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82" r:id="rId9"/>
    <p:sldId id="264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4" r:id="rId29"/>
    <p:sldId id="272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74" d="100"/>
          <a:sy n="74" d="100"/>
        </p:scale>
        <p:origin x="10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0 x 7.5_IUP_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766D-D806-454C-AE1E-86F43E294BE0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3239-87C4-DF45-904E-35F7DA4D2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4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766D-D806-454C-AE1E-86F43E294BE0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3239-87C4-DF45-904E-35F7DA4D2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65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87577"/>
            <a:ext cx="2057400" cy="453858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87577"/>
            <a:ext cx="6019800" cy="453858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766D-D806-454C-AE1E-86F43E294BE0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3239-87C4-DF45-904E-35F7DA4D2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954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766D-D806-454C-AE1E-86F43E294BE0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3239-87C4-DF45-904E-35F7DA4D2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198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766D-D806-454C-AE1E-86F43E294BE0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3239-87C4-DF45-904E-35F7DA4D2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95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976706"/>
            <a:ext cx="4038600" cy="31494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76706"/>
            <a:ext cx="4038600" cy="31494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766D-D806-454C-AE1E-86F43E294BE0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3239-87C4-DF45-904E-35F7DA4D2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256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7716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770495"/>
            <a:ext cx="4040188" cy="235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97716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770495"/>
            <a:ext cx="4041775" cy="235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766D-D806-454C-AE1E-86F43E294BE0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3239-87C4-DF45-904E-35F7DA4D2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57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766D-D806-454C-AE1E-86F43E294BE0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3239-87C4-DF45-904E-35F7DA4D2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478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766D-D806-454C-AE1E-86F43E294BE0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3239-87C4-DF45-904E-35F7DA4D2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097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3293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50993"/>
            <a:ext cx="5111750" cy="497517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738569"/>
            <a:ext cx="3008313" cy="33875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766D-D806-454C-AE1E-86F43E294BE0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3239-87C4-DF45-904E-35F7DA4D2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10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75899"/>
            <a:ext cx="5486400" cy="33516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766D-D806-454C-AE1E-86F43E294BE0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3239-87C4-DF45-904E-35F7DA4D2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80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0 x 7.5_IUP_insid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637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76706"/>
            <a:ext cx="8229600" cy="3149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446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E766D-D806-454C-AE1E-86F43E294BE0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46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1446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63239-87C4-DF45-904E-35F7DA4D2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394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up.edu/researchinstitut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mailto:mberezan@iup.edu" TargetMode="External"/><Relationship Id="rId3" Type="http://schemas.openxmlformats.org/officeDocument/2006/relationships/hyperlink" Target="mailto:ulowery@iup.edu" TargetMode="External"/><Relationship Id="rId7" Type="http://schemas.openxmlformats.org/officeDocument/2006/relationships/hyperlink" Target="mailto:peter.luetkehans@iup.edu" TargetMode="External"/><Relationship Id="rId2" Type="http://schemas.openxmlformats.org/officeDocument/2006/relationships/hyperlink" Target="mailto:tracye@iup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heatherh@iup.edu" TargetMode="External"/><Relationship Id="rId5" Type="http://schemas.openxmlformats.org/officeDocument/2006/relationships/hyperlink" Target="mailto:jnichols@iup.edu" TargetMode="External"/><Relationship Id="rId4" Type="http://schemas.openxmlformats.org/officeDocument/2006/relationships/hyperlink" Target="mailto:s.l.hauck@iup.edu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irb-research@iup.edu" TargetMode="External"/><Relationship Id="rId2" Type="http://schemas.openxmlformats.org/officeDocument/2006/relationships/hyperlink" Target="http://www.iup.edu/irb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irb-research@iup.edu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up.edu/irb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up.edu/iacuc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Support for Research &amp; Scholarship at IUP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Internal (IUP) Funding, External Funding, Compliance, Intellectual Property, Dissemination and Recognition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28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5893"/>
            <a:ext cx="8229600" cy="1143000"/>
          </a:xfrm>
        </p:spPr>
        <p:txBody>
          <a:bodyPr/>
          <a:lstStyle/>
          <a:p>
            <a:r>
              <a:rPr lang="en-US" b="1" dirty="0"/>
              <a:t>What is the IUP RI?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8894"/>
            <a:ext cx="8229600" cy="4097270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/>
              <a:t>Serves as the “Office of Sponsored Research”</a:t>
            </a:r>
          </a:p>
          <a:p>
            <a:pPr>
              <a:spcAft>
                <a:spcPts val="600"/>
              </a:spcAft>
            </a:pPr>
            <a:r>
              <a:rPr lang="en-US" dirty="0"/>
              <a:t>The IUP Research Institute was established by IUP in 2002 to increase, enhance and streamline sponsored activity at and for IUP.</a:t>
            </a:r>
          </a:p>
          <a:p>
            <a:pPr>
              <a:spcAft>
                <a:spcPts val="600"/>
              </a:spcAft>
            </a:pPr>
            <a:r>
              <a:rPr lang="en-US" dirty="0"/>
              <a:t>Separate Non-Profit Corporation</a:t>
            </a:r>
            <a:br>
              <a:rPr lang="en-US" dirty="0"/>
            </a:br>
            <a:endParaRPr lang="en-US" dirty="0"/>
          </a:p>
          <a:p>
            <a:pPr algn="ctr">
              <a:spcBef>
                <a:spcPts val="0"/>
              </a:spcBef>
              <a:buNone/>
            </a:pPr>
            <a:r>
              <a:rPr lang="en-US" sz="2800" dirty="0"/>
              <a:t>1179 Grant Street, Suite One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2800" dirty="0"/>
              <a:t>Indiana, PA  15701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2800" dirty="0"/>
              <a:t>(at the point of Oakland &amp; Grant)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2800" dirty="0"/>
              <a:t>724-357-2223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2800" dirty="0" err="1"/>
              <a:t>Research-institute@iup.edu</a:t>
            </a:r>
            <a:endParaRPr lang="en-US" sz="2800" dirty="0"/>
          </a:p>
          <a:p>
            <a:pPr algn="ctr">
              <a:spcBef>
                <a:spcPts val="0"/>
              </a:spcBef>
              <a:buNone/>
            </a:pPr>
            <a:r>
              <a:rPr lang="en-US" sz="2800" dirty="0">
                <a:hlinkClick r:id="rId2"/>
              </a:rPr>
              <a:t>http://www.iup.edu/researchinstitute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10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5749" y="2199224"/>
            <a:ext cx="855662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Tracy Eisenhower, CRA</a:t>
            </a:r>
            <a:r>
              <a:rPr lang="en-US" dirty="0"/>
              <a:t>			</a:t>
            </a:r>
            <a:r>
              <a:rPr lang="en-US" dirty="0" smtClean="0"/>
              <a:t>			</a:t>
            </a:r>
            <a:r>
              <a:rPr lang="en-US" b="1" dirty="0" smtClean="0"/>
              <a:t>Ute </a:t>
            </a:r>
            <a:r>
              <a:rPr lang="en-US" b="1" dirty="0"/>
              <a:t>Lowery</a:t>
            </a:r>
            <a:r>
              <a:rPr lang="en-US" dirty="0"/>
              <a:t>	 </a:t>
            </a:r>
          </a:p>
          <a:p>
            <a:r>
              <a:rPr lang="en-US" dirty="0"/>
              <a:t>Sr. Grant &amp; Contract Specialist		</a:t>
            </a:r>
            <a:r>
              <a:rPr lang="en-US" dirty="0" smtClean="0"/>
              <a:t>		Post</a:t>
            </a:r>
            <a:r>
              <a:rPr lang="en-US" dirty="0"/>
              <a:t>-Award Grant &amp; Contract Specialist</a:t>
            </a:r>
          </a:p>
          <a:p>
            <a:r>
              <a:rPr lang="en-US" dirty="0"/>
              <a:t>724/357-1915 or </a:t>
            </a:r>
            <a:r>
              <a:rPr lang="en-US" dirty="0">
                <a:hlinkClick r:id="rId2"/>
              </a:rPr>
              <a:t>tracye@iup.edu</a:t>
            </a:r>
            <a:r>
              <a:rPr lang="en-US" dirty="0"/>
              <a:t>		</a:t>
            </a:r>
            <a:r>
              <a:rPr lang="en-US" dirty="0" smtClean="0"/>
              <a:t>		724</a:t>
            </a:r>
            <a:r>
              <a:rPr lang="en-US" dirty="0"/>
              <a:t>/357-3241 or </a:t>
            </a:r>
            <a:r>
              <a:rPr lang="en-US" dirty="0">
                <a:hlinkClick r:id="rId3"/>
              </a:rPr>
              <a:t>ulowery@iup.edu</a:t>
            </a:r>
            <a:r>
              <a:rPr lang="en-US" dirty="0"/>
              <a:t>    </a:t>
            </a:r>
          </a:p>
          <a:p>
            <a:endParaRPr lang="en-US" dirty="0"/>
          </a:p>
          <a:p>
            <a:r>
              <a:rPr lang="en-US" b="1" dirty="0"/>
              <a:t>Sadie Hauck	</a:t>
            </a:r>
            <a:r>
              <a:rPr lang="en-US" dirty="0"/>
              <a:t>			</a:t>
            </a:r>
            <a:r>
              <a:rPr lang="en-US" dirty="0" smtClean="0"/>
              <a:t>				</a:t>
            </a:r>
            <a:r>
              <a:rPr lang="en-US" b="1" dirty="0" smtClean="0"/>
              <a:t>Janis </a:t>
            </a:r>
            <a:r>
              <a:rPr lang="en-US" b="1" dirty="0"/>
              <a:t>Nichols</a:t>
            </a:r>
            <a:r>
              <a:rPr lang="en-US" dirty="0"/>
              <a:t>		</a:t>
            </a:r>
            <a:r>
              <a:rPr lang="en-US" b="1" dirty="0"/>
              <a:t> </a:t>
            </a:r>
            <a:r>
              <a:rPr lang="en-US" dirty="0"/>
              <a:t>	 </a:t>
            </a:r>
          </a:p>
          <a:p>
            <a:r>
              <a:rPr lang="en-US" dirty="0"/>
              <a:t>Pre-Award Grant &amp; Contract Specialist		</a:t>
            </a:r>
            <a:r>
              <a:rPr lang="en-US" dirty="0" smtClean="0"/>
              <a:t>	Accountant</a:t>
            </a:r>
            <a:r>
              <a:rPr lang="en-US" dirty="0"/>
              <a:t>	 </a:t>
            </a:r>
          </a:p>
          <a:p>
            <a:r>
              <a:rPr lang="en-US" dirty="0"/>
              <a:t>724/357-4033 or </a:t>
            </a:r>
            <a:r>
              <a:rPr lang="en-US" dirty="0">
                <a:hlinkClick r:id="rId4"/>
              </a:rPr>
              <a:t>s.l.hauck@iup.edu</a:t>
            </a:r>
            <a:r>
              <a:rPr lang="en-US" dirty="0"/>
              <a:t>		</a:t>
            </a:r>
            <a:r>
              <a:rPr lang="en-US" dirty="0" smtClean="0"/>
              <a:t>	724</a:t>
            </a:r>
            <a:r>
              <a:rPr lang="en-US" dirty="0"/>
              <a:t>/357-3351 or </a:t>
            </a:r>
            <a:r>
              <a:rPr lang="en-US" dirty="0">
                <a:hlinkClick r:id="rId5"/>
              </a:rPr>
              <a:t>jnichols@iup.edu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Heather Hess</a:t>
            </a:r>
            <a:r>
              <a:rPr lang="en-US" dirty="0"/>
              <a:t>				</a:t>
            </a:r>
            <a:r>
              <a:rPr lang="en-US" dirty="0" smtClean="0"/>
              <a:t>				</a:t>
            </a:r>
            <a:r>
              <a:rPr lang="en-US" b="1" dirty="0" smtClean="0"/>
              <a:t>Bernard </a:t>
            </a:r>
            <a:r>
              <a:rPr lang="en-US" b="1" dirty="0" err="1"/>
              <a:t>Piwinsky</a:t>
            </a:r>
            <a:endParaRPr lang="en-US" b="1" dirty="0"/>
          </a:p>
          <a:p>
            <a:r>
              <a:rPr lang="en-US" dirty="0"/>
              <a:t>Pre-Award Grant &amp; Contract Specialist		</a:t>
            </a:r>
            <a:r>
              <a:rPr lang="en-US" dirty="0" smtClean="0"/>
              <a:t>	Sr</a:t>
            </a:r>
            <a:r>
              <a:rPr lang="en-US" dirty="0"/>
              <a:t>. Accountant	 </a:t>
            </a:r>
          </a:p>
          <a:p>
            <a:r>
              <a:rPr lang="en-US" dirty="0"/>
              <a:t>724/357-1344 or </a:t>
            </a:r>
            <a:r>
              <a:rPr lang="en-US" dirty="0">
                <a:hlinkClick r:id="rId6"/>
              </a:rPr>
              <a:t>heatherh@iup.edu</a:t>
            </a:r>
            <a:r>
              <a:rPr lang="en-US" dirty="0"/>
              <a:t>		</a:t>
            </a:r>
            <a:r>
              <a:rPr lang="en-US" dirty="0" smtClean="0"/>
              <a:t>	724</a:t>
            </a:r>
            <a:r>
              <a:rPr lang="en-US" dirty="0"/>
              <a:t>/357-7843 or </a:t>
            </a:r>
            <a:r>
              <a:rPr lang="en-US" dirty="0" err="1"/>
              <a:t>bmp@iup.edu</a:t>
            </a:r>
            <a:endParaRPr lang="en-US" dirty="0"/>
          </a:p>
          <a:p>
            <a:r>
              <a:rPr lang="en-US" dirty="0"/>
              <a:t>				 </a:t>
            </a:r>
          </a:p>
          <a:p>
            <a:r>
              <a:rPr lang="en-US" b="1" dirty="0"/>
              <a:t>Peter </a:t>
            </a:r>
            <a:r>
              <a:rPr lang="en-US" b="1" dirty="0" err="1"/>
              <a:t>Luetkehans</a:t>
            </a:r>
            <a:r>
              <a:rPr lang="en-US" dirty="0"/>
              <a:t>				</a:t>
            </a:r>
            <a:r>
              <a:rPr lang="en-US" dirty="0" smtClean="0"/>
              <a:t>			</a:t>
            </a:r>
            <a:r>
              <a:rPr lang="en-US" b="1" dirty="0" smtClean="0"/>
              <a:t>Amber </a:t>
            </a:r>
            <a:r>
              <a:rPr lang="en-US" b="1" dirty="0"/>
              <a:t>Shaffer</a:t>
            </a:r>
          </a:p>
          <a:p>
            <a:r>
              <a:rPr lang="en-US" dirty="0"/>
              <a:t>Post-Award Grant &amp; Contract Specialist		</a:t>
            </a:r>
            <a:r>
              <a:rPr lang="en-US" dirty="0" smtClean="0"/>
              <a:t>	Grant </a:t>
            </a:r>
            <a:r>
              <a:rPr lang="en-US" dirty="0"/>
              <a:t>&amp; Contract Coordinator</a:t>
            </a:r>
          </a:p>
          <a:p>
            <a:r>
              <a:rPr lang="en-US" dirty="0"/>
              <a:t>724//357-2054 or </a:t>
            </a:r>
            <a:r>
              <a:rPr lang="en-US" dirty="0">
                <a:hlinkClick r:id="rId7"/>
              </a:rPr>
              <a:t>peter.luetkehans@iup.edu</a:t>
            </a:r>
            <a:r>
              <a:rPr lang="en-US" dirty="0"/>
              <a:t>	724/357-2223 or </a:t>
            </a:r>
            <a:r>
              <a:rPr lang="en-US" dirty="0" err="1"/>
              <a:t>ashaffer@iup.edu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0" y="113733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/>
              <a:t>Mark </a:t>
            </a:r>
            <a:r>
              <a:rPr lang="en-US" b="1" dirty="0" err="1"/>
              <a:t>Berezansky</a:t>
            </a:r>
            <a:endParaRPr lang="en-US" b="1" dirty="0"/>
          </a:p>
          <a:p>
            <a:pPr algn="ctr"/>
            <a:r>
              <a:rPr lang="en-US" dirty="0"/>
              <a:t>Executive </a:t>
            </a:r>
            <a:r>
              <a:rPr lang="en-US" dirty="0" smtClean="0"/>
              <a:t>Director</a:t>
            </a:r>
          </a:p>
          <a:p>
            <a:pPr algn="ctr"/>
            <a:r>
              <a:rPr lang="en-US" dirty="0"/>
              <a:t>724/357-3110 or </a:t>
            </a:r>
            <a:r>
              <a:rPr lang="en-US" dirty="0">
                <a:hlinkClick r:id="rId8"/>
              </a:rPr>
              <a:t>mberezan@iup.edu</a:t>
            </a:r>
            <a:r>
              <a:rPr lang="en-US" dirty="0"/>
              <a:t>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18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Mission &amp; Vision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Our </a:t>
            </a:r>
            <a:r>
              <a:rPr lang="en-US" b="1" dirty="0"/>
              <a:t>Mission </a:t>
            </a:r>
            <a:r>
              <a:rPr lang="en-US" dirty="0"/>
              <a:t>is to advance the research agenda and educational objectives of Indiana University of Pennsylvania.</a:t>
            </a:r>
            <a:br>
              <a:rPr lang="en-US" dirty="0"/>
            </a:br>
            <a:endParaRPr lang="en-US" dirty="0"/>
          </a:p>
          <a:p>
            <a:r>
              <a:rPr lang="en-US" dirty="0"/>
              <a:t>Our </a:t>
            </a:r>
            <a:r>
              <a:rPr lang="en-US" b="1" dirty="0"/>
              <a:t>Vision </a:t>
            </a:r>
            <a:r>
              <a:rPr lang="en-US" dirty="0"/>
              <a:t>is to enhance the culture of research at IUP and to be recognized as a leading research institution.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21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1768"/>
            <a:ext cx="8229600" cy="1143000"/>
          </a:xfrm>
        </p:spPr>
        <p:txBody>
          <a:bodyPr/>
          <a:lstStyle/>
          <a:p>
            <a:r>
              <a:rPr lang="en-US" b="1" dirty="0" smtClean="0"/>
              <a:t>IUP Sponsored Activity</a:t>
            </a:r>
            <a:endParaRPr lang="en-US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128" y="1859977"/>
            <a:ext cx="6995008" cy="474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11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7518"/>
            <a:ext cx="8229600" cy="1143000"/>
          </a:xfrm>
        </p:spPr>
        <p:txBody>
          <a:bodyPr/>
          <a:lstStyle/>
          <a:p>
            <a:r>
              <a:rPr lang="en-US" b="1" dirty="0" smtClean="0"/>
              <a:t>FY 14-15 Awards by Agency Type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2409825"/>
            <a:ext cx="76962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80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5739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We assist you with the entire process!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/>
              <a:t>Funding searches</a:t>
            </a:r>
          </a:p>
          <a:p>
            <a:pPr>
              <a:spcAft>
                <a:spcPts val="600"/>
              </a:spcAft>
            </a:pPr>
            <a:r>
              <a:rPr lang="en-US" dirty="0"/>
              <a:t>Proposal &amp; budget development</a:t>
            </a:r>
          </a:p>
          <a:p>
            <a:pPr>
              <a:spcAft>
                <a:spcPts val="600"/>
              </a:spcAft>
            </a:pPr>
            <a:r>
              <a:rPr lang="en-US" dirty="0"/>
              <a:t>Contract negotiation &amp; execution (including </a:t>
            </a:r>
            <a:r>
              <a:rPr lang="en-US" dirty="0" err="1"/>
              <a:t>subawards</a:t>
            </a:r>
            <a:r>
              <a:rPr lang="en-US" dirty="0"/>
              <a:t> &amp; consulting agreements)</a:t>
            </a:r>
          </a:p>
          <a:p>
            <a:pPr>
              <a:spcAft>
                <a:spcPts val="600"/>
              </a:spcAft>
            </a:pPr>
            <a:r>
              <a:rPr lang="en-US" dirty="0"/>
              <a:t>Award implementation &amp; facilitation</a:t>
            </a:r>
          </a:p>
          <a:p>
            <a:pPr>
              <a:spcAft>
                <a:spcPts val="600"/>
              </a:spcAft>
            </a:pPr>
            <a:r>
              <a:rPr lang="en-US" dirty="0"/>
              <a:t>Award modifications, no-cost extensions, etc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/>
              <a:t>Hire of externally funded RI project employees</a:t>
            </a:r>
          </a:p>
          <a:p>
            <a:pPr>
              <a:spcAft>
                <a:spcPts val="600"/>
              </a:spcAft>
            </a:pPr>
            <a:r>
              <a:rPr lang="en-US" dirty="0"/>
              <a:t>Purchase of materials &amp; supplies</a:t>
            </a:r>
          </a:p>
          <a:p>
            <a:pPr>
              <a:spcAft>
                <a:spcPts val="600"/>
              </a:spcAft>
            </a:pPr>
            <a:r>
              <a:rPr lang="en-US" dirty="0"/>
              <a:t>Fiscal/account management</a:t>
            </a:r>
          </a:p>
          <a:p>
            <a:pPr>
              <a:spcAft>
                <a:spcPts val="600"/>
              </a:spcAft>
            </a:pPr>
            <a:r>
              <a:rPr lang="en-US" dirty="0"/>
              <a:t>Activity &amp; fiscal reporting</a:t>
            </a:r>
          </a:p>
          <a:p>
            <a:pPr>
              <a:spcAft>
                <a:spcPts val="600"/>
              </a:spcAft>
            </a:pPr>
            <a:r>
              <a:rPr lang="en-US" dirty="0"/>
              <a:t>Final reports &amp; project close-out</a:t>
            </a:r>
          </a:p>
          <a:p>
            <a:pPr>
              <a:spcAft>
                <a:spcPts val="600"/>
              </a:spcAft>
            </a:pPr>
            <a:r>
              <a:rPr lang="en-US" dirty="0"/>
              <a:t>Advise you of regulatory compliance requirements</a:t>
            </a:r>
          </a:p>
          <a:p>
            <a:pPr>
              <a:spcAft>
                <a:spcPts val="600"/>
              </a:spcAft>
            </a:pPr>
            <a:r>
              <a:rPr lang="en-US" b="1" i="1" dirty="0">
                <a:solidFill>
                  <a:srgbClr val="C00000"/>
                </a:solidFill>
              </a:rPr>
              <a:t>Research-related presentations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28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981143"/>
            <a:ext cx="8229600" cy="1143000"/>
          </a:xfrm>
        </p:spPr>
        <p:txBody>
          <a:bodyPr/>
          <a:lstStyle/>
          <a:p>
            <a:r>
              <a:rPr lang="en-US" b="1" dirty="0" smtClean="0"/>
              <a:t>Why We Do It…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238376"/>
            <a:ext cx="8229600" cy="388778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Ensure proper university authorizations </a:t>
            </a:r>
          </a:p>
          <a:p>
            <a:r>
              <a:rPr lang="en-US" dirty="0"/>
              <a:t>Assistance with budget development to help ensure smooth implementation of award</a:t>
            </a:r>
          </a:p>
          <a:p>
            <a:r>
              <a:rPr lang="en-US" dirty="0"/>
              <a:t>Experience in proposal development, contract negotiations, IP language, export controls, university procedures</a:t>
            </a:r>
          </a:p>
          <a:p>
            <a:r>
              <a:rPr lang="en-US" dirty="0"/>
              <a:t>Liability – legal liabilities….  </a:t>
            </a:r>
          </a:p>
          <a:p>
            <a:r>
              <a:rPr lang="en-US" dirty="0"/>
              <a:t>Recognition – tenure/promotion, publicize, announce…</a:t>
            </a:r>
          </a:p>
          <a:p>
            <a:r>
              <a:rPr lang="en-US" dirty="0"/>
              <a:t>…. It’s required ….. For compliance/audit </a:t>
            </a:r>
          </a:p>
        </p:txBody>
      </p:sp>
      <p:pic>
        <p:nvPicPr>
          <p:cNvPr id="7" name="Picture 2" descr="C:\Users\tracye\AppData\Local\Microsoft\Windows\Temporary Internet Files\Content.IE5\UVM1C1NW\MC90044041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000500"/>
            <a:ext cx="1828800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77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THANK YOU!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b="1" dirty="0">
                <a:latin typeface="Verdana" pitchFamily="34" charset="0"/>
              </a:rPr>
              <a:t>Please contact your</a:t>
            </a:r>
            <a:br>
              <a:rPr lang="en-US" b="1" dirty="0">
                <a:latin typeface="Verdana" pitchFamily="34" charset="0"/>
              </a:rPr>
            </a:br>
            <a:r>
              <a:rPr lang="en-US" sz="4000" b="1" dirty="0">
                <a:solidFill>
                  <a:srgbClr val="990000"/>
                </a:solidFill>
                <a:latin typeface="Verdana" pitchFamily="34" charset="0"/>
              </a:rPr>
              <a:t>IUP Research Institute</a:t>
            </a:r>
            <a:r>
              <a:rPr lang="en-US" b="1" dirty="0">
                <a:latin typeface="Verdana" pitchFamily="34" charset="0"/>
              </a:rPr>
              <a:t/>
            </a:r>
            <a:br>
              <a:rPr lang="en-US" b="1" dirty="0">
                <a:latin typeface="Verdana" pitchFamily="34" charset="0"/>
              </a:rPr>
            </a:br>
            <a:r>
              <a:rPr lang="en-US" b="1" dirty="0">
                <a:latin typeface="Verdana" pitchFamily="34" charset="0"/>
              </a:rPr>
              <a:t>with any questions.  </a:t>
            </a:r>
            <a:br>
              <a:rPr lang="en-US" b="1" dirty="0">
                <a:latin typeface="Verdana" pitchFamily="34" charset="0"/>
              </a:rPr>
            </a:br>
            <a:r>
              <a:rPr lang="en-US" b="1" dirty="0">
                <a:latin typeface="Verdana" pitchFamily="34" charset="0"/>
              </a:rPr>
              <a:t>We will gladly meet with you to discuss</a:t>
            </a:r>
            <a:br>
              <a:rPr lang="en-US" b="1" dirty="0">
                <a:latin typeface="Verdana" pitchFamily="34" charset="0"/>
              </a:rPr>
            </a:br>
            <a:r>
              <a:rPr lang="en-US" b="1" dirty="0">
                <a:latin typeface="Verdana" pitchFamily="34" charset="0"/>
              </a:rPr>
              <a:t> our services in greater detail and assist you with your sponsored research!</a:t>
            </a:r>
          </a:p>
          <a:p>
            <a:pPr algn="ctr">
              <a:buNone/>
            </a:pPr>
            <a:endParaRPr lang="en-US" b="1" dirty="0">
              <a:latin typeface="Verdana" pitchFamily="34" charset="0"/>
            </a:endParaRPr>
          </a:p>
          <a:p>
            <a:pPr algn="ctr">
              <a:buNone/>
            </a:pPr>
            <a:r>
              <a:rPr lang="en-US" b="1" dirty="0">
                <a:latin typeface="Verdana" pitchFamily="34" charset="0"/>
              </a:rPr>
              <a:t>724/357-2223 or</a:t>
            </a:r>
          </a:p>
          <a:p>
            <a:pPr algn="ctr">
              <a:buNone/>
            </a:pPr>
            <a:r>
              <a:rPr lang="en-US" b="1" dirty="0" err="1">
                <a:latin typeface="Verdana" pitchFamily="34" charset="0"/>
              </a:rPr>
              <a:t>www.iup.edu</a:t>
            </a:r>
            <a:r>
              <a:rPr lang="en-US" b="1" dirty="0">
                <a:latin typeface="Verdana" pitchFamily="34" charset="0"/>
              </a:rPr>
              <a:t>/</a:t>
            </a:r>
            <a:r>
              <a:rPr lang="en-US" b="1" dirty="0" err="1">
                <a:latin typeface="Verdana" pitchFamily="34" charset="0"/>
              </a:rPr>
              <a:t>researchinstitute</a:t>
            </a:r>
            <a:endParaRPr lang="en-US" dirty="0">
              <a:latin typeface="Verdana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11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235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/>
              <a:t>Compliance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4000" dirty="0" smtClean="0"/>
              <a:t>Institutional Review Board for the Protection of Human Subjects (IRB)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100" y="4445000"/>
            <a:ext cx="39878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06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IRB at IUP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Faculty led</a:t>
            </a:r>
          </a:p>
          <a:p>
            <a:r>
              <a:rPr lang="en-US" dirty="0"/>
              <a:t>Goal is to help you do your research ethically and within the Federal and institutional guidelines</a:t>
            </a:r>
          </a:p>
          <a:p>
            <a:pPr lvl="1"/>
            <a:r>
              <a:rPr lang="en-US" dirty="0"/>
              <a:t>FWA with OHRP</a:t>
            </a:r>
          </a:p>
          <a:p>
            <a:r>
              <a:rPr lang="en-US" dirty="0"/>
              <a:t>Meant to be a constructive process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63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4483"/>
            <a:ext cx="8229600" cy="1143000"/>
          </a:xfrm>
        </p:spPr>
        <p:txBody>
          <a:bodyPr/>
          <a:lstStyle/>
          <a:p>
            <a:r>
              <a:rPr lang="en-US" b="1" dirty="0" smtClean="0"/>
              <a:t>What is “research?”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97484"/>
            <a:ext cx="4705500" cy="40286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IUP supports and encourages all forms of research, scholarship, and creative </a:t>
            </a:r>
            <a:r>
              <a:rPr lang="en-US" dirty="0" smtClean="0"/>
              <a:t>endeavor, </a:t>
            </a:r>
            <a:r>
              <a:rPr lang="en-US" dirty="0"/>
              <a:t>in all disciplines.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term “Research” is just short-hand for the very broad suite of activities that lead to knowledge production.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5086" y="2927800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2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Finding Us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Website:  </a:t>
            </a:r>
            <a:r>
              <a:rPr lang="en-US" dirty="0">
                <a:hlinkClick r:id="rId2"/>
              </a:rPr>
              <a:t>www.iup.edu/irb</a:t>
            </a:r>
            <a:endParaRPr lang="en-US" dirty="0"/>
          </a:p>
          <a:p>
            <a:r>
              <a:rPr lang="en-US" dirty="0"/>
              <a:t>Email address:  </a:t>
            </a:r>
            <a:r>
              <a:rPr lang="en-US" dirty="0">
                <a:hlinkClick r:id="rId3"/>
              </a:rPr>
              <a:t>irb-research@iup.edu</a:t>
            </a:r>
            <a:endParaRPr lang="en-US" dirty="0"/>
          </a:p>
          <a:p>
            <a:r>
              <a:rPr lang="en-US" dirty="0"/>
              <a:t>Your department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20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When Do I Need IRB Approval?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Anytime doing </a:t>
            </a:r>
            <a:r>
              <a:rPr lang="en-US" i="1" dirty="0"/>
              <a:t>research</a:t>
            </a:r>
            <a:r>
              <a:rPr lang="en-US" dirty="0"/>
              <a:t> with </a:t>
            </a:r>
            <a:r>
              <a:rPr lang="en-US" i="1" dirty="0"/>
              <a:t>human subjects</a:t>
            </a:r>
          </a:p>
          <a:p>
            <a:r>
              <a:rPr lang="en-US" dirty="0"/>
              <a:t>Before you begin your research</a:t>
            </a:r>
          </a:p>
          <a:p>
            <a:r>
              <a:rPr lang="en-US" dirty="0"/>
              <a:t>For any project that meets the criteria for exempt, expedited, or full board </a:t>
            </a:r>
          </a:p>
        </p:txBody>
      </p:sp>
    </p:spTree>
    <p:extLst>
      <p:ext uri="{BB962C8B-B14F-4D97-AF65-F5344CB8AC3E}">
        <p14:creationId xmlns:p14="http://schemas.microsoft.com/office/powerpoint/2010/main" val="411088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Do I Get Started?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Download our protocol forms from our website</a:t>
            </a:r>
          </a:p>
          <a:p>
            <a:r>
              <a:rPr lang="en-US" dirty="0"/>
              <a:t>Follow the instructions!  </a:t>
            </a:r>
          </a:p>
          <a:p>
            <a:r>
              <a:rPr lang="en-US" b="1" dirty="0"/>
              <a:t>Exempt &amp; expedited protocols </a:t>
            </a:r>
            <a:r>
              <a:rPr lang="en-US" dirty="0"/>
              <a:t>may be submitted at any time.</a:t>
            </a:r>
          </a:p>
          <a:p>
            <a:r>
              <a:rPr lang="en-US" b="1" dirty="0"/>
              <a:t>Full board protocols </a:t>
            </a:r>
            <a:r>
              <a:rPr lang="en-US" dirty="0"/>
              <a:t>need to be submitted by specific dates</a:t>
            </a:r>
          </a:p>
          <a:p>
            <a:r>
              <a:rPr lang="en-US" dirty="0"/>
              <a:t>Email your protocol to </a:t>
            </a:r>
            <a:r>
              <a:rPr lang="en-US" dirty="0">
                <a:hlinkClick r:id="rId2"/>
              </a:rPr>
              <a:t>irb-research@</a:t>
            </a:r>
            <a:r>
              <a:rPr lang="en-US" dirty="0" smtClean="0">
                <a:hlinkClick r:id="rId2"/>
              </a:rPr>
              <a:t>iup.edu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22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Next?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You </a:t>
            </a:r>
            <a:r>
              <a:rPr lang="en-US" b="1" dirty="0"/>
              <a:t>WILL</a:t>
            </a:r>
            <a:r>
              <a:rPr lang="en-US" dirty="0"/>
              <a:t> receive verification from us that your protocol has been received.  [IUP email]</a:t>
            </a:r>
          </a:p>
          <a:p>
            <a:r>
              <a:rPr lang="en-US" dirty="0"/>
              <a:t>If your protocol meets the criteria for </a:t>
            </a:r>
            <a:r>
              <a:rPr lang="en-US" b="1" dirty="0"/>
              <a:t>exempt or expedited review</a:t>
            </a:r>
            <a:r>
              <a:rPr lang="en-US" dirty="0"/>
              <a:t>, you will hear from us within 2 weeks.</a:t>
            </a:r>
          </a:p>
          <a:p>
            <a:r>
              <a:rPr lang="en-US" dirty="0"/>
              <a:t>If your project requires full board review, use the dates listed on the web for submission deadline and meeting times.  </a:t>
            </a:r>
          </a:p>
        </p:txBody>
      </p:sp>
    </p:spTree>
    <p:extLst>
      <p:ext uri="{BB962C8B-B14F-4D97-AF65-F5344CB8AC3E}">
        <p14:creationId xmlns:p14="http://schemas.microsoft.com/office/powerpoint/2010/main" val="193020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If I’m Working With Students?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All students engaged in research required to have a faculty sponsor</a:t>
            </a:r>
          </a:p>
          <a:p>
            <a:r>
              <a:rPr lang="en-US" dirty="0"/>
              <a:t>CITI requirement for all students engaged in human subjects research (e.g., GA, independent research)</a:t>
            </a:r>
          </a:p>
          <a:p>
            <a:pPr lvl="2"/>
            <a:r>
              <a:rPr lang="en-US" dirty="0"/>
              <a:t>Feel free to use as a classroom activity </a:t>
            </a:r>
          </a:p>
          <a:p>
            <a:r>
              <a:rPr lang="en-US" dirty="0"/>
              <a:t>Classroom research </a:t>
            </a:r>
            <a:r>
              <a:rPr lang="en-US" dirty="0" smtClean="0"/>
              <a:t>policy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000" y="4883964"/>
            <a:ext cx="20320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50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Coming Soon…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On-line IRB tool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169" y="3941763"/>
            <a:ext cx="37211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08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If I Have A Question?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Check the webpage:  </a:t>
            </a:r>
            <a:r>
              <a:rPr lang="en-US" dirty="0">
                <a:hlinkClick r:id="rId2"/>
              </a:rPr>
              <a:t>www.iup.edu/irb</a:t>
            </a:r>
            <a:endParaRPr lang="en-US" dirty="0"/>
          </a:p>
          <a:p>
            <a:r>
              <a:rPr lang="en-US" dirty="0"/>
              <a:t>Send us an email:  </a:t>
            </a:r>
            <a:r>
              <a:rPr lang="en-US" dirty="0" err="1"/>
              <a:t>irb-research@iup.edu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41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235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/>
              <a:t>Compliance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4000" dirty="0" smtClean="0"/>
              <a:t>Institutional Animal Care and Use Committee (IACUC)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400" y="4262980"/>
            <a:ext cx="32512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16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7058"/>
            <a:ext cx="8229600" cy="1143000"/>
          </a:xfrm>
        </p:spPr>
        <p:txBody>
          <a:bodyPr/>
          <a:lstStyle/>
          <a:p>
            <a:r>
              <a:rPr lang="en-US" b="1" dirty="0" smtClean="0"/>
              <a:t>IACUC at IUP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5531"/>
            <a:ext cx="8229600" cy="4866169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By federal law, any institutional uses of vertebrate animals (teaching, research, outreach, other) must be supervised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IUP’s IACUC is here to help any faculty, staff, or student who wishes to use animals in their endeavors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Before animal uses can occur: </a:t>
            </a:r>
          </a:p>
          <a:p>
            <a:pPr marL="747713" indent="-285750">
              <a:buFont typeface="Courier New" panose="02070309020205020404" pitchFamily="49" charset="0"/>
              <a:buChar char="o"/>
            </a:pPr>
            <a:r>
              <a:rPr lang="en-US" sz="1800" dirty="0" smtClean="0"/>
              <a:t>all users must submit, and have approved, an IACUC animal use protocol</a:t>
            </a:r>
          </a:p>
          <a:p>
            <a:pPr marL="747713" indent="-285750">
              <a:buFont typeface="Courier New" panose="02070309020205020404" pitchFamily="49" charset="0"/>
              <a:buChar char="o"/>
            </a:pPr>
            <a:r>
              <a:rPr lang="en-US" sz="1800" dirty="0" smtClean="0"/>
              <a:t>all student users must complete Animal Care and Use (ACU) on-line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Forms, guidelines, and other info are available at </a:t>
            </a:r>
            <a:r>
              <a:rPr lang="en-US" sz="1800" dirty="0" smtClean="0">
                <a:hlinkClick r:id="rId2"/>
              </a:rPr>
              <a:t>http://www.iup.edu/iacuc</a:t>
            </a: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New users are </a:t>
            </a:r>
            <a:r>
              <a:rPr lang="en-US" sz="1800" b="1" u="sng" dirty="0" smtClean="0"/>
              <a:t>highly encouraged</a:t>
            </a:r>
            <a:r>
              <a:rPr lang="en-US" sz="1800" dirty="0" smtClean="0"/>
              <a:t> to meet with the IACUC chair to discuss their plans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Questions? Comments?  Concerns?  Please contact us at </a:t>
            </a:r>
          </a:p>
          <a:p>
            <a:pPr marL="576263" indent="0">
              <a:buNone/>
            </a:pPr>
            <a:r>
              <a:rPr lang="en-US" sz="1800" dirty="0" smtClean="0"/>
              <a:t>IACUC 									Dr. Paul </a:t>
            </a:r>
            <a:r>
              <a:rPr lang="en-US" sz="1800" dirty="0" err="1" smtClean="0"/>
              <a:t>Nealen</a:t>
            </a:r>
            <a:endParaRPr lang="en-US" sz="1800" dirty="0" smtClean="0"/>
          </a:p>
          <a:p>
            <a:pPr marL="576263" indent="0">
              <a:buNone/>
            </a:pPr>
            <a:r>
              <a:rPr lang="en-US" sz="1800" dirty="0" smtClean="0"/>
              <a:t>College of Natural Sciences &amp; Mathematics		Biology</a:t>
            </a:r>
          </a:p>
          <a:p>
            <a:pPr marL="576263" indent="0">
              <a:buNone/>
            </a:pPr>
            <a:r>
              <a:rPr lang="en-US" sz="1800" dirty="0" smtClean="0"/>
              <a:t>305 </a:t>
            </a:r>
            <a:r>
              <a:rPr lang="en-US" sz="1800" dirty="0" err="1" smtClean="0"/>
              <a:t>Weyandt</a:t>
            </a:r>
            <a:r>
              <a:rPr lang="en-US" sz="1800" dirty="0" smtClean="0"/>
              <a:t> Hall							7-1325</a:t>
            </a:r>
          </a:p>
          <a:p>
            <a:pPr marL="576263" indent="0">
              <a:buNone/>
            </a:pPr>
            <a:r>
              <a:rPr lang="en-US" sz="1800" dirty="0" err="1" smtClean="0"/>
              <a:t>iacuc</a:t>
            </a:r>
            <a:r>
              <a:rPr lang="en-US" sz="1800" dirty="0" err="1"/>
              <a:t>-info@iup.edu</a:t>
            </a:r>
            <a:r>
              <a:rPr lang="en-US" sz="1800" dirty="0"/>
              <a:t>					</a:t>
            </a:r>
            <a:r>
              <a:rPr lang="en-US" sz="1800" dirty="0" smtClean="0"/>
              <a:t>	</a:t>
            </a:r>
            <a:r>
              <a:rPr lang="en-US" sz="1800" dirty="0" err="1" smtClean="0"/>
              <a:t>pnealen</a:t>
            </a:r>
            <a:r>
              <a:rPr lang="en-US" sz="1800" dirty="0" err="1"/>
              <a:t>@</a:t>
            </a:r>
            <a:r>
              <a:rPr lang="en-US" sz="1800" dirty="0" err="1" smtClean="0"/>
              <a:t>iup.edu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2636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1246" y="3916363"/>
            <a:ext cx="3670300" cy="2209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Other Compliance Areas</a:t>
            </a:r>
            <a:br>
              <a:rPr lang="en-US" b="1" dirty="0" smtClean="0"/>
            </a:br>
            <a:r>
              <a:rPr lang="en-US" sz="3600" dirty="0" smtClean="0"/>
              <a:t>Not an Exhaustive List…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Expenditure of Public Funds</a:t>
            </a:r>
          </a:p>
          <a:p>
            <a:r>
              <a:rPr lang="en-US" dirty="0" smtClean="0"/>
              <a:t>Agreements</a:t>
            </a:r>
          </a:p>
          <a:p>
            <a:r>
              <a:rPr lang="en-US" dirty="0" smtClean="0"/>
              <a:t>Financial Conflict of Interest</a:t>
            </a:r>
          </a:p>
          <a:p>
            <a:r>
              <a:rPr lang="en-US" dirty="0" smtClean="0"/>
              <a:t>Research Misconduct</a:t>
            </a:r>
          </a:p>
          <a:p>
            <a:r>
              <a:rPr lang="en-US" dirty="0" smtClean="0"/>
              <a:t>Export Control</a:t>
            </a:r>
          </a:p>
          <a:p>
            <a:r>
              <a:rPr lang="en-US" dirty="0" smtClean="0"/>
              <a:t>Procurement</a:t>
            </a:r>
          </a:p>
          <a:p>
            <a:r>
              <a:rPr lang="en-US" dirty="0" smtClean="0"/>
              <a:t>Compensation</a:t>
            </a:r>
          </a:p>
          <a:p>
            <a:r>
              <a:rPr lang="en-US" dirty="0" smtClean="0"/>
              <a:t>Training – CITI</a:t>
            </a:r>
          </a:p>
        </p:txBody>
      </p:sp>
    </p:spTree>
    <p:extLst>
      <p:ext uri="{BB962C8B-B14F-4D97-AF65-F5344CB8AC3E}">
        <p14:creationId xmlns:p14="http://schemas.microsoft.com/office/powerpoint/2010/main" val="238490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49" y="1053453"/>
            <a:ext cx="8747125" cy="1143000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/>
              <a:t>Introductions</a:t>
            </a:r>
            <a:br>
              <a:rPr lang="en-US" sz="4900" b="1" dirty="0" smtClean="0"/>
            </a:br>
            <a:r>
              <a:rPr lang="en-US" sz="4000" b="1" dirty="0" smtClean="0"/>
              <a:t>We’re Here to Help You!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8342"/>
            <a:ext cx="8229600" cy="3717821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Hilliary</a:t>
            </a:r>
            <a:r>
              <a:rPr lang="en-US" dirty="0"/>
              <a:t> Creely, Assistant Dean for </a:t>
            </a:r>
            <a:r>
              <a:rPr lang="en-US" dirty="0" smtClean="0"/>
              <a:t>Research</a:t>
            </a:r>
          </a:p>
          <a:p>
            <a:pPr lvl="1"/>
            <a:r>
              <a:rPr lang="en-US" dirty="0" smtClean="0"/>
              <a:t>Internal Funding, Compliance, IP</a:t>
            </a:r>
          </a:p>
          <a:p>
            <a:r>
              <a:rPr lang="en-US" dirty="0" smtClean="0"/>
              <a:t>Tracy Eisenhower, IUP Research Institute</a:t>
            </a:r>
          </a:p>
          <a:p>
            <a:pPr lvl="1"/>
            <a:r>
              <a:rPr lang="en-US" dirty="0" smtClean="0"/>
              <a:t>External Funding</a:t>
            </a:r>
          </a:p>
          <a:p>
            <a:r>
              <a:rPr lang="en-US" dirty="0" smtClean="0"/>
              <a:t>Jen Roberts, IRB Chair</a:t>
            </a:r>
          </a:p>
          <a:p>
            <a:pPr lvl="1"/>
            <a:r>
              <a:rPr lang="en-US" dirty="0" smtClean="0"/>
              <a:t>Protection of human subjects</a:t>
            </a:r>
          </a:p>
          <a:p>
            <a:r>
              <a:rPr lang="en-US" dirty="0" smtClean="0"/>
              <a:t>Paul </a:t>
            </a:r>
            <a:r>
              <a:rPr lang="en-US" dirty="0" err="1" smtClean="0"/>
              <a:t>Nealen</a:t>
            </a:r>
            <a:r>
              <a:rPr lang="en-US" dirty="0" smtClean="0"/>
              <a:t>, IACUC Chair</a:t>
            </a:r>
          </a:p>
          <a:p>
            <a:pPr lvl="1"/>
            <a:r>
              <a:rPr lang="en-US" dirty="0" smtClean="0"/>
              <a:t>Working with animals</a:t>
            </a:r>
          </a:p>
          <a:p>
            <a:r>
              <a:rPr lang="en-US" dirty="0" err="1" smtClean="0"/>
              <a:t>Jenn</a:t>
            </a:r>
            <a:r>
              <a:rPr lang="en-US" dirty="0" smtClean="0"/>
              <a:t> Gossett, USRC and USF/GSF</a:t>
            </a:r>
          </a:p>
          <a:p>
            <a:pPr lvl="1"/>
            <a:r>
              <a:rPr lang="en-US" dirty="0" smtClean="0"/>
              <a:t>University Senate, Research Week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53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786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Intellectual Property &amp;</a:t>
            </a:r>
            <a:br>
              <a:rPr lang="en-US" b="1" dirty="0" smtClean="0"/>
            </a:br>
            <a:r>
              <a:rPr lang="en-US" b="1" dirty="0" smtClean="0"/>
              <a:t>Technology Transfer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2700" b="1" dirty="0"/>
              <a:t>http://</a:t>
            </a:r>
            <a:r>
              <a:rPr lang="en-US" sz="2700" b="1" dirty="0" err="1"/>
              <a:t>www.iup.edu</a:t>
            </a:r>
            <a:r>
              <a:rPr lang="en-US" sz="2700" b="1" dirty="0"/>
              <a:t>/</a:t>
            </a:r>
            <a:r>
              <a:rPr lang="en-US" sz="2700" b="1" dirty="0" err="1"/>
              <a:t>page.aspx?id</a:t>
            </a:r>
            <a:r>
              <a:rPr lang="en-US" sz="2700" b="1" dirty="0"/>
              <a:t>=86754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3562759" y="2853708"/>
            <a:ext cx="5124042" cy="3552870"/>
          </a:xfrm>
        </p:spPr>
        <p:txBody>
          <a:bodyPr>
            <a:normAutofit/>
          </a:bodyPr>
          <a:lstStyle/>
          <a:p>
            <a:r>
              <a:rPr lang="en-US" dirty="0" smtClean="0"/>
              <a:t>Protecting your rights and respecting the rights of others</a:t>
            </a:r>
          </a:p>
          <a:p>
            <a:pPr lvl="1"/>
            <a:r>
              <a:rPr lang="en-US" dirty="0" smtClean="0"/>
              <a:t>Patent</a:t>
            </a:r>
          </a:p>
          <a:p>
            <a:pPr lvl="2"/>
            <a:r>
              <a:rPr lang="en-US" dirty="0" smtClean="0"/>
              <a:t>Invention disclosure</a:t>
            </a:r>
          </a:p>
          <a:p>
            <a:pPr lvl="2"/>
            <a:r>
              <a:rPr lang="en-US" dirty="0" smtClean="0"/>
              <a:t>PASSHE/PSRF</a:t>
            </a:r>
          </a:p>
          <a:p>
            <a:pPr lvl="1"/>
            <a:r>
              <a:rPr lang="en-US" dirty="0" smtClean="0"/>
              <a:t>Copyright</a:t>
            </a:r>
          </a:p>
          <a:p>
            <a:pPr lvl="2"/>
            <a:r>
              <a:rPr lang="en-US" dirty="0" smtClean="0"/>
              <a:t>See also IUP Library / Fair Use</a:t>
            </a:r>
          </a:p>
          <a:p>
            <a:pPr lvl="1"/>
            <a:r>
              <a:rPr lang="en-US" dirty="0" smtClean="0"/>
              <a:t>Trademark/Trade Secret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365054"/>
            <a:ext cx="2405265" cy="244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34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2423"/>
            <a:ext cx="8229600" cy="1143000"/>
          </a:xfrm>
        </p:spPr>
        <p:txBody>
          <a:bodyPr/>
          <a:lstStyle/>
          <a:p>
            <a:r>
              <a:rPr lang="en-US" b="1" dirty="0" smtClean="0"/>
              <a:t>Dissemination &amp; Recognition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95424"/>
            <a:ext cx="8229600" cy="3830740"/>
          </a:xfrm>
        </p:spPr>
        <p:txBody>
          <a:bodyPr/>
          <a:lstStyle/>
          <a:p>
            <a:r>
              <a:rPr lang="en-US" dirty="0" smtClean="0"/>
              <a:t>Research Week! April 4-8, 2016</a:t>
            </a:r>
          </a:p>
          <a:p>
            <a:pPr lvl="1"/>
            <a:r>
              <a:rPr lang="en-US" dirty="0" smtClean="0"/>
              <a:t>Undergraduate &amp; Graduate Scholars </a:t>
            </a:r>
            <a:r>
              <a:rPr lang="en-US" dirty="0" err="1" smtClean="0"/>
              <a:t>Fora</a:t>
            </a:r>
            <a:endParaRPr lang="en-US" dirty="0" smtClean="0"/>
          </a:p>
          <a:p>
            <a:pPr lvl="1"/>
            <a:r>
              <a:rPr lang="en-US" dirty="0" smtClean="0"/>
              <a:t>Research Awards Luncheon</a:t>
            </a:r>
          </a:p>
          <a:p>
            <a:pPr lvl="1"/>
            <a:r>
              <a:rPr lang="en-US" dirty="0" smtClean="0"/>
              <a:t>Seminars, Workshops, Women in Science</a:t>
            </a:r>
          </a:p>
          <a:p>
            <a:r>
              <a:rPr lang="en-US" dirty="0" smtClean="0"/>
              <a:t>Office of the Provost</a:t>
            </a:r>
          </a:p>
          <a:p>
            <a:pPr lvl="1"/>
            <a:r>
              <a:rPr lang="en-US" dirty="0" smtClean="0"/>
              <a:t>Recognition for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publications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300" y="4596828"/>
            <a:ext cx="4381500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21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2268"/>
            <a:ext cx="8229600" cy="1143000"/>
          </a:xfrm>
        </p:spPr>
        <p:txBody>
          <a:bodyPr/>
          <a:lstStyle/>
          <a:p>
            <a:r>
              <a:rPr lang="en-US" b="1" dirty="0" smtClean="0"/>
              <a:t>Other Resources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35268"/>
            <a:ext cx="8229600" cy="3890895"/>
          </a:xfrm>
        </p:spPr>
        <p:txBody>
          <a:bodyPr/>
          <a:lstStyle/>
          <a:p>
            <a:r>
              <a:rPr lang="en-US" dirty="0" smtClean="0"/>
              <a:t>Vehicles</a:t>
            </a:r>
          </a:p>
          <a:p>
            <a:r>
              <a:rPr lang="en-US" dirty="0" smtClean="0"/>
              <a:t>Poster Printing</a:t>
            </a:r>
          </a:p>
          <a:p>
            <a:r>
              <a:rPr lang="en-US" dirty="0" smtClean="0"/>
              <a:t>Core equipment</a:t>
            </a:r>
          </a:p>
          <a:p>
            <a:r>
              <a:rPr lang="en-US" dirty="0" smtClean="0"/>
              <a:t>Statistical consulting via the Applied Research Lab (ARL)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686" y="4560047"/>
            <a:ext cx="2743200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8686" y="2235268"/>
            <a:ext cx="2877402" cy="5720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7467" y="2940710"/>
            <a:ext cx="1647821" cy="112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5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663767"/>
            <a:ext cx="8229600" cy="3037447"/>
          </a:xfrm>
        </p:spPr>
        <p:txBody>
          <a:bodyPr>
            <a:normAutofit/>
          </a:bodyPr>
          <a:lstStyle/>
          <a:p>
            <a:r>
              <a:rPr lang="en-US" b="1" dirty="0" smtClean="0"/>
              <a:t>THANK YOU!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Questions?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5643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Roadmap for the next hour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Internal Funding</a:t>
            </a:r>
          </a:p>
          <a:p>
            <a:r>
              <a:rPr lang="en-US" dirty="0" smtClean="0"/>
              <a:t>External Funding</a:t>
            </a:r>
          </a:p>
          <a:p>
            <a:r>
              <a:rPr lang="en-US" dirty="0" smtClean="0"/>
              <a:t>Compliance</a:t>
            </a:r>
          </a:p>
          <a:p>
            <a:r>
              <a:rPr lang="en-US" dirty="0" smtClean="0"/>
              <a:t>Intellectual Property</a:t>
            </a:r>
          </a:p>
          <a:p>
            <a:r>
              <a:rPr lang="en-US" dirty="0" smtClean="0"/>
              <a:t>Dissemination &amp; Recognition</a:t>
            </a:r>
          </a:p>
          <a:p>
            <a:r>
              <a:rPr lang="en-US" dirty="0" smtClean="0"/>
              <a:t>Other Resources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500" y="2724293"/>
            <a:ext cx="3416300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79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9393"/>
            <a:ext cx="8229600" cy="1143000"/>
          </a:xfrm>
        </p:spPr>
        <p:txBody>
          <a:bodyPr/>
          <a:lstStyle/>
          <a:p>
            <a:r>
              <a:rPr lang="en-US" b="1" dirty="0" smtClean="0"/>
              <a:t>Internal Funding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375"/>
            <a:ext cx="8229600" cy="36337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University Senate Research Committee (USRC)</a:t>
            </a:r>
          </a:p>
          <a:p>
            <a:pPr marL="0" indent="0">
              <a:buNone/>
            </a:pPr>
            <a:r>
              <a:rPr lang="en-US" sz="2400" dirty="0" err="1" smtClean="0"/>
              <a:t>www.iup.edu</a:t>
            </a:r>
            <a:r>
              <a:rPr lang="en-US" sz="2400" dirty="0"/>
              <a:t>/research/</a:t>
            </a:r>
            <a:r>
              <a:rPr lang="en-US" sz="2400" dirty="0" err="1"/>
              <a:t>senateresearchgrants</a:t>
            </a:r>
            <a:r>
              <a:rPr lang="en-US" sz="2400" dirty="0"/>
              <a:t>/</a:t>
            </a:r>
            <a:r>
              <a:rPr lang="en-US" sz="2400" dirty="0" err="1" smtClean="0"/>
              <a:t>default.aspx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lvl="1"/>
            <a:r>
              <a:rPr lang="en-US" dirty="0" smtClean="0"/>
              <a:t>Small grants for conference travel (up to $1000) and research (up to $2000) offered via eight yearly competitions</a:t>
            </a:r>
          </a:p>
          <a:p>
            <a:pPr lvl="1"/>
            <a:r>
              <a:rPr lang="en-US" dirty="0" smtClean="0"/>
              <a:t>Senate Grants (up to $3500) once yearly</a:t>
            </a:r>
          </a:p>
          <a:p>
            <a:pPr lvl="1"/>
            <a:r>
              <a:rPr lang="en-US" dirty="0" smtClean="0"/>
              <a:t>Application, deadlines, funding rates, </a:t>
            </a:r>
            <a:r>
              <a:rPr lang="en-US" dirty="0" err="1" smtClean="0"/>
              <a:t>etc</a:t>
            </a:r>
            <a:r>
              <a:rPr lang="en-US" dirty="0" smtClean="0"/>
              <a:t> available online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43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9393"/>
            <a:ext cx="8229600" cy="1143000"/>
          </a:xfrm>
        </p:spPr>
        <p:txBody>
          <a:bodyPr/>
          <a:lstStyle/>
          <a:p>
            <a:r>
              <a:rPr lang="en-US" b="1" dirty="0" smtClean="0"/>
              <a:t>Internal Funding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375"/>
            <a:ext cx="8229600" cy="36337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School of Graduate Studies &amp; </a:t>
            </a:r>
            <a:r>
              <a:rPr lang="en-US" b="1" dirty="0" smtClean="0"/>
              <a:t>Research</a:t>
            </a:r>
          </a:p>
          <a:p>
            <a:pPr marL="0" indent="0">
              <a:buNone/>
            </a:pPr>
            <a:r>
              <a:rPr lang="en-US" sz="2400" dirty="0"/>
              <a:t>http://</a:t>
            </a:r>
            <a:r>
              <a:rPr lang="en-US" sz="2400" dirty="0" err="1"/>
              <a:t>www.iup.edu</a:t>
            </a:r>
            <a:r>
              <a:rPr lang="en-US" sz="2400" dirty="0"/>
              <a:t>/</a:t>
            </a:r>
            <a:r>
              <a:rPr lang="en-US" sz="2400" dirty="0" err="1"/>
              <a:t>page.aspx?id</a:t>
            </a:r>
            <a:r>
              <a:rPr lang="en-US" sz="2400" dirty="0"/>
              <a:t>=</a:t>
            </a:r>
            <a:r>
              <a:rPr lang="en-US" sz="2400" dirty="0" smtClean="0"/>
              <a:t>98048</a:t>
            </a:r>
          </a:p>
          <a:p>
            <a:pPr marL="0" indent="0">
              <a:buNone/>
            </a:pPr>
            <a:endParaRPr lang="en-US" sz="2400" dirty="0"/>
          </a:p>
          <a:p>
            <a:pPr lvl="1"/>
            <a:r>
              <a:rPr lang="en-US" dirty="0"/>
              <a:t>Incidental Research (up to $500)</a:t>
            </a:r>
          </a:p>
          <a:p>
            <a:pPr lvl="1"/>
            <a:r>
              <a:rPr lang="en-US" dirty="0"/>
              <a:t>Publication expenses (typically up to $500)</a:t>
            </a:r>
          </a:p>
          <a:p>
            <a:pPr lvl="1"/>
            <a:r>
              <a:rPr lang="en-US" dirty="0"/>
              <a:t>Equipment maintenance</a:t>
            </a:r>
          </a:p>
          <a:p>
            <a:pPr lvl="1"/>
            <a:r>
              <a:rPr lang="en-US" dirty="0"/>
              <a:t>Matching funds for external grants</a:t>
            </a:r>
          </a:p>
          <a:p>
            <a:pPr lvl="1"/>
            <a:r>
              <a:rPr lang="en-US" dirty="0"/>
              <a:t>Travel in pursuit of external </a:t>
            </a:r>
            <a:r>
              <a:rPr lang="en-US" dirty="0" smtClean="0"/>
              <a:t>funding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03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9393"/>
            <a:ext cx="8229600" cy="1143000"/>
          </a:xfrm>
        </p:spPr>
        <p:txBody>
          <a:bodyPr/>
          <a:lstStyle/>
          <a:p>
            <a:r>
              <a:rPr lang="en-US" b="1" dirty="0" smtClean="0"/>
              <a:t>Internal Funding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375"/>
            <a:ext cx="8229600" cy="363378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Faculty Professional Development Committee (FPDC)</a:t>
            </a:r>
          </a:p>
          <a:p>
            <a:pPr marL="0" indent="0">
              <a:buNone/>
            </a:pPr>
            <a:r>
              <a:rPr lang="en-US" sz="2400" dirty="0"/>
              <a:t>http://</a:t>
            </a:r>
            <a:r>
              <a:rPr lang="en-US" sz="2400" dirty="0" err="1"/>
              <a:t>www.iup.edu</a:t>
            </a:r>
            <a:r>
              <a:rPr lang="en-US" sz="2400" dirty="0"/>
              <a:t>/</a:t>
            </a:r>
            <a:r>
              <a:rPr lang="en-US" sz="2400" dirty="0" err="1"/>
              <a:t>facultyprofessionaldevelopment</a:t>
            </a:r>
            <a:r>
              <a:rPr lang="en-US" sz="2400" dirty="0"/>
              <a:t>/</a:t>
            </a:r>
            <a:r>
              <a:rPr lang="en-US" sz="2400" dirty="0" err="1" smtClean="0"/>
              <a:t>default.aspx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lvl="1"/>
            <a:r>
              <a:rPr lang="en-US" dirty="0" smtClean="0"/>
              <a:t>Two PASSHE-wide competitions:</a:t>
            </a:r>
          </a:p>
          <a:p>
            <a:pPr lvl="2"/>
            <a:r>
              <a:rPr lang="en-US" dirty="0" smtClean="0"/>
              <a:t>Annual grant competition (up to $10,000) in areas like faculty research, student-faculty research, creative &amp; performing arts,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2"/>
            <a:r>
              <a:rPr lang="en-US" dirty="0" smtClean="0"/>
              <a:t>Special topic competition (up to $10,000)—last </a:t>
            </a:r>
            <a:r>
              <a:rPr lang="en-US" dirty="0"/>
              <a:t>year was Innovation in Teaching and Improvement of Student Learning Outcomes</a:t>
            </a:r>
            <a:endParaRPr lang="en-US" dirty="0" smtClean="0"/>
          </a:p>
          <a:p>
            <a:pPr lvl="1"/>
            <a:r>
              <a:rPr lang="en-US" dirty="0" smtClean="0"/>
              <a:t>IUP is limited to 16 submissions for each of the above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54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9393"/>
            <a:ext cx="8229600" cy="1143000"/>
          </a:xfrm>
        </p:spPr>
        <p:txBody>
          <a:bodyPr/>
          <a:lstStyle/>
          <a:p>
            <a:r>
              <a:rPr lang="en-US" b="1" dirty="0" smtClean="0"/>
              <a:t>Internal Funding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375"/>
            <a:ext cx="8229600" cy="36337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Other Opportunities?</a:t>
            </a:r>
          </a:p>
          <a:p>
            <a:r>
              <a:rPr lang="en-US" dirty="0" smtClean="0"/>
              <a:t>Center for Teaching Excellence</a:t>
            </a:r>
          </a:p>
          <a:p>
            <a:r>
              <a:rPr lang="en-US" dirty="0" smtClean="0"/>
              <a:t>Academic Computing Policy Advisory Committee</a:t>
            </a:r>
          </a:p>
          <a:p>
            <a:r>
              <a:rPr lang="en-US" dirty="0" smtClean="0"/>
              <a:t>Taskforce on Disability Guidelines</a:t>
            </a:r>
          </a:p>
          <a:p>
            <a:r>
              <a:rPr lang="en-US" b="1" dirty="0" smtClean="0"/>
              <a:t>Look for announcements via e-mail and the IUP Daily!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21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54268"/>
            <a:ext cx="8229600" cy="2717732"/>
          </a:xfrm>
        </p:spPr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4400" b="1" dirty="0" smtClean="0"/>
              <a:t>External Funding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dirty="0" smtClean="0"/>
              <a:t>How to participate in External Grants and Contracts at IUP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800" y="4210863"/>
            <a:ext cx="34544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61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UP Colors">
      <a:dk1>
        <a:srgbClr val="292934"/>
      </a:dk1>
      <a:lt1>
        <a:srgbClr val="FFFFFF"/>
      </a:lt1>
      <a:dk2>
        <a:srgbClr val="9E1B32"/>
      </a:dk2>
      <a:lt2>
        <a:srgbClr val="A2A5A4"/>
      </a:lt2>
      <a:accent1>
        <a:srgbClr val="B65518"/>
      </a:accent1>
      <a:accent2>
        <a:srgbClr val="C99900"/>
      </a:accent2>
      <a:accent3>
        <a:srgbClr val="69993B"/>
      </a:accent3>
      <a:accent4>
        <a:srgbClr val="002878"/>
      </a:accent4>
      <a:accent5>
        <a:srgbClr val="431660"/>
      </a:accent5>
      <a:accent6>
        <a:srgbClr val="793141"/>
      </a:accent6>
      <a:hlink>
        <a:srgbClr val="384265"/>
      </a:hlink>
      <a:folHlink>
        <a:srgbClr val="70278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Research New Faculty Orientation-1</Template>
  <TotalTime>0</TotalTime>
  <Words>1013</Words>
  <Application>Microsoft Office PowerPoint</Application>
  <PresentationFormat>On-screen Show (4:3)</PresentationFormat>
  <Paragraphs>194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Courier New</vt:lpstr>
      <vt:lpstr>Verdana</vt:lpstr>
      <vt:lpstr>Office Theme</vt:lpstr>
      <vt:lpstr>Support for Research &amp; Scholarship at IUP</vt:lpstr>
      <vt:lpstr>What is “research?”</vt:lpstr>
      <vt:lpstr>Introductions We’re Here to Help You!</vt:lpstr>
      <vt:lpstr>Roadmap for the next hour</vt:lpstr>
      <vt:lpstr>Internal Funding</vt:lpstr>
      <vt:lpstr>Internal Funding</vt:lpstr>
      <vt:lpstr>Internal Funding</vt:lpstr>
      <vt:lpstr>Internal Funding</vt:lpstr>
      <vt:lpstr>External Funding  How to participate in External Grants and Contracts at IUP </vt:lpstr>
      <vt:lpstr>What is the IUP RI?</vt:lpstr>
      <vt:lpstr>PowerPoint Presentation</vt:lpstr>
      <vt:lpstr>Mission &amp; Vision</vt:lpstr>
      <vt:lpstr>IUP Sponsored Activity</vt:lpstr>
      <vt:lpstr>FY 14-15 Awards by Agency Type</vt:lpstr>
      <vt:lpstr>We assist you with the entire process!</vt:lpstr>
      <vt:lpstr>Why We Do It…</vt:lpstr>
      <vt:lpstr>THANK YOU!</vt:lpstr>
      <vt:lpstr>Compliance Institutional Review Board for the Protection of Human Subjects (IRB)</vt:lpstr>
      <vt:lpstr>IRB at IUP</vt:lpstr>
      <vt:lpstr>Finding Us</vt:lpstr>
      <vt:lpstr>When Do I Need IRB Approval?</vt:lpstr>
      <vt:lpstr>How Do I Get Started?</vt:lpstr>
      <vt:lpstr>What Next?</vt:lpstr>
      <vt:lpstr>What If I’m Working With Students?</vt:lpstr>
      <vt:lpstr>Coming Soon…</vt:lpstr>
      <vt:lpstr>What If I Have A Question? </vt:lpstr>
      <vt:lpstr>Compliance Institutional Animal Care and Use Committee (IACUC)</vt:lpstr>
      <vt:lpstr>IACUC at IUP</vt:lpstr>
      <vt:lpstr>Other Compliance Areas Not an Exhaustive List…</vt:lpstr>
      <vt:lpstr>Intellectual Property &amp; Technology Transfer http://www.iup.edu/page.aspx?id=86754</vt:lpstr>
      <vt:lpstr>Dissemination &amp; Recognition</vt:lpstr>
      <vt:lpstr>Other Resources</vt:lpstr>
      <vt:lpstr>THANK YOU!  Questions?</vt:lpstr>
    </vt:vector>
  </TitlesOfParts>
  <Company>Indiana University of Pennsylvania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 for Research &amp; Scholarship at IUP</dc:title>
  <dc:creator>Ms. Mary J. Serio</dc:creator>
  <cp:lastModifiedBy>Ms. Mary J. Serio</cp:lastModifiedBy>
  <cp:revision>1</cp:revision>
  <dcterms:created xsi:type="dcterms:W3CDTF">2015-08-17T17:58:57Z</dcterms:created>
  <dcterms:modified xsi:type="dcterms:W3CDTF">2015-08-17T17:59:48Z</dcterms:modified>
</cp:coreProperties>
</file>