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82" r:id="rId2"/>
  </p:sldMasterIdLst>
  <p:notesMasterIdLst>
    <p:notesMasterId r:id="rId38"/>
  </p:notesMasterIdLst>
  <p:handoutMasterIdLst>
    <p:handoutMasterId r:id="rId39"/>
  </p:handoutMasterIdLst>
  <p:sldIdLst>
    <p:sldId id="491" r:id="rId3"/>
    <p:sldId id="483" r:id="rId4"/>
    <p:sldId id="482" r:id="rId5"/>
    <p:sldId id="493" r:id="rId6"/>
    <p:sldId id="462" r:id="rId7"/>
    <p:sldId id="484" r:id="rId8"/>
    <p:sldId id="464" r:id="rId9"/>
    <p:sldId id="465" r:id="rId10"/>
    <p:sldId id="519" r:id="rId11"/>
    <p:sldId id="520" r:id="rId12"/>
    <p:sldId id="521" r:id="rId13"/>
    <p:sldId id="522" r:id="rId14"/>
    <p:sldId id="523" r:id="rId15"/>
    <p:sldId id="504" r:id="rId16"/>
    <p:sldId id="512" r:id="rId17"/>
    <p:sldId id="515" r:id="rId18"/>
    <p:sldId id="466" r:id="rId19"/>
    <p:sldId id="499" r:id="rId20"/>
    <p:sldId id="501" r:id="rId21"/>
    <p:sldId id="502" r:id="rId22"/>
    <p:sldId id="496" r:id="rId23"/>
    <p:sldId id="503" r:id="rId24"/>
    <p:sldId id="509" r:id="rId25"/>
    <p:sldId id="514" r:id="rId26"/>
    <p:sldId id="516" r:id="rId27"/>
    <p:sldId id="494" r:id="rId28"/>
    <p:sldId id="506" r:id="rId29"/>
    <p:sldId id="508" r:id="rId30"/>
    <p:sldId id="517" r:id="rId31"/>
    <p:sldId id="510" r:id="rId32"/>
    <p:sldId id="489" r:id="rId33"/>
    <p:sldId id="492" r:id="rId34"/>
    <p:sldId id="490" r:id="rId35"/>
    <p:sldId id="518" r:id="rId36"/>
    <p:sldId id="486"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35EBE7"/>
    <a:srgbClr val="2C5884"/>
    <a:srgbClr val="006699"/>
    <a:srgbClr val="336699"/>
    <a:srgbClr val="008080"/>
    <a:srgbClr val="A50021"/>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140" y="-8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8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747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ea typeface="+mn-ea"/>
                <a:cs typeface="+mn-cs"/>
              </a:defRPr>
            </a:lvl1pPr>
          </a:lstStyle>
          <a:p>
            <a:pPr>
              <a:defRPr/>
            </a:pPr>
            <a:endParaRPr lang="en-US"/>
          </a:p>
        </p:txBody>
      </p:sp>
      <p:sp>
        <p:nvSpPr>
          <p:cNvPr id="747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r>
              <a:rPr lang="en-US"/>
              <a:t>Michele Edson (831) 637-1879</a:t>
            </a:r>
          </a:p>
        </p:txBody>
      </p:sp>
      <p:sp>
        <p:nvSpPr>
          <p:cNvPr id="747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34" charset="0"/>
                <a:ea typeface="ＭＳ Ｐゴシック" charset="-128"/>
                <a:cs typeface="+mn-cs"/>
              </a:defRPr>
            </a:lvl1pPr>
          </a:lstStyle>
          <a:p>
            <a:pPr>
              <a:defRPr/>
            </a:pPr>
            <a:fld id="{E96C43CD-DA66-47B6-88F8-F1AE1B1C32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cs typeface="+mn-cs"/>
              </a:defRPr>
            </a:lvl1pPr>
          </a:lstStyle>
          <a:p>
            <a:pPr>
              <a:defRPr/>
            </a:pPr>
            <a:endParaRPr lang="en-US"/>
          </a:p>
        </p:txBody>
      </p:sp>
      <p:sp>
        <p:nvSpPr>
          <p:cNvPr id="512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ea typeface="+mn-ea"/>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cs typeface="+mn-cs"/>
              </a:defRPr>
            </a:lvl1pPr>
          </a:lstStyle>
          <a:p>
            <a:pPr>
              <a:defRPr/>
            </a:pPr>
            <a:r>
              <a:rPr lang="en-US"/>
              <a:t>Michele Edson (831) 637-1879</a:t>
            </a:r>
          </a:p>
        </p:txBody>
      </p:sp>
      <p:sp>
        <p:nvSpPr>
          <p:cNvPr id="512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34" charset="0"/>
                <a:ea typeface="ＭＳ Ｐゴシック" charset="-128"/>
                <a:cs typeface="+mn-cs"/>
              </a:defRPr>
            </a:lvl1pPr>
          </a:lstStyle>
          <a:p>
            <a:pPr>
              <a:defRPr/>
            </a:pPr>
            <a:fld id="{D5B91A3A-F2AA-471A-AD16-6B24D31BDE1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a:t>Michele Edson (831) 637-1879</a:t>
            </a:r>
          </a:p>
        </p:txBody>
      </p:sp>
      <p:sp>
        <p:nvSpPr>
          <p:cNvPr id="307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9DB7FAE3-5A39-4CF9-AAC9-5A5DD2F1F4C0}" type="slidenum">
              <a:rPr lang="en-US" sz="1200"/>
              <a:pPr algn="r" defTabSz="931863"/>
              <a:t>1</a:t>
            </a:fld>
            <a:endParaRPr lang="en-US" sz="1200"/>
          </a:p>
        </p:txBody>
      </p:sp>
      <p:sp>
        <p:nvSpPr>
          <p:cNvPr id="30723" name="Rectangle 2"/>
          <p:cNvSpPr>
            <a:spLocks noGrp="1" noRot="1" noChangeAspect="1" noChangeArrowheads="1" noTextEdit="1"/>
          </p:cNvSpPr>
          <p:nvPr>
            <p:ph type="sldImg"/>
          </p:nvPr>
        </p:nvSpPr>
        <p:spPr>
          <a:ln/>
        </p:spPr>
      </p:sp>
      <p:sp>
        <p:nvSpPr>
          <p:cNvPr id="30724"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2" tIns="46586" rIns="93172" bIns="46586" anchor="b"/>
          <a:lstStyle/>
          <a:p>
            <a:pPr defTabSz="927100"/>
            <a:r>
              <a:rPr lang="en-US" sz="1200">
                <a:cs typeface="Arial" charset="0"/>
              </a:rPr>
              <a:t>Michele Edson (831) 637-1879</a:t>
            </a:r>
          </a:p>
        </p:txBody>
      </p:sp>
      <p:sp>
        <p:nvSpPr>
          <p:cNvPr id="327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6" rIns="93172" bIns="46586" anchor="b"/>
          <a:lstStyle/>
          <a:p>
            <a:pPr algn="r" defTabSz="927100"/>
            <a:fld id="{F85118B0-04C5-44B9-99EF-94370740DA8C}" type="slidenum">
              <a:rPr lang="en-US" sz="1200">
                <a:cs typeface="Arial" charset="0"/>
              </a:rPr>
              <a:pPr algn="r" defTabSz="927100"/>
              <a:t>2</a:t>
            </a:fld>
            <a:endParaRPr lang="en-US" sz="1200">
              <a:cs typeface="Arial" charset="0"/>
            </a:endParaRPr>
          </a:p>
        </p:txBody>
      </p:sp>
      <p:sp>
        <p:nvSpPr>
          <p:cNvPr id="32771" name="Rectangle 2"/>
          <p:cNvSpPr>
            <a:spLocks noGrp="1" noRot="1" noChangeAspect="1" noChangeArrowheads="1" noTextEdit="1"/>
          </p:cNvSpPr>
          <p:nvPr>
            <p:ph type="sldImg"/>
          </p:nvPr>
        </p:nvSpPr>
        <p:spPr>
          <a:xfrm>
            <a:off x="1200150" y="690563"/>
            <a:ext cx="4610100" cy="3457575"/>
          </a:xfrm>
          <a:ln/>
        </p:spPr>
      </p:sp>
      <p:sp>
        <p:nvSpPr>
          <p:cNvPr id="32772" name="Rectangle 6"/>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28688"/>
            <a:r>
              <a:rPr lang="en-US" sz="1200">
                <a:cs typeface="Arial" charset="0"/>
              </a:rPr>
              <a:t>Michele Edson (831) 637-1879</a:t>
            </a:r>
          </a:p>
        </p:txBody>
      </p:sp>
      <p:sp>
        <p:nvSpPr>
          <p:cNvPr id="3481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28688"/>
            <a:fld id="{844F2756-1A75-4925-A858-AFFBAEBBCE36}" type="slidenum">
              <a:rPr lang="en-US" sz="1200">
                <a:cs typeface="Arial" charset="0"/>
              </a:rPr>
              <a:pPr algn="r" defTabSz="928688"/>
              <a:t>3</a:t>
            </a:fld>
            <a:endParaRPr lang="en-US" sz="1200">
              <a:cs typeface="Arial" charset="0"/>
            </a:endParaRPr>
          </a:p>
        </p:txBody>
      </p:sp>
      <p:sp>
        <p:nvSpPr>
          <p:cNvPr id="34819" name="Rectangle 2"/>
          <p:cNvSpPr>
            <a:spLocks noGrp="1" noRot="1" noChangeAspect="1" noChangeArrowheads="1" noTextEdit="1"/>
          </p:cNvSpPr>
          <p:nvPr>
            <p:ph type="sldImg"/>
          </p:nvPr>
        </p:nvSpPr>
        <p:spPr>
          <a:xfrm>
            <a:off x="1200150" y="690563"/>
            <a:ext cx="4610100" cy="3457575"/>
          </a:xfrm>
          <a:ln/>
        </p:spPr>
      </p:sp>
      <p:sp>
        <p:nvSpPr>
          <p:cNvPr id="34820" name="Rectangle 6"/>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28688"/>
            <a:r>
              <a:rPr lang="en-US" sz="1200"/>
              <a:t>Michele Edson (831) 637-1879</a:t>
            </a:r>
          </a:p>
        </p:txBody>
      </p:sp>
      <p:sp>
        <p:nvSpPr>
          <p:cNvPr id="430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28688"/>
            <a:fld id="{08BF9D10-AE12-4A30-87B0-3F75C779995E}" type="slidenum">
              <a:rPr lang="en-US" sz="1200"/>
              <a:pPr algn="r" defTabSz="928688"/>
              <a:t>8</a:t>
            </a:fld>
            <a:endParaRPr lang="en-US" sz="1200"/>
          </a:p>
        </p:txBody>
      </p:sp>
      <p:sp>
        <p:nvSpPr>
          <p:cNvPr id="43011" name="Rectangle 2"/>
          <p:cNvSpPr>
            <a:spLocks noGrp="1" noRot="1" noChangeAspect="1" noChangeArrowheads="1" noTextEdit="1"/>
          </p:cNvSpPr>
          <p:nvPr>
            <p:ph type="sldImg"/>
          </p:nvPr>
        </p:nvSpPr>
        <p:spPr>
          <a:ln/>
        </p:spPr>
      </p:sp>
      <p:sp>
        <p:nvSpPr>
          <p:cNvPr id="43012" name="Rectangle 7"/>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5"/>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F383FC-BBDC-4369-B346-4B98A20B82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FB82E2-B6EB-4551-95FF-4E1758CA79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FA75855-0E0A-4977-A8E6-F602718922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r>
              <a:rPr lang="en-US" noProof="0" smtClean="0"/>
              <a:t>Click icon to add table</a:t>
            </a:r>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A9D7D394-CF10-4335-ACF4-80ECE545E1B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r>
              <a:rPr lang="en-US" noProof="0" smtClean="0"/>
              <a:t>Click icon to add chart</a:t>
            </a:r>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3834D6C2-5987-4758-A77B-C051072F3FA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870662-5F8D-4C9B-858E-B03BB48FECA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B2F39CD-6D0F-4184-AA23-6BBFC58C33C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320C3AA-E042-4FE5-92CE-4B0D9B53804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7AB00E3-15AF-4BD1-990A-A6D6F7D61CB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88C4D8B-DD0D-428F-A6FC-B57E3271B56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72EF1CD-CB3D-47CB-905C-D872C57F63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377FD26-D553-466D-8559-DFBAEF11E47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26D1646-2EBA-4184-8676-459F79BAA21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8CAF2D1-CC76-445E-ACAD-5CFB24B6C77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597EB1B-C9DC-43B8-AE2B-188E893052B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2D68CB8-6A9B-40B2-9BDB-2A5B6AB449E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712680-1C96-4C82-ABE0-79F8EBEFE4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DFD222E-18D5-4FF2-9B0C-7D5BA74A05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6693702-E2FB-425D-BEAE-ABAABA4963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C6AB988-26D3-4C56-A01A-AF0604B66F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7871288-7666-417F-AB0D-82F72F11D7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17BD85-F20B-44C2-B39E-712CDBDDB1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E6258BC-AF8F-4AB2-97F3-74C4307E07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06E28A8-8FFD-410A-A402-63DEA02396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sldNum" sz="quarter" idx="4"/>
          </p:nvPr>
        </p:nvSpPr>
        <p:spPr bwMode="auto">
          <a:xfrm>
            <a:off x="6553200" y="60960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Arial Narrow" pitchFamily="34" charset="0"/>
                <a:ea typeface="ＭＳ Ｐゴシック" charset="-128"/>
                <a:cs typeface="+mn-cs"/>
              </a:defRPr>
            </a:lvl1pPr>
          </a:lstStyle>
          <a:p>
            <a:pPr>
              <a:defRPr/>
            </a:pPr>
            <a:fld id="{9E5237DE-B1CA-487D-A3BF-0CCA9CA27542}" type="slidenum">
              <a:rPr lang="en-US"/>
              <a:pPr>
                <a:defRPr/>
              </a:pPr>
              <a:t>‹#›</a:t>
            </a:fld>
            <a:endParaRPr lang="en-US"/>
          </a:p>
        </p:txBody>
      </p:sp>
      <p:sp>
        <p:nvSpPr>
          <p:cNvPr id="389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2C5884"/>
            </a:solidFill>
            <a:prstDash val="solid"/>
            <a:miter lim="800000"/>
            <a:headEnd/>
            <a:tailEnd/>
          </a:ln>
        </p:spPr>
        <p:txBody>
          <a:bodyPr/>
          <a:lstStyle/>
          <a:p>
            <a:pPr>
              <a:defRPr/>
            </a:pPr>
            <a:endParaRPr lang="en-US">
              <a:ea typeface="+mn-ea"/>
              <a:cs typeface="+mn-cs"/>
            </a:endParaRPr>
          </a:p>
        </p:txBody>
      </p:sp>
      <p:pic>
        <p:nvPicPr>
          <p:cNvPr id="1030" name="Picture 7" descr="SA-logo-Sans-BITS"/>
          <p:cNvPicPr>
            <a:picLocks noChangeAspect="1" noChangeArrowheads="1"/>
          </p:cNvPicPr>
          <p:nvPr/>
        </p:nvPicPr>
        <p:blipFill>
          <a:blip r:embed="rId15" cstate="print"/>
          <a:srcRect/>
          <a:stretch>
            <a:fillRect/>
          </a:stretch>
        </p:blipFill>
        <p:spPr bwMode="auto">
          <a:xfrm>
            <a:off x="152400" y="5649913"/>
            <a:ext cx="2057400" cy="1017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 id="2147483684" r:id="rId12"/>
    <p:sldLayoutId id="214748368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bg2"/>
          </a:solidFill>
          <a:latin typeface="+mj-lt"/>
          <a:ea typeface="ＭＳ Ｐゴシック" charset="-128"/>
          <a:cs typeface="ＭＳ Ｐゴシック"/>
        </a:defRPr>
      </a:lvl1pPr>
      <a:lvl2pPr algn="l" rtl="0" eaLnBrk="0" fontAlgn="base" hangingPunct="0">
        <a:spcBef>
          <a:spcPct val="0"/>
        </a:spcBef>
        <a:spcAft>
          <a:spcPct val="0"/>
        </a:spcAft>
        <a:defRPr sz="4200">
          <a:solidFill>
            <a:schemeClr val="bg2"/>
          </a:solidFill>
          <a:latin typeface="Arial Narrow" pitchFamily="34" charset="0"/>
          <a:ea typeface="ＭＳ Ｐゴシック" charset="-128"/>
          <a:cs typeface="ＭＳ Ｐゴシック"/>
        </a:defRPr>
      </a:lvl2pPr>
      <a:lvl3pPr algn="l" rtl="0" eaLnBrk="0" fontAlgn="base" hangingPunct="0">
        <a:spcBef>
          <a:spcPct val="0"/>
        </a:spcBef>
        <a:spcAft>
          <a:spcPct val="0"/>
        </a:spcAft>
        <a:defRPr sz="4200">
          <a:solidFill>
            <a:schemeClr val="bg2"/>
          </a:solidFill>
          <a:latin typeface="Arial Narrow" pitchFamily="34" charset="0"/>
          <a:ea typeface="ＭＳ Ｐゴシック" charset="-128"/>
          <a:cs typeface="ＭＳ Ｐゴシック"/>
        </a:defRPr>
      </a:lvl3pPr>
      <a:lvl4pPr algn="l" rtl="0" eaLnBrk="0" fontAlgn="base" hangingPunct="0">
        <a:spcBef>
          <a:spcPct val="0"/>
        </a:spcBef>
        <a:spcAft>
          <a:spcPct val="0"/>
        </a:spcAft>
        <a:defRPr sz="4200">
          <a:solidFill>
            <a:schemeClr val="bg2"/>
          </a:solidFill>
          <a:latin typeface="Arial Narrow" pitchFamily="34" charset="0"/>
          <a:ea typeface="ＭＳ Ｐゴシック" charset="-128"/>
          <a:cs typeface="ＭＳ Ｐゴシック"/>
        </a:defRPr>
      </a:lvl4pPr>
      <a:lvl5pPr algn="l" rtl="0" eaLnBrk="0" fontAlgn="base" hangingPunct="0">
        <a:spcBef>
          <a:spcPct val="0"/>
        </a:spcBef>
        <a:spcAft>
          <a:spcPct val="0"/>
        </a:spcAft>
        <a:defRPr sz="4200">
          <a:solidFill>
            <a:schemeClr val="bg2"/>
          </a:solidFill>
          <a:latin typeface="Arial Narrow" pitchFamily="34" charset="0"/>
          <a:ea typeface="ＭＳ Ｐゴシック" charset="-128"/>
          <a:cs typeface="ＭＳ Ｐゴシック"/>
        </a:defRPr>
      </a:lvl5pPr>
      <a:lvl6pPr marL="457200" algn="l" rtl="0" eaLnBrk="1" fontAlgn="base" hangingPunct="1">
        <a:spcBef>
          <a:spcPct val="0"/>
        </a:spcBef>
        <a:spcAft>
          <a:spcPct val="0"/>
        </a:spcAft>
        <a:defRPr sz="4200">
          <a:solidFill>
            <a:schemeClr val="bg2"/>
          </a:solidFill>
          <a:latin typeface="Arial Narrow" pitchFamily="34" charset="0"/>
        </a:defRPr>
      </a:lvl6pPr>
      <a:lvl7pPr marL="914400" algn="l" rtl="0" eaLnBrk="1" fontAlgn="base" hangingPunct="1">
        <a:spcBef>
          <a:spcPct val="0"/>
        </a:spcBef>
        <a:spcAft>
          <a:spcPct val="0"/>
        </a:spcAft>
        <a:defRPr sz="4200">
          <a:solidFill>
            <a:schemeClr val="bg2"/>
          </a:solidFill>
          <a:latin typeface="Arial Narrow" pitchFamily="34" charset="0"/>
        </a:defRPr>
      </a:lvl7pPr>
      <a:lvl8pPr marL="1371600" algn="l" rtl="0" eaLnBrk="1" fontAlgn="base" hangingPunct="1">
        <a:spcBef>
          <a:spcPct val="0"/>
        </a:spcBef>
        <a:spcAft>
          <a:spcPct val="0"/>
        </a:spcAft>
        <a:defRPr sz="4200">
          <a:solidFill>
            <a:schemeClr val="bg2"/>
          </a:solidFill>
          <a:latin typeface="Arial Narrow" pitchFamily="34" charset="0"/>
        </a:defRPr>
      </a:lvl8pPr>
      <a:lvl9pPr marL="1828800" algn="l" rtl="0" eaLnBrk="1" fontAlgn="base" hangingPunct="1">
        <a:spcBef>
          <a:spcPct val="0"/>
        </a:spcBef>
        <a:spcAft>
          <a:spcPct val="0"/>
        </a:spcAft>
        <a:defRPr sz="4200">
          <a:solidFill>
            <a:schemeClr val="bg2"/>
          </a:solidFill>
          <a:latin typeface="Arial Narrow" pitchFamily="34" charset="0"/>
        </a:defRPr>
      </a:lvl9pPr>
    </p:titleStyle>
    <p:bodyStyle>
      <a:lvl1pPr marL="342900" indent="-342900" algn="l" rtl="0" eaLnBrk="0" fontAlgn="base" hangingPunct="0">
        <a:spcBef>
          <a:spcPct val="20000"/>
        </a:spcBef>
        <a:spcAft>
          <a:spcPct val="0"/>
        </a:spcAft>
        <a:buClr>
          <a:srgbClr val="2C5884"/>
        </a:buClr>
        <a:buFont typeface="Wingdings" pitchFamily="2" charset="2"/>
        <a:buChar char="n"/>
        <a:defRPr sz="3000">
          <a:solidFill>
            <a:schemeClr val="bg2"/>
          </a:solidFill>
          <a:latin typeface="+mn-lt"/>
          <a:ea typeface="ＭＳ Ｐゴシック" charset="-128"/>
          <a:cs typeface="ＭＳ Ｐゴシック"/>
        </a:defRPr>
      </a:lvl1pPr>
      <a:lvl2pPr marL="669925" indent="-325438" algn="l" rtl="0" eaLnBrk="0" fontAlgn="base" hangingPunct="0">
        <a:spcBef>
          <a:spcPct val="20000"/>
        </a:spcBef>
        <a:spcAft>
          <a:spcPct val="0"/>
        </a:spcAft>
        <a:buClr>
          <a:srgbClr val="2C5884"/>
        </a:buClr>
        <a:buFont typeface="Wingdings" pitchFamily="2" charset="2"/>
        <a:buChar char="q"/>
        <a:defRPr sz="2600">
          <a:solidFill>
            <a:schemeClr val="bg2"/>
          </a:solidFill>
          <a:latin typeface="+mn-lt"/>
          <a:ea typeface="ＭＳ Ｐゴシック" charset="-128"/>
          <a:cs typeface="ＭＳ Ｐゴシック"/>
        </a:defRPr>
      </a:lvl2pPr>
      <a:lvl3pPr marL="1022350" indent="-350838" algn="l" rtl="0" eaLnBrk="0" fontAlgn="base" hangingPunct="0">
        <a:spcBef>
          <a:spcPct val="20000"/>
        </a:spcBef>
        <a:spcAft>
          <a:spcPct val="0"/>
        </a:spcAft>
        <a:buClr>
          <a:srgbClr val="2C5884"/>
        </a:buClr>
        <a:buFont typeface="Wingdings" pitchFamily="2" charset="2"/>
        <a:buChar char="n"/>
        <a:defRPr sz="2200">
          <a:solidFill>
            <a:schemeClr val="bg2"/>
          </a:solidFill>
          <a:latin typeface="+mn-lt"/>
          <a:ea typeface="ＭＳ Ｐゴシック" charset="-128"/>
          <a:cs typeface="ＭＳ Ｐゴシック"/>
        </a:defRPr>
      </a:lvl3pPr>
      <a:lvl4pPr marL="1339850" indent="-315913" algn="l" rtl="0" eaLnBrk="0" fontAlgn="base" hangingPunct="0">
        <a:spcBef>
          <a:spcPct val="20000"/>
        </a:spcBef>
        <a:spcAft>
          <a:spcPct val="0"/>
        </a:spcAft>
        <a:buClr>
          <a:srgbClr val="2C5884"/>
        </a:buClr>
        <a:buFont typeface="Wingdings" pitchFamily="2" charset="2"/>
        <a:buChar char="q"/>
        <a:defRPr sz="2000">
          <a:solidFill>
            <a:schemeClr val="bg2"/>
          </a:solidFill>
          <a:latin typeface="+mn-lt"/>
          <a:ea typeface="ＭＳ Ｐゴシック" charset="-128"/>
          <a:cs typeface="ＭＳ Ｐゴシック"/>
        </a:defRPr>
      </a:lvl4pPr>
      <a:lvl5pPr marL="1681163" indent="-339725" algn="l" rtl="0" eaLnBrk="0" fontAlgn="base" hangingPunct="0">
        <a:spcBef>
          <a:spcPct val="20000"/>
        </a:spcBef>
        <a:spcAft>
          <a:spcPct val="0"/>
        </a:spcAft>
        <a:buClr>
          <a:srgbClr val="2C5884"/>
        </a:buClr>
        <a:buFont typeface="Wingdings" pitchFamily="2" charset="2"/>
        <a:buChar char="§"/>
        <a:defRPr sz="2000">
          <a:solidFill>
            <a:schemeClr val="bg2"/>
          </a:solidFill>
          <a:latin typeface="+mn-lt"/>
          <a:ea typeface="ＭＳ Ｐゴシック" charset="-128"/>
          <a:cs typeface="ＭＳ Ｐゴシック"/>
        </a:defRPr>
      </a:lvl5pPr>
      <a:lvl6pPr marL="2138363" indent="-339725" algn="l" rtl="0" eaLnBrk="1" fontAlgn="base" hangingPunct="1">
        <a:spcBef>
          <a:spcPct val="20000"/>
        </a:spcBef>
        <a:spcAft>
          <a:spcPct val="0"/>
        </a:spcAft>
        <a:buClr>
          <a:srgbClr val="2C5884"/>
        </a:buClr>
        <a:buFont typeface="Wingdings" pitchFamily="2" charset="2"/>
        <a:buChar char="§"/>
        <a:defRPr sz="2000">
          <a:solidFill>
            <a:schemeClr val="bg2"/>
          </a:solidFill>
          <a:latin typeface="+mn-lt"/>
        </a:defRPr>
      </a:lvl6pPr>
      <a:lvl7pPr marL="2595563" indent="-339725" algn="l" rtl="0" eaLnBrk="1" fontAlgn="base" hangingPunct="1">
        <a:spcBef>
          <a:spcPct val="20000"/>
        </a:spcBef>
        <a:spcAft>
          <a:spcPct val="0"/>
        </a:spcAft>
        <a:buClr>
          <a:srgbClr val="2C5884"/>
        </a:buClr>
        <a:buFont typeface="Wingdings" pitchFamily="2" charset="2"/>
        <a:buChar char="§"/>
        <a:defRPr sz="2000">
          <a:solidFill>
            <a:schemeClr val="bg2"/>
          </a:solidFill>
          <a:latin typeface="+mn-lt"/>
        </a:defRPr>
      </a:lvl7pPr>
      <a:lvl8pPr marL="3052763" indent="-339725" algn="l" rtl="0" eaLnBrk="1" fontAlgn="base" hangingPunct="1">
        <a:spcBef>
          <a:spcPct val="20000"/>
        </a:spcBef>
        <a:spcAft>
          <a:spcPct val="0"/>
        </a:spcAft>
        <a:buClr>
          <a:srgbClr val="2C5884"/>
        </a:buClr>
        <a:buFont typeface="Wingdings" pitchFamily="2" charset="2"/>
        <a:buChar char="§"/>
        <a:defRPr sz="2000">
          <a:solidFill>
            <a:schemeClr val="bg2"/>
          </a:solidFill>
          <a:latin typeface="+mn-lt"/>
        </a:defRPr>
      </a:lvl8pPr>
      <a:lvl9pPr marL="3509963" indent="-339725" algn="l" rtl="0" eaLnBrk="1" fontAlgn="base" hangingPunct="1">
        <a:spcBef>
          <a:spcPct val="20000"/>
        </a:spcBef>
        <a:spcAft>
          <a:spcPct val="0"/>
        </a:spcAft>
        <a:buClr>
          <a:srgbClr val="2C5884"/>
        </a:buClr>
        <a:buFont typeface="Wingdings" pitchFamily="2" charset="2"/>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sldNum" sz="quarter" idx="4"/>
          </p:nvPr>
        </p:nvSpPr>
        <p:spPr bwMode="auto">
          <a:xfrm>
            <a:off x="6553200" y="60960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Arial Narrow" pitchFamily="34" charset="0"/>
                <a:ea typeface="ＭＳ Ｐゴシック" charset="-128"/>
                <a:cs typeface="+mn-cs"/>
              </a:defRPr>
            </a:lvl1pPr>
          </a:lstStyle>
          <a:p>
            <a:pPr>
              <a:defRPr/>
            </a:pPr>
            <a:fld id="{6B0BFA64-8199-465B-8F8A-B5CE983558C7}" type="slidenum">
              <a:rPr lang="en-US"/>
              <a:pPr>
                <a:defRPr/>
              </a:pPr>
              <a:t>‹#›</a:t>
            </a:fld>
            <a:endParaRPr lang="en-US"/>
          </a:p>
        </p:txBody>
      </p:sp>
      <p:sp>
        <p:nvSpPr>
          <p:cNvPr id="389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2C5884"/>
            </a:solidFill>
            <a:prstDash val="solid"/>
            <a:miter lim="800000"/>
            <a:headEnd/>
            <a:tailEnd/>
          </a:ln>
        </p:spPr>
        <p:txBody>
          <a:bodyPr/>
          <a:lstStyle/>
          <a:p>
            <a:pPr>
              <a:defRPr/>
            </a:pPr>
            <a:endParaRPr lang="en-US">
              <a:ea typeface="+mn-ea"/>
              <a:cs typeface="+mn-cs"/>
            </a:endParaRPr>
          </a:p>
        </p:txBody>
      </p:sp>
      <p:pic>
        <p:nvPicPr>
          <p:cNvPr id="15366" name="Picture 6" descr="SA-logo-Sans-BITS"/>
          <p:cNvPicPr>
            <a:picLocks noChangeAspect="1" noChangeArrowheads="1"/>
          </p:cNvPicPr>
          <p:nvPr userDrawn="1"/>
        </p:nvPicPr>
        <p:blipFill>
          <a:blip r:embed="rId13" cstate="print"/>
          <a:srcRect/>
          <a:stretch>
            <a:fillRect/>
          </a:stretch>
        </p:blipFill>
        <p:spPr bwMode="auto">
          <a:xfrm>
            <a:off x="152400" y="5649913"/>
            <a:ext cx="2057400" cy="1017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bg2"/>
          </a:solidFill>
          <a:latin typeface="+mj-lt"/>
          <a:ea typeface="ＭＳ Ｐゴシック" charset="-128"/>
          <a:cs typeface="ＭＳ Ｐゴシック"/>
        </a:defRPr>
      </a:lvl1pPr>
      <a:lvl2pPr algn="l" rtl="0" eaLnBrk="0" fontAlgn="base" hangingPunct="0">
        <a:spcBef>
          <a:spcPct val="0"/>
        </a:spcBef>
        <a:spcAft>
          <a:spcPct val="0"/>
        </a:spcAft>
        <a:defRPr sz="4200">
          <a:solidFill>
            <a:schemeClr val="bg2"/>
          </a:solidFill>
          <a:latin typeface="Arial Narrow" charset="0"/>
          <a:ea typeface="ＭＳ Ｐゴシック" charset="-128"/>
          <a:cs typeface="ＭＳ Ｐゴシック"/>
        </a:defRPr>
      </a:lvl2pPr>
      <a:lvl3pPr algn="l" rtl="0" eaLnBrk="0" fontAlgn="base" hangingPunct="0">
        <a:spcBef>
          <a:spcPct val="0"/>
        </a:spcBef>
        <a:spcAft>
          <a:spcPct val="0"/>
        </a:spcAft>
        <a:defRPr sz="4200">
          <a:solidFill>
            <a:schemeClr val="bg2"/>
          </a:solidFill>
          <a:latin typeface="Arial Narrow" charset="0"/>
          <a:ea typeface="ＭＳ Ｐゴシック" charset="-128"/>
          <a:cs typeface="ＭＳ Ｐゴシック"/>
        </a:defRPr>
      </a:lvl3pPr>
      <a:lvl4pPr algn="l" rtl="0" eaLnBrk="0" fontAlgn="base" hangingPunct="0">
        <a:spcBef>
          <a:spcPct val="0"/>
        </a:spcBef>
        <a:spcAft>
          <a:spcPct val="0"/>
        </a:spcAft>
        <a:defRPr sz="4200">
          <a:solidFill>
            <a:schemeClr val="bg2"/>
          </a:solidFill>
          <a:latin typeface="Arial Narrow" charset="0"/>
          <a:ea typeface="ＭＳ Ｐゴシック" charset="-128"/>
          <a:cs typeface="ＭＳ Ｐゴシック"/>
        </a:defRPr>
      </a:lvl4pPr>
      <a:lvl5pPr algn="l" rtl="0" eaLnBrk="0" fontAlgn="base" hangingPunct="0">
        <a:spcBef>
          <a:spcPct val="0"/>
        </a:spcBef>
        <a:spcAft>
          <a:spcPct val="0"/>
        </a:spcAft>
        <a:defRPr sz="4200">
          <a:solidFill>
            <a:schemeClr val="bg2"/>
          </a:solidFill>
          <a:latin typeface="Arial Narrow" charset="0"/>
          <a:ea typeface="ＭＳ Ｐゴシック" charset="-128"/>
          <a:cs typeface="ＭＳ Ｐゴシック"/>
        </a:defRPr>
      </a:lvl5pPr>
      <a:lvl6pPr marL="457200" algn="l" rtl="0" fontAlgn="base">
        <a:spcBef>
          <a:spcPct val="0"/>
        </a:spcBef>
        <a:spcAft>
          <a:spcPct val="0"/>
        </a:spcAft>
        <a:defRPr sz="4200">
          <a:solidFill>
            <a:schemeClr val="bg2"/>
          </a:solidFill>
          <a:latin typeface="Arial Narrow" charset="0"/>
        </a:defRPr>
      </a:lvl6pPr>
      <a:lvl7pPr marL="914400" algn="l" rtl="0" fontAlgn="base">
        <a:spcBef>
          <a:spcPct val="0"/>
        </a:spcBef>
        <a:spcAft>
          <a:spcPct val="0"/>
        </a:spcAft>
        <a:defRPr sz="4200">
          <a:solidFill>
            <a:schemeClr val="bg2"/>
          </a:solidFill>
          <a:latin typeface="Arial Narrow" charset="0"/>
        </a:defRPr>
      </a:lvl7pPr>
      <a:lvl8pPr marL="1371600" algn="l" rtl="0" fontAlgn="base">
        <a:spcBef>
          <a:spcPct val="0"/>
        </a:spcBef>
        <a:spcAft>
          <a:spcPct val="0"/>
        </a:spcAft>
        <a:defRPr sz="4200">
          <a:solidFill>
            <a:schemeClr val="bg2"/>
          </a:solidFill>
          <a:latin typeface="Arial Narrow" charset="0"/>
        </a:defRPr>
      </a:lvl8pPr>
      <a:lvl9pPr marL="1828800" algn="l" rtl="0" fontAlgn="base">
        <a:spcBef>
          <a:spcPct val="0"/>
        </a:spcBef>
        <a:spcAft>
          <a:spcPct val="0"/>
        </a:spcAft>
        <a:defRPr sz="4200">
          <a:solidFill>
            <a:schemeClr val="bg2"/>
          </a:solidFill>
          <a:latin typeface="Arial Narrow" charset="0"/>
        </a:defRPr>
      </a:lvl9pPr>
    </p:titleStyle>
    <p:bodyStyle>
      <a:lvl1pPr marL="342900" indent="-342900" algn="l" rtl="0" eaLnBrk="0" fontAlgn="base" hangingPunct="0">
        <a:spcBef>
          <a:spcPct val="20000"/>
        </a:spcBef>
        <a:spcAft>
          <a:spcPct val="0"/>
        </a:spcAft>
        <a:buClr>
          <a:srgbClr val="2C5884"/>
        </a:buClr>
        <a:buFont typeface="Wingdings" pitchFamily="2" charset="2"/>
        <a:buChar char="n"/>
        <a:defRPr sz="3000">
          <a:solidFill>
            <a:schemeClr val="bg2"/>
          </a:solidFill>
          <a:latin typeface="+mn-lt"/>
          <a:ea typeface="ＭＳ Ｐゴシック" charset="-128"/>
          <a:cs typeface="ＭＳ Ｐゴシック"/>
        </a:defRPr>
      </a:lvl1pPr>
      <a:lvl2pPr marL="669925" indent="-325438" algn="l" rtl="0" eaLnBrk="0" fontAlgn="base" hangingPunct="0">
        <a:spcBef>
          <a:spcPct val="20000"/>
        </a:spcBef>
        <a:spcAft>
          <a:spcPct val="0"/>
        </a:spcAft>
        <a:buClr>
          <a:srgbClr val="2C5884"/>
        </a:buClr>
        <a:buFont typeface="Wingdings" pitchFamily="2" charset="2"/>
        <a:buChar char="q"/>
        <a:defRPr sz="2600">
          <a:solidFill>
            <a:schemeClr val="bg2"/>
          </a:solidFill>
          <a:latin typeface="+mn-lt"/>
          <a:ea typeface="ＭＳ Ｐゴシック" charset="-128"/>
          <a:cs typeface="ＭＳ Ｐゴシック"/>
        </a:defRPr>
      </a:lvl2pPr>
      <a:lvl3pPr marL="1022350" indent="-350838" algn="l" rtl="0" eaLnBrk="0" fontAlgn="base" hangingPunct="0">
        <a:spcBef>
          <a:spcPct val="20000"/>
        </a:spcBef>
        <a:spcAft>
          <a:spcPct val="0"/>
        </a:spcAft>
        <a:buClr>
          <a:srgbClr val="2C5884"/>
        </a:buClr>
        <a:buFont typeface="Wingdings" pitchFamily="2" charset="2"/>
        <a:buChar char="n"/>
        <a:defRPr sz="2200">
          <a:solidFill>
            <a:schemeClr val="bg2"/>
          </a:solidFill>
          <a:latin typeface="+mn-lt"/>
          <a:ea typeface="ＭＳ Ｐゴシック" charset="-128"/>
          <a:cs typeface="ＭＳ Ｐゴシック"/>
        </a:defRPr>
      </a:lvl3pPr>
      <a:lvl4pPr marL="1339850" indent="-315913" algn="l" rtl="0" eaLnBrk="0" fontAlgn="base" hangingPunct="0">
        <a:spcBef>
          <a:spcPct val="20000"/>
        </a:spcBef>
        <a:spcAft>
          <a:spcPct val="0"/>
        </a:spcAft>
        <a:buClr>
          <a:srgbClr val="2C5884"/>
        </a:buClr>
        <a:buFont typeface="Wingdings" pitchFamily="2" charset="2"/>
        <a:buChar char="q"/>
        <a:defRPr sz="2000">
          <a:solidFill>
            <a:schemeClr val="bg2"/>
          </a:solidFill>
          <a:latin typeface="+mn-lt"/>
          <a:ea typeface="ＭＳ Ｐゴシック" charset="-128"/>
          <a:cs typeface="ＭＳ Ｐゴシック"/>
        </a:defRPr>
      </a:lvl4pPr>
      <a:lvl5pPr marL="1681163" indent="-339725" algn="l" rtl="0" eaLnBrk="0" fontAlgn="base" hangingPunct="0">
        <a:spcBef>
          <a:spcPct val="20000"/>
        </a:spcBef>
        <a:spcAft>
          <a:spcPct val="0"/>
        </a:spcAft>
        <a:buClr>
          <a:srgbClr val="2C5884"/>
        </a:buClr>
        <a:buFont typeface="Wingdings" pitchFamily="2" charset="2"/>
        <a:buChar char="§"/>
        <a:defRPr sz="2000">
          <a:solidFill>
            <a:schemeClr val="bg2"/>
          </a:solidFill>
          <a:latin typeface="+mn-lt"/>
          <a:ea typeface="ＭＳ Ｐゴシック" charset="-128"/>
          <a:cs typeface="ＭＳ Ｐゴシック"/>
        </a:defRPr>
      </a:lvl5pPr>
      <a:lvl6pPr marL="2138363" indent="-339725" algn="l" rtl="0" fontAlgn="base">
        <a:spcBef>
          <a:spcPct val="20000"/>
        </a:spcBef>
        <a:spcAft>
          <a:spcPct val="0"/>
        </a:spcAft>
        <a:buClr>
          <a:srgbClr val="2C5884"/>
        </a:buClr>
        <a:buFont typeface="Wingdings" charset="2"/>
        <a:buChar char="§"/>
        <a:defRPr sz="2000">
          <a:solidFill>
            <a:schemeClr val="bg2"/>
          </a:solidFill>
          <a:latin typeface="+mn-lt"/>
          <a:ea typeface="ＭＳ Ｐゴシック" charset="-128"/>
        </a:defRPr>
      </a:lvl6pPr>
      <a:lvl7pPr marL="2595563" indent="-339725" algn="l" rtl="0" fontAlgn="base">
        <a:spcBef>
          <a:spcPct val="20000"/>
        </a:spcBef>
        <a:spcAft>
          <a:spcPct val="0"/>
        </a:spcAft>
        <a:buClr>
          <a:srgbClr val="2C5884"/>
        </a:buClr>
        <a:buFont typeface="Wingdings" charset="2"/>
        <a:buChar char="§"/>
        <a:defRPr sz="2000">
          <a:solidFill>
            <a:schemeClr val="bg2"/>
          </a:solidFill>
          <a:latin typeface="+mn-lt"/>
          <a:ea typeface="ＭＳ Ｐゴシック" charset="-128"/>
        </a:defRPr>
      </a:lvl7pPr>
      <a:lvl8pPr marL="3052763" indent="-339725" algn="l" rtl="0" fontAlgn="base">
        <a:spcBef>
          <a:spcPct val="20000"/>
        </a:spcBef>
        <a:spcAft>
          <a:spcPct val="0"/>
        </a:spcAft>
        <a:buClr>
          <a:srgbClr val="2C5884"/>
        </a:buClr>
        <a:buFont typeface="Wingdings" charset="2"/>
        <a:buChar char="§"/>
        <a:defRPr sz="2000">
          <a:solidFill>
            <a:schemeClr val="bg2"/>
          </a:solidFill>
          <a:latin typeface="+mn-lt"/>
          <a:ea typeface="ＭＳ Ｐゴシック" charset="-128"/>
        </a:defRPr>
      </a:lvl8pPr>
      <a:lvl9pPr marL="3509963" indent="-339725" algn="l" rtl="0" fontAlgn="base">
        <a:spcBef>
          <a:spcPct val="20000"/>
        </a:spcBef>
        <a:spcAft>
          <a:spcPct val="0"/>
        </a:spcAft>
        <a:buClr>
          <a:srgbClr val="2C5884"/>
        </a:buClr>
        <a:buFont typeface="Wingdings" charset="2"/>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hyperlink" Target="http://cvscaremar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cvscaremark.com/" TargetMode="External"/><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2.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hyperlink" Target="http://sharedassessments.org/about/partners.html" TargetMode="External"/><Relationship Id="rId13" Type="http://schemas.openxmlformats.org/officeDocument/2006/relationships/image" Target="../media/image3.png"/><Relationship Id="rId3" Type="http://schemas.openxmlformats.org/officeDocument/2006/relationships/hyperlink" Target="http://www.sharedassessments.org/" TargetMode="External"/><Relationship Id="rId7" Type="http://schemas.openxmlformats.org/officeDocument/2006/relationships/hyperlink" Target="mailto:brad@santa-fe-group.com" TargetMode="External"/><Relationship Id="rId12" Type="http://schemas.openxmlformats.org/officeDocument/2006/relationships/hyperlink" Target="http://cvscaremark.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joyce@santa-fe-group.com" TargetMode="External"/><Relationship Id="rId11" Type="http://schemas.openxmlformats.org/officeDocument/2006/relationships/image" Target="../media/image25.jpeg"/><Relationship Id="rId5" Type="http://schemas.openxmlformats.org/officeDocument/2006/relationships/hyperlink" Target="http://sharedassessments.org/members/" TargetMode="External"/><Relationship Id="rId10" Type="http://schemas.openxmlformats.org/officeDocument/2006/relationships/hyperlink" Target="http://www.linkedin.com/groups?home=&amp;gid=1358027&amp;trk=anet_ug_hm" TargetMode="External"/><Relationship Id="rId4" Type="http://schemas.openxmlformats.org/officeDocument/2006/relationships/hyperlink" Target="http://sharedassessments.org/value/resources.html" TargetMode="External"/><Relationship Id="rId9" Type="http://schemas.openxmlformats.org/officeDocument/2006/relationships/hyperlink" Target="mailto:thomas.garrubba@caremark.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cvscaremark.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vscaremark.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cvscaremark.com/"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cvscaremark.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5"/>
          <p:cNvSpPr>
            <a:spLocks noGrp="1" noChangeArrowheads="1"/>
          </p:cNvSpPr>
          <p:nvPr>
            <p:ph type="ctrTitle" idx="4294967295"/>
          </p:nvPr>
        </p:nvSpPr>
        <p:spPr>
          <a:xfrm>
            <a:off x="838200" y="3505200"/>
            <a:ext cx="8077200" cy="2743200"/>
          </a:xfrm>
        </p:spPr>
        <p:txBody>
          <a:bodyPr/>
          <a:lstStyle/>
          <a:p>
            <a:pPr eaLnBrk="1" hangingPunct="1">
              <a:spcAft>
                <a:spcPts val="400"/>
              </a:spcAft>
            </a:pPr>
            <a:r>
              <a:rPr lang="en-US" sz="3200" b="1" dirty="0" smtClean="0">
                <a:ea typeface="ＭＳ Ｐゴシック"/>
              </a:rPr>
              <a:t>Integrating a Vendor Assessment Program Into Your Organization</a:t>
            </a:r>
            <a:r>
              <a:rPr lang="en-US" sz="3200" dirty="0" smtClean="0">
                <a:ea typeface="ＭＳ Ｐゴシック"/>
              </a:rPr>
              <a:t/>
            </a:r>
            <a:br>
              <a:rPr lang="en-US" sz="3200" dirty="0" smtClean="0">
                <a:ea typeface="ＭＳ Ｐゴシック"/>
              </a:rPr>
            </a:br>
            <a:r>
              <a:rPr lang="en-US" sz="3400" dirty="0" smtClean="0">
                <a:solidFill>
                  <a:srgbClr val="5F5F5F"/>
                </a:solidFill>
                <a:latin typeface="Calibri" pitchFamily="34" charset="0"/>
                <a:ea typeface="ＭＳ Ｐゴシック"/>
              </a:rPr>
              <a:t/>
            </a:r>
            <a:br>
              <a:rPr lang="en-US" sz="3400" dirty="0" smtClean="0">
                <a:solidFill>
                  <a:srgbClr val="5F5F5F"/>
                </a:solidFill>
                <a:latin typeface="Calibri" pitchFamily="34" charset="0"/>
                <a:ea typeface="ＭＳ Ｐゴシック"/>
              </a:rPr>
            </a:br>
            <a:r>
              <a:rPr lang="en-US" sz="1800" dirty="0" smtClean="0">
                <a:solidFill>
                  <a:srgbClr val="5F5F5F"/>
                </a:solidFill>
                <a:latin typeface="Calibri" pitchFamily="34" charset="0"/>
                <a:ea typeface="ＭＳ Ｐゴシック"/>
              </a:rPr>
              <a:t/>
            </a:r>
            <a:br>
              <a:rPr lang="en-US" sz="1800" dirty="0" smtClean="0">
                <a:solidFill>
                  <a:srgbClr val="5F5F5F"/>
                </a:solidFill>
                <a:latin typeface="Calibri" pitchFamily="34" charset="0"/>
                <a:ea typeface="ＭＳ Ｐゴシック"/>
              </a:rPr>
            </a:br>
            <a:r>
              <a:rPr lang="en-US" sz="2000" dirty="0" smtClean="0">
                <a:solidFill>
                  <a:srgbClr val="5F5F5F"/>
                </a:solidFill>
                <a:ea typeface="ＭＳ Ｐゴシック"/>
              </a:rPr>
              <a:t>Thomas H. Garrubba</a:t>
            </a:r>
            <a:br>
              <a:rPr lang="en-US" sz="2000" dirty="0" smtClean="0">
                <a:solidFill>
                  <a:srgbClr val="5F5F5F"/>
                </a:solidFill>
                <a:ea typeface="ＭＳ Ｐゴシック"/>
              </a:rPr>
            </a:br>
            <a:r>
              <a:rPr lang="en-US" sz="2000" dirty="0" smtClean="0">
                <a:solidFill>
                  <a:srgbClr val="5F5F5F"/>
                </a:solidFill>
                <a:ea typeface="ＭＳ Ｐゴシック"/>
              </a:rPr>
              <a:t>Manager - Technical Assessments Group; CVS Caremark</a:t>
            </a:r>
            <a:r>
              <a:rPr lang="en-US" sz="2400" dirty="0" smtClean="0">
                <a:solidFill>
                  <a:srgbClr val="5F5F5F"/>
                </a:solidFill>
                <a:latin typeface="Calibri" pitchFamily="34" charset="0"/>
                <a:ea typeface="ＭＳ Ｐゴシック"/>
              </a:rPr>
              <a:t/>
            </a:r>
            <a:br>
              <a:rPr lang="en-US" sz="2400" dirty="0" smtClean="0">
                <a:solidFill>
                  <a:srgbClr val="5F5F5F"/>
                </a:solidFill>
                <a:latin typeface="Calibri" pitchFamily="34" charset="0"/>
                <a:ea typeface="ＭＳ Ｐゴシック"/>
              </a:rPr>
            </a:br>
            <a:endParaRPr lang="en-US" sz="2800" dirty="0" smtClean="0">
              <a:solidFill>
                <a:srgbClr val="5F5F5F"/>
              </a:solidFill>
              <a:latin typeface="Calibri" pitchFamily="34" charset="0"/>
              <a:ea typeface="ＭＳ Ｐゴシック"/>
            </a:endParaRPr>
          </a:p>
        </p:txBody>
      </p:sp>
      <p:sp>
        <p:nvSpPr>
          <p:cNvPr id="29698" name="Line 10"/>
          <p:cNvSpPr>
            <a:spLocks noChangeShapeType="1"/>
          </p:cNvSpPr>
          <p:nvPr/>
        </p:nvSpPr>
        <p:spPr bwMode="auto">
          <a:xfrm>
            <a:off x="914400" y="3124200"/>
            <a:ext cx="5181600" cy="0"/>
          </a:xfrm>
          <a:prstGeom prst="line">
            <a:avLst/>
          </a:prstGeom>
          <a:noFill/>
          <a:ln w="19050">
            <a:solidFill>
              <a:srgbClr val="006699"/>
            </a:solidFill>
            <a:round/>
            <a:headEnd/>
            <a:tailEnd/>
          </a:ln>
        </p:spPr>
        <p:txBody>
          <a:bodyPr/>
          <a:lstStyle/>
          <a:p>
            <a:endParaRPr lang="en-US"/>
          </a:p>
        </p:txBody>
      </p:sp>
      <p:pic>
        <p:nvPicPr>
          <p:cNvPr id="29699" name="Picture 4" descr="SA-logo-Sans-BITS"/>
          <p:cNvPicPr>
            <a:picLocks noChangeAspect="1" noChangeArrowheads="1"/>
          </p:cNvPicPr>
          <p:nvPr/>
        </p:nvPicPr>
        <p:blipFill>
          <a:blip r:embed="rId3" cstate="print"/>
          <a:srcRect/>
          <a:stretch>
            <a:fillRect/>
          </a:stretch>
        </p:blipFill>
        <p:spPr bwMode="auto">
          <a:xfrm>
            <a:off x="914400" y="909092"/>
            <a:ext cx="3733800" cy="1999207"/>
          </a:xfrm>
          <a:prstGeom prst="rect">
            <a:avLst/>
          </a:prstGeom>
          <a:noFill/>
          <a:ln w="9525">
            <a:noFill/>
            <a:miter lim="800000"/>
            <a:headEnd/>
            <a:tailEnd/>
          </a:ln>
        </p:spPr>
      </p:pic>
      <p:pic>
        <p:nvPicPr>
          <p:cNvPr id="5" name="Picture 4" descr="CVS Caremark">
            <a:hlinkClick r:id="rId4"/>
          </p:cNvPr>
          <p:cNvPicPr/>
          <p:nvPr/>
        </p:nvPicPr>
        <p:blipFill>
          <a:blip r:embed="rId5" cstate="print"/>
          <a:srcRect/>
          <a:stretch>
            <a:fillRect/>
          </a:stretch>
        </p:blipFill>
        <p:spPr bwMode="auto">
          <a:xfrm>
            <a:off x="4800600" y="1371600"/>
            <a:ext cx="3200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BE8E5881-4346-4F3B-B303-ED72968D9192}" type="slidenum">
              <a:rPr lang="en-US" smtClean="0"/>
              <a:pPr/>
              <a:t>10</a:t>
            </a:fld>
            <a:endParaRPr lang="en-US" smtClean="0"/>
          </a:p>
        </p:txBody>
      </p:sp>
      <p:sp>
        <p:nvSpPr>
          <p:cNvPr id="8195" name="Rectangle 2"/>
          <p:cNvSpPr>
            <a:spLocks noGrp="1" noChangeArrowheads="1"/>
          </p:cNvSpPr>
          <p:nvPr>
            <p:ph type="title"/>
          </p:nvPr>
        </p:nvSpPr>
        <p:spPr>
          <a:xfrm>
            <a:off x="457200" y="277813"/>
            <a:ext cx="8229600" cy="788987"/>
          </a:xfrm>
        </p:spPr>
        <p:txBody>
          <a:bodyPr/>
          <a:lstStyle/>
          <a:p>
            <a:pPr eaLnBrk="1" hangingPunct="1"/>
            <a:r>
              <a:rPr lang="en-US" dirty="0" smtClean="0"/>
              <a:t>Confidential Data</a:t>
            </a:r>
          </a:p>
        </p:txBody>
      </p:sp>
      <p:sp>
        <p:nvSpPr>
          <p:cNvPr id="8196" name="Rectangle 3"/>
          <p:cNvSpPr>
            <a:spLocks noGrp="1" noChangeArrowheads="1"/>
          </p:cNvSpPr>
          <p:nvPr>
            <p:ph type="body" idx="1"/>
          </p:nvPr>
        </p:nvSpPr>
        <p:spPr>
          <a:xfrm>
            <a:off x="457200" y="1219200"/>
            <a:ext cx="8229600" cy="4911725"/>
          </a:xfrm>
        </p:spPr>
        <p:txBody>
          <a:bodyPr/>
          <a:lstStyle/>
          <a:p>
            <a:pPr marL="457200" indent="-457200" eaLnBrk="1" hangingPunct="1">
              <a:lnSpc>
                <a:spcPct val="80000"/>
              </a:lnSpc>
              <a:buFontTx/>
              <a:buNone/>
              <a:defRPr/>
            </a:pPr>
            <a:r>
              <a:rPr lang="en-US" sz="2600" b="1" dirty="0" smtClean="0"/>
              <a:t>Cardholder Data (CHD) aka Payment Card Industry (PCI)</a:t>
            </a:r>
          </a:p>
          <a:p>
            <a:pPr marL="228600" indent="-228600" eaLnBrk="1" hangingPunct="1">
              <a:lnSpc>
                <a:spcPct val="80000"/>
              </a:lnSpc>
              <a:defRPr/>
            </a:pPr>
            <a:r>
              <a:rPr lang="en-US" sz="2600" dirty="0" smtClean="0"/>
              <a:t>Definition:</a:t>
            </a:r>
          </a:p>
          <a:p>
            <a:pPr marL="666750" lvl="1" indent="-381000" eaLnBrk="1" hangingPunct="1">
              <a:lnSpc>
                <a:spcPct val="80000"/>
              </a:lnSpc>
              <a:defRPr/>
            </a:pPr>
            <a:r>
              <a:rPr lang="en-US" sz="2000" dirty="0" smtClean="0"/>
              <a:t>Credit or debit card information that includes the Primary Account Number (PAN), which is the payment card number (credit or debit) that identifies the issuer and the particular cardholder account. Cardholder Data may also appear in the form of the full PAN and, and at least one of the following: (1) Cardholder name, (2) Expiration Date, or (3) Service Code (Three- or four-digit number on the magnetic-stripe that specifies acceptance requirements and limitations for a magnetic-stripe read transaction). The Payment Card Industry Data Security Standard (PCI-DSS) obligations the Company to protect this information.  Note that Cardholder Data is also a type of PII as personal information associated with a credit or debit card.</a:t>
            </a:r>
          </a:p>
          <a:p>
            <a:pPr marL="457200" indent="-457200" eaLnBrk="1" hangingPunct="1">
              <a:lnSpc>
                <a:spcPct val="80000"/>
              </a:lnSpc>
              <a:defRPr/>
            </a:pPr>
            <a:r>
              <a:rPr lang="en-US" sz="2600" dirty="0" smtClean="0"/>
              <a:t>Examples:</a:t>
            </a:r>
          </a:p>
          <a:p>
            <a:pPr marL="666750" lvl="1" indent="-381000" eaLnBrk="1" hangingPunct="1">
              <a:lnSpc>
                <a:spcPct val="80000"/>
              </a:lnSpc>
              <a:defRPr/>
            </a:pPr>
            <a:r>
              <a:rPr lang="en-US" sz="2400" dirty="0" smtClean="0"/>
              <a:t>Payment Card Receipt</a:t>
            </a:r>
          </a:p>
          <a:p>
            <a:pPr marL="666750" lvl="1" indent="-381000" eaLnBrk="1" hangingPunct="1">
              <a:lnSpc>
                <a:spcPct val="80000"/>
              </a:lnSpc>
              <a:defRPr/>
            </a:pPr>
            <a:r>
              <a:rPr lang="en-US" sz="2400" dirty="0" smtClean="0"/>
              <a:t>Electronic Payment Card Transaction Record</a:t>
            </a:r>
          </a:p>
        </p:txBody>
      </p:sp>
      <p:pic>
        <p:nvPicPr>
          <p:cNvPr id="63490" name="Picture 2"/>
          <p:cNvPicPr>
            <a:picLocks noChangeAspect="1" noChangeArrowheads="1"/>
          </p:cNvPicPr>
          <p:nvPr/>
        </p:nvPicPr>
        <p:blipFill>
          <a:blip r:embed="rId2" cstate="print"/>
          <a:srcRect/>
          <a:stretch>
            <a:fillRect/>
          </a:stretch>
        </p:blipFill>
        <p:spPr bwMode="auto">
          <a:xfrm>
            <a:off x="6477000" y="381000"/>
            <a:ext cx="2145484" cy="6858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3" cstate="print"/>
          <a:srcRect/>
          <a:stretch>
            <a:fillRect/>
          </a:stretch>
        </p:blipFill>
        <p:spPr bwMode="auto">
          <a:xfrm>
            <a:off x="7286072" y="5334000"/>
            <a:ext cx="896417" cy="92868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noFill/>
        </p:spPr>
        <p:txBody>
          <a:bodyPr/>
          <a:lstStyle/>
          <a:p>
            <a:fld id="{985DFB36-CB17-4672-8AB6-FFA65404B855}" type="slidenum">
              <a:rPr lang="en-US" smtClean="0"/>
              <a:pPr/>
              <a:t>11</a:t>
            </a:fld>
            <a:endParaRPr lang="en-US" smtClean="0"/>
          </a:p>
        </p:txBody>
      </p:sp>
      <p:sp>
        <p:nvSpPr>
          <p:cNvPr id="9219" name="Rectangle 2"/>
          <p:cNvSpPr>
            <a:spLocks noGrp="1" noChangeArrowheads="1"/>
          </p:cNvSpPr>
          <p:nvPr>
            <p:ph type="title"/>
          </p:nvPr>
        </p:nvSpPr>
        <p:spPr/>
        <p:txBody>
          <a:bodyPr/>
          <a:lstStyle/>
          <a:p>
            <a:pPr eaLnBrk="1" hangingPunct="1"/>
            <a:r>
              <a:rPr lang="en-US" dirty="0" smtClean="0"/>
              <a:t>Confidential Data</a:t>
            </a:r>
          </a:p>
        </p:txBody>
      </p:sp>
      <p:sp>
        <p:nvSpPr>
          <p:cNvPr id="9220" name="Rectangle 3"/>
          <p:cNvSpPr>
            <a:spLocks noGrp="1" noChangeArrowheads="1"/>
          </p:cNvSpPr>
          <p:nvPr>
            <p:ph type="body" sz="half" idx="1"/>
          </p:nvPr>
        </p:nvSpPr>
        <p:spPr>
          <a:xfrm>
            <a:off x="533400" y="1219200"/>
            <a:ext cx="5113338" cy="5083175"/>
          </a:xfrm>
        </p:spPr>
        <p:txBody>
          <a:bodyPr/>
          <a:lstStyle/>
          <a:p>
            <a:pPr eaLnBrk="1" hangingPunct="1">
              <a:buFontTx/>
              <a:buNone/>
              <a:defRPr/>
            </a:pPr>
            <a:r>
              <a:rPr lang="en-US" sz="2400" b="1" dirty="0" smtClean="0"/>
              <a:t>Protected Health Information  (PHI, ePHI)</a:t>
            </a:r>
          </a:p>
          <a:p>
            <a:pPr eaLnBrk="1" hangingPunct="1">
              <a:defRPr/>
            </a:pPr>
            <a:r>
              <a:rPr lang="en-US" sz="2000" dirty="0" smtClean="0"/>
              <a:t>Definition:</a:t>
            </a:r>
            <a:endParaRPr lang="en-US" sz="2000" b="1" dirty="0" smtClean="0"/>
          </a:p>
          <a:p>
            <a:pPr lvl="1">
              <a:defRPr/>
            </a:pPr>
            <a:r>
              <a:rPr lang="en-US" sz="1600" dirty="0" smtClean="0"/>
              <a:t>Any individually identifiable health information transmitted or maintained in any medium, including demographic information that is </a:t>
            </a:r>
            <a:endParaRPr lang="en-US" sz="1600" b="1" dirty="0" smtClean="0"/>
          </a:p>
          <a:p>
            <a:pPr marL="857250" lvl="2" indent="-228600">
              <a:buFont typeface="+mj-lt"/>
              <a:buAutoNum type="arabicPeriod"/>
              <a:defRPr/>
            </a:pPr>
            <a:r>
              <a:rPr lang="en-US" sz="1400" dirty="0" smtClean="0"/>
              <a:t>created or received by a health care provider, health plan or health care clearinghouse and (</a:t>
            </a:r>
          </a:p>
          <a:p>
            <a:pPr marL="863600" lvl="2" indent="-234950">
              <a:buFont typeface="+mj-lt"/>
              <a:buAutoNum type="arabicPeriod"/>
              <a:defRPr/>
            </a:pPr>
            <a:r>
              <a:rPr lang="en-US" sz="1400" dirty="0" smtClean="0"/>
              <a:t>relates to past, present or future physical or mental health or condition of an individual, provision of health care to the individual, or payment for the provision of care to the individual, and </a:t>
            </a:r>
          </a:p>
          <a:p>
            <a:pPr marL="863600" lvl="2" indent="-234950">
              <a:buFont typeface="+mj-lt"/>
              <a:buAutoNum type="arabicPeriod"/>
              <a:defRPr/>
            </a:pPr>
            <a:r>
              <a:rPr lang="en-US" sz="1400" dirty="0" smtClean="0"/>
              <a:t>identifies the individual or includes enough information about the individual so that there is a reasonable basis to believe that the information can be used to identify the individual. </a:t>
            </a:r>
            <a:endParaRPr lang="en-US" sz="1400" b="1" dirty="0" smtClean="0"/>
          </a:p>
          <a:p>
            <a:pPr lvl="1">
              <a:defRPr/>
            </a:pPr>
            <a:r>
              <a:rPr lang="en-US" sz="1600" dirty="0" smtClean="0"/>
              <a:t>PHI is a subset of PII because PHI is also linked to an individual, PII is considered PHI when linked with health information and is obtained by or on behalf of a health plan or health care provider. For example, when a patient’s name appears on a prescription.</a:t>
            </a:r>
          </a:p>
        </p:txBody>
      </p:sp>
      <p:sp>
        <p:nvSpPr>
          <p:cNvPr id="9221" name="Rectangle 4"/>
          <p:cNvSpPr>
            <a:spLocks noGrp="1" noChangeArrowheads="1"/>
          </p:cNvSpPr>
          <p:nvPr>
            <p:ph type="body" sz="half" idx="2"/>
          </p:nvPr>
        </p:nvSpPr>
        <p:spPr>
          <a:xfrm>
            <a:off x="5715000" y="1371600"/>
            <a:ext cx="3201988" cy="4997450"/>
          </a:xfrm>
        </p:spPr>
        <p:txBody>
          <a:bodyPr/>
          <a:lstStyle/>
          <a:p>
            <a:pPr eaLnBrk="1" hangingPunct="1">
              <a:buFontTx/>
              <a:buNone/>
            </a:pPr>
            <a:endParaRPr lang="en-US" sz="2000" b="1" smtClean="0"/>
          </a:p>
        </p:txBody>
      </p:sp>
      <p:graphicFrame>
        <p:nvGraphicFramePr>
          <p:cNvPr id="44037" name="Group 5"/>
          <p:cNvGraphicFramePr>
            <a:graphicFrameLocks noGrp="1"/>
          </p:cNvGraphicFramePr>
          <p:nvPr/>
        </p:nvGraphicFramePr>
        <p:xfrm>
          <a:off x="5791200" y="1447800"/>
          <a:ext cx="2971800" cy="4683825"/>
        </p:xfrm>
        <a:graphic>
          <a:graphicData uri="http://schemas.openxmlformats.org/drawingml/2006/table">
            <a:tbl>
              <a:tblPr/>
              <a:tblGrid>
                <a:gridCol w="1244009"/>
                <a:gridCol w="1727791"/>
              </a:tblGrid>
              <a:tr h="1279265">
                <a:tc>
                  <a:txBody>
                    <a:bodyPr/>
                    <a:lstStyle/>
                    <a:p>
                      <a:pPr marL="0" marR="0" lvl="0" indent="0" algn="ctr" defTabSz="914400" rtl="0" eaLnBrk="1" fontAlgn="base" latinLnBrk="0" hangingPunct="1">
                        <a:lnSpc>
                          <a:spcPct val="90000"/>
                        </a:lnSpc>
                        <a:spcBef>
                          <a:spcPct val="40000"/>
                        </a:spcBef>
                        <a:spcAft>
                          <a:spcPct val="0"/>
                        </a:spcAft>
                        <a:buClr>
                          <a:schemeClr val="bg2"/>
                        </a:buClr>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a:p>
                      <a:pPr marL="0" marR="0" lvl="0" indent="0" algn="ctr" defTabSz="914400" rtl="0" eaLnBrk="1" fontAlgn="base" latinLnBrk="0" hangingPunct="1">
                        <a:lnSpc>
                          <a:spcPct val="90000"/>
                        </a:lnSpc>
                        <a:spcBef>
                          <a:spcPct val="40000"/>
                        </a:spcBef>
                        <a:spcAft>
                          <a:spcPct val="0"/>
                        </a:spcAft>
                        <a:buClr>
                          <a:schemeClr val="bg2"/>
                        </a:buClr>
                        <a:buSzTx/>
                        <a:buFontTx/>
                        <a:buNone/>
                        <a:tabLst/>
                      </a:pPr>
                      <a:r>
                        <a:rPr kumimoji="0" lang="en-US" sz="1400" b="1" i="0" u="none" strike="noStrike" cap="none" normalizeH="0" baseline="0" dirty="0" smtClean="0">
                          <a:ln>
                            <a:noFill/>
                          </a:ln>
                          <a:solidFill>
                            <a:schemeClr val="bg1"/>
                          </a:solidFill>
                          <a:effectLst/>
                          <a:latin typeface="Arial Narrow" pitchFamily="34" charset="0"/>
                        </a:rPr>
                        <a:t>One or more PII data elements</a:t>
                      </a:r>
                    </a:p>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400" b="1" i="1" u="none" strike="noStrike" cap="none" normalizeH="0" baseline="0" dirty="0" smtClean="0">
                          <a:ln>
                            <a:noFill/>
                          </a:ln>
                          <a:solidFill>
                            <a:schemeClr val="tx1"/>
                          </a:solidFill>
                          <a:effectLst/>
                          <a:latin typeface="Arial Narrow" pitchFamily="34" charset="0"/>
                        </a:rPr>
                        <a:t>Examples: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chemeClr val="bg2"/>
                        </a:buClr>
                        <a:buSzTx/>
                        <a:buFontTx/>
                        <a:buNone/>
                        <a:tabLst/>
                      </a:pPr>
                      <a:endParaRPr kumimoji="0" lang="en-US" sz="1400" b="1" i="0" u="none" strike="noStrike" cap="none" normalizeH="0" baseline="0" dirty="0" smtClean="0">
                        <a:ln>
                          <a:noFill/>
                        </a:ln>
                        <a:solidFill>
                          <a:schemeClr val="bg1"/>
                        </a:solidFill>
                        <a:effectLst/>
                        <a:latin typeface="Arial Narrow" pitchFamily="34" charset="0"/>
                      </a:endParaRPr>
                    </a:p>
                    <a:p>
                      <a:pPr marL="0" marR="0" lvl="0" indent="0" algn="ctr" defTabSz="914400" rtl="0" eaLnBrk="1" fontAlgn="base" latinLnBrk="0" hangingPunct="1">
                        <a:lnSpc>
                          <a:spcPct val="90000"/>
                        </a:lnSpc>
                        <a:spcBef>
                          <a:spcPct val="40000"/>
                        </a:spcBef>
                        <a:spcAft>
                          <a:spcPct val="0"/>
                        </a:spcAft>
                        <a:buClr>
                          <a:schemeClr val="bg2"/>
                        </a:buClr>
                        <a:buSzTx/>
                        <a:buFontTx/>
                        <a:buNone/>
                        <a:tabLst/>
                      </a:pPr>
                      <a:r>
                        <a:rPr kumimoji="0" lang="en-US" sz="1400" b="1" i="0" u="none" strike="noStrike" cap="none" normalizeH="0" baseline="0" dirty="0" smtClean="0">
                          <a:ln>
                            <a:noFill/>
                          </a:ln>
                          <a:solidFill>
                            <a:schemeClr val="bg1"/>
                          </a:solidFill>
                          <a:effectLst/>
                          <a:latin typeface="Arial Narrow" pitchFamily="34" charset="0"/>
                        </a:rPr>
                        <a:t>Plus one or more health care data elements</a:t>
                      </a:r>
                    </a:p>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400" b="1" i="1" u="none" strike="noStrike" cap="none" normalizeH="0" baseline="0" dirty="0" smtClean="0">
                          <a:ln>
                            <a:noFill/>
                          </a:ln>
                          <a:solidFill>
                            <a:schemeClr val="tx1"/>
                          </a:solidFill>
                          <a:effectLst/>
                          <a:latin typeface="Arial Narrow" pitchFamily="34"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12950">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Disease 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950">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Address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Prescription History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7946">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Date of Birth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Medical treatment or diagnosis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0714">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SSN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chemeClr val="bg2"/>
                        </a:buClr>
                        <a:buSzTx/>
                        <a:buFontTx/>
                        <a:buNone/>
                        <a:tabLst/>
                      </a:pPr>
                      <a:r>
                        <a:rPr kumimoji="0" lang="en-US" sz="1600" b="0" i="0" u="none" strike="noStrike" cap="none" normalizeH="0" baseline="0" dirty="0" smtClean="0">
                          <a:ln>
                            <a:noFill/>
                          </a:ln>
                          <a:solidFill>
                            <a:schemeClr val="tx1"/>
                          </a:solidFill>
                          <a:effectLst/>
                          <a:latin typeface="Arial Narrow" pitchFamily="34" charset="0"/>
                        </a:rPr>
                        <a:t>Health insurance Identification or account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2465" name="Picture 1"/>
          <p:cNvPicPr>
            <a:picLocks noChangeAspect="1" noChangeArrowheads="1"/>
          </p:cNvPicPr>
          <p:nvPr/>
        </p:nvPicPr>
        <p:blipFill>
          <a:blip r:embed="rId2" cstate="print"/>
          <a:srcRect/>
          <a:stretch>
            <a:fillRect/>
          </a:stretch>
        </p:blipFill>
        <p:spPr bwMode="auto">
          <a:xfrm>
            <a:off x="6629400" y="76200"/>
            <a:ext cx="1208314" cy="1219200"/>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81B39F2C-A51F-4409-9412-4ACB7D3EA458}" type="slidenum">
              <a:rPr lang="en-US" smtClean="0"/>
              <a:pPr/>
              <a:t>12</a:t>
            </a:fld>
            <a:endParaRPr lang="en-US" smtClean="0"/>
          </a:p>
        </p:txBody>
      </p:sp>
      <p:sp>
        <p:nvSpPr>
          <p:cNvPr id="10243" name="Rectangle 2"/>
          <p:cNvSpPr>
            <a:spLocks noGrp="1" noChangeArrowheads="1"/>
          </p:cNvSpPr>
          <p:nvPr>
            <p:ph type="title"/>
          </p:nvPr>
        </p:nvSpPr>
        <p:spPr/>
        <p:txBody>
          <a:bodyPr/>
          <a:lstStyle/>
          <a:p>
            <a:pPr eaLnBrk="1" hangingPunct="1"/>
            <a:r>
              <a:rPr lang="en-US" smtClean="0"/>
              <a:t>Confidential Data</a:t>
            </a:r>
          </a:p>
        </p:txBody>
      </p:sp>
      <p:sp>
        <p:nvSpPr>
          <p:cNvPr id="10244" name="Rectangle 3"/>
          <p:cNvSpPr>
            <a:spLocks noGrp="1" noChangeArrowheads="1"/>
          </p:cNvSpPr>
          <p:nvPr>
            <p:ph type="body" idx="1"/>
          </p:nvPr>
        </p:nvSpPr>
        <p:spPr>
          <a:xfrm>
            <a:off x="457200" y="1219200"/>
            <a:ext cx="8229600" cy="4911725"/>
          </a:xfrm>
        </p:spPr>
        <p:txBody>
          <a:bodyPr/>
          <a:lstStyle/>
          <a:p>
            <a:pPr eaLnBrk="1" hangingPunct="1">
              <a:buNone/>
            </a:pPr>
            <a:r>
              <a:rPr lang="en-US" sz="2800" b="1" dirty="0" smtClean="0"/>
              <a:t>Medicare Part D Data</a:t>
            </a:r>
          </a:p>
          <a:p>
            <a:pPr eaLnBrk="1" hangingPunct="1"/>
            <a:r>
              <a:rPr lang="en-US" sz="2800" dirty="0" smtClean="0"/>
              <a:t>Description:</a:t>
            </a:r>
          </a:p>
          <a:p>
            <a:pPr lvl="1" eaLnBrk="1" hangingPunct="1"/>
            <a:r>
              <a:rPr lang="en-US" dirty="0" smtClean="0"/>
              <a:t>Federal regulations require that any vendor who performs any activities outside of the United States in support of Medicare Part D take extraordinary measures to ensure that offshore arrangements protect patient privacy.  This requirement extends to any subcontractors used by vendors contracted with CVS Caremark. </a:t>
            </a:r>
          </a:p>
        </p:txBody>
      </p:sp>
      <p:pic>
        <p:nvPicPr>
          <p:cNvPr id="61441" name="Picture 1"/>
          <p:cNvPicPr>
            <a:picLocks noChangeAspect="1" noChangeArrowheads="1"/>
          </p:cNvPicPr>
          <p:nvPr/>
        </p:nvPicPr>
        <p:blipFill>
          <a:blip r:embed="rId2" cstate="print"/>
          <a:srcRect/>
          <a:stretch>
            <a:fillRect/>
          </a:stretch>
        </p:blipFill>
        <p:spPr bwMode="auto">
          <a:xfrm>
            <a:off x="4419600" y="533400"/>
            <a:ext cx="3881438" cy="1436820"/>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14C4D651-E42F-420A-808D-47D084765AD0}" type="slidenum">
              <a:rPr lang="en-US" smtClean="0"/>
              <a:pPr/>
              <a:t>13</a:t>
            </a:fld>
            <a:endParaRPr lang="en-US" smtClean="0"/>
          </a:p>
        </p:txBody>
      </p:sp>
      <p:sp>
        <p:nvSpPr>
          <p:cNvPr id="11267" name="Rectangle 2"/>
          <p:cNvSpPr>
            <a:spLocks noGrp="1" noChangeArrowheads="1"/>
          </p:cNvSpPr>
          <p:nvPr>
            <p:ph type="title"/>
          </p:nvPr>
        </p:nvSpPr>
        <p:spPr/>
        <p:txBody>
          <a:bodyPr/>
          <a:lstStyle/>
          <a:p>
            <a:pPr eaLnBrk="1" hangingPunct="1"/>
            <a:r>
              <a:rPr lang="en-US" smtClean="0"/>
              <a:t>Confidential Data</a:t>
            </a:r>
          </a:p>
        </p:txBody>
      </p:sp>
      <p:sp>
        <p:nvSpPr>
          <p:cNvPr id="11268" name="Rectangle 3"/>
          <p:cNvSpPr>
            <a:spLocks noGrp="1" noChangeArrowheads="1"/>
          </p:cNvSpPr>
          <p:nvPr>
            <p:ph type="body" idx="1"/>
          </p:nvPr>
        </p:nvSpPr>
        <p:spPr>
          <a:xfrm>
            <a:off x="685800" y="990600"/>
            <a:ext cx="8001000" cy="5140325"/>
          </a:xfrm>
        </p:spPr>
        <p:txBody>
          <a:bodyPr/>
          <a:lstStyle/>
          <a:p>
            <a:pPr marL="228600" indent="-228600" eaLnBrk="1" hangingPunct="1">
              <a:buNone/>
              <a:defRPr/>
            </a:pPr>
            <a:r>
              <a:rPr lang="en-US" sz="2600" b="1" dirty="0" smtClean="0"/>
              <a:t>Sensitive Operational or Financial </a:t>
            </a:r>
            <a:r>
              <a:rPr lang="en-US" sz="2600" b="1" dirty="0" smtClean="0"/>
              <a:t>Information</a:t>
            </a:r>
            <a:endParaRPr lang="en-US" sz="2600" b="1" dirty="0" smtClean="0"/>
          </a:p>
          <a:p>
            <a:pPr marL="228600" indent="-228600" eaLnBrk="1" hangingPunct="1">
              <a:defRPr/>
            </a:pPr>
            <a:r>
              <a:rPr lang="en-US" sz="2600" dirty="0" smtClean="0"/>
              <a:t>Description</a:t>
            </a:r>
          </a:p>
          <a:p>
            <a:pPr marL="228600" lvl="1" eaLnBrk="1" hangingPunct="1">
              <a:defRPr/>
            </a:pPr>
            <a:r>
              <a:rPr lang="en-US" sz="2400" dirty="0" smtClean="0"/>
              <a:t>Business Owner will consult with assigned Business Analyst if necessary to determine if the relationship is deemed of financial/operational significance.</a:t>
            </a:r>
          </a:p>
          <a:p>
            <a:pPr marL="228600" indent="-228600" eaLnBrk="1" hangingPunct="1">
              <a:defRPr/>
            </a:pPr>
            <a:r>
              <a:rPr lang="en-US" sz="2600" dirty="0" smtClean="0"/>
              <a:t>Examples:</a:t>
            </a:r>
          </a:p>
          <a:p>
            <a:pPr marL="666750" lvl="1" indent="-381000" eaLnBrk="1" hangingPunct="1">
              <a:defRPr/>
            </a:pPr>
            <a:r>
              <a:rPr lang="en-US" sz="2000" dirty="0" smtClean="0"/>
              <a:t>Competitive Pricing</a:t>
            </a:r>
          </a:p>
          <a:p>
            <a:pPr marL="666750" lvl="1" indent="-381000" eaLnBrk="1" hangingPunct="1">
              <a:defRPr/>
            </a:pPr>
            <a:r>
              <a:rPr lang="en-US" sz="2000" dirty="0" smtClean="0"/>
              <a:t>Advertising or Networking</a:t>
            </a:r>
          </a:p>
          <a:p>
            <a:pPr marL="666750" lvl="1" indent="-381000" eaLnBrk="1" hangingPunct="1">
              <a:defRPr/>
            </a:pPr>
            <a:r>
              <a:rPr lang="en-US" sz="2000" dirty="0" smtClean="0"/>
              <a:t>Financial Information</a:t>
            </a:r>
          </a:p>
          <a:p>
            <a:pPr marL="666750" lvl="1" indent="-381000" eaLnBrk="1" hangingPunct="1">
              <a:defRPr/>
            </a:pPr>
            <a:r>
              <a:rPr lang="en-US" sz="2000" dirty="0" smtClean="0"/>
              <a:t>Pricing Data</a:t>
            </a:r>
          </a:p>
          <a:p>
            <a:pPr marL="666750" lvl="1" indent="-381000" eaLnBrk="1" hangingPunct="1">
              <a:defRPr/>
            </a:pPr>
            <a:r>
              <a:rPr lang="en-US" sz="2000" dirty="0" smtClean="0"/>
              <a:t>SEC Filing Data</a:t>
            </a:r>
          </a:p>
          <a:p>
            <a:pPr marL="666750" lvl="1" indent="-381000" eaLnBrk="1" hangingPunct="1">
              <a:defRPr/>
            </a:pPr>
            <a:r>
              <a:rPr lang="en-US" sz="2000" dirty="0" smtClean="0"/>
              <a:t>Intellectual Property</a:t>
            </a:r>
          </a:p>
        </p:txBody>
      </p:sp>
      <p:pic>
        <p:nvPicPr>
          <p:cNvPr id="60417" name="Picture 1" descr="C:\Documents and Settings\Ue0wned\Local Settings\Temporary Internet Files\Content.IE5\0D8JU1CV\MP900175622[1].jpg"/>
          <p:cNvPicPr>
            <a:picLocks noChangeAspect="1" noChangeArrowheads="1"/>
          </p:cNvPicPr>
          <p:nvPr/>
        </p:nvPicPr>
        <p:blipFill>
          <a:blip r:embed="rId2" cstate="print"/>
          <a:srcRect l="14583" t="9446" r="14583" b="5542"/>
          <a:stretch>
            <a:fillRect/>
          </a:stretch>
        </p:blipFill>
        <p:spPr bwMode="auto">
          <a:xfrm>
            <a:off x="5029200" y="3505200"/>
            <a:ext cx="3124200" cy="2480982"/>
          </a:xfrm>
          <a:prstGeom prst="rect">
            <a:avLst/>
          </a:prstGeom>
          <a:noFill/>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0"/>
          </p:nvPr>
        </p:nvSpPr>
        <p:spPr>
          <a:noFill/>
        </p:spPr>
        <p:txBody>
          <a:bodyPr/>
          <a:lstStyle/>
          <a:p>
            <a:fld id="{8D7E9DC1-C5BA-4DDB-99C4-ED2083DB5D6A}" type="slidenum">
              <a:rPr lang="en-US" smtClean="0">
                <a:ea typeface="ＭＳ Ｐゴシック"/>
                <a:cs typeface="ＭＳ Ｐゴシック"/>
              </a:rPr>
              <a:pPr/>
              <a:t>14</a:t>
            </a:fld>
            <a:endParaRPr lang="en-US" smtClean="0">
              <a:ea typeface="ＭＳ Ｐゴシック"/>
              <a:cs typeface="ＭＳ Ｐゴシック"/>
            </a:endParaRPr>
          </a:p>
        </p:txBody>
      </p:sp>
      <p:sp>
        <p:nvSpPr>
          <p:cNvPr id="44034" name="Rectangle 2"/>
          <p:cNvSpPr>
            <a:spLocks noGrp="1" noChangeArrowheads="1"/>
          </p:cNvSpPr>
          <p:nvPr>
            <p:ph type="title" idx="4294967295"/>
          </p:nvPr>
        </p:nvSpPr>
        <p:spPr/>
        <p:txBody>
          <a:bodyPr/>
          <a:lstStyle/>
          <a:p>
            <a:pPr eaLnBrk="1" hangingPunct="1"/>
            <a:r>
              <a:rPr lang="en-US" i="1" u="sng" smtClean="0">
                <a:solidFill>
                  <a:srgbClr val="474747"/>
                </a:solidFill>
                <a:latin typeface="Calibri" pitchFamily="34" charset="0"/>
                <a:ea typeface="ＭＳ Ｐゴシック"/>
              </a:rPr>
              <a:t>Who</a:t>
            </a:r>
            <a:r>
              <a:rPr lang="en-US" smtClean="0">
                <a:solidFill>
                  <a:srgbClr val="474747"/>
                </a:solidFill>
                <a:latin typeface="Calibri" pitchFamily="34" charset="0"/>
                <a:ea typeface="ＭＳ Ｐゴシック"/>
              </a:rPr>
              <a:t> Do We Assess?</a:t>
            </a:r>
            <a:endParaRPr lang="en-US" smtClean="0">
              <a:latin typeface="Calibri" pitchFamily="34" charset="0"/>
              <a:ea typeface="ＭＳ Ｐゴシック"/>
            </a:endParaRPr>
          </a:p>
        </p:txBody>
      </p:sp>
      <p:sp>
        <p:nvSpPr>
          <p:cNvPr id="44035" name="Rectangle 3"/>
          <p:cNvSpPr>
            <a:spLocks noGrp="1" noChangeArrowheads="1"/>
          </p:cNvSpPr>
          <p:nvPr>
            <p:ph type="body" idx="4294967295"/>
          </p:nvPr>
        </p:nvSpPr>
        <p:spPr>
          <a:xfrm>
            <a:off x="381000" y="1219200"/>
            <a:ext cx="7924800" cy="4419600"/>
          </a:xfrm>
        </p:spPr>
        <p:txBody>
          <a:bodyPr/>
          <a:lstStyle/>
          <a:p>
            <a:pPr eaLnBrk="1" hangingPunct="1">
              <a:lnSpc>
                <a:spcPct val="110000"/>
              </a:lnSpc>
            </a:pPr>
            <a:r>
              <a:rPr lang="en-US" sz="3200" dirty="0" smtClean="0">
                <a:ea typeface="ＭＳ Ｐゴシック"/>
                <a:cs typeface="Arial" charset="0"/>
              </a:rPr>
              <a:t>Any vendor that performs the following to our data:</a:t>
            </a:r>
            <a:endParaRPr lang="en-US" sz="1200" i="1" dirty="0" smtClean="0">
              <a:ea typeface="ＭＳ Ｐゴシック"/>
              <a:cs typeface="Arial" charset="0"/>
            </a:endParaRPr>
          </a:p>
          <a:p>
            <a:pPr lvl="2" eaLnBrk="1" hangingPunct="1">
              <a:lnSpc>
                <a:spcPct val="110000"/>
              </a:lnSpc>
            </a:pPr>
            <a:r>
              <a:rPr lang="en-US" sz="2800" dirty="0" smtClean="0">
                <a:ea typeface="ＭＳ Ｐゴシック"/>
                <a:cs typeface="Arial" charset="0"/>
              </a:rPr>
              <a:t>Collect</a:t>
            </a:r>
          </a:p>
          <a:p>
            <a:pPr lvl="2" eaLnBrk="1" hangingPunct="1">
              <a:lnSpc>
                <a:spcPct val="110000"/>
              </a:lnSpc>
            </a:pPr>
            <a:r>
              <a:rPr lang="en-US" sz="2800" dirty="0" smtClean="0">
                <a:ea typeface="ＭＳ Ｐゴシック"/>
                <a:cs typeface="Arial" charset="0"/>
              </a:rPr>
              <a:t>Destroy</a:t>
            </a:r>
          </a:p>
          <a:p>
            <a:pPr lvl="2" eaLnBrk="1" hangingPunct="1">
              <a:lnSpc>
                <a:spcPct val="110000"/>
              </a:lnSpc>
            </a:pPr>
            <a:r>
              <a:rPr lang="en-US" sz="2800" dirty="0" smtClean="0">
                <a:ea typeface="ＭＳ Ｐゴシック"/>
                <a:cs typeface="Arial" charset="0"/>
              </a:rPr>
              <a:t>Store</a:t>
            </a:r>
          </a:p>
          <a:p>
            <a:pPr lvl="2" eaLnBrk="1" hangingPunct="1">
              <a:lnSpc>
                <a:spcPct val="110000"/>
              </a:lnSpc>
            </a:pPr>
            <a:r>
              <a:rPr lang="en-US" sz="2800" dirty="0" smtClean="0">
                <a:ea typeface="ＭＳ Ｐゴシック"/>
                <a:cs typeface="Arial" charset="0"/>
              </a:rPr>
              <a:t>Transmit/Transport</a:t>
            </a:r>
          </a:p>
          <a:p>
            <a:pPr lvl="2" eaLnBrk="1" hangingPunct="1">
              <a:lnSpc>
                <a:spcPct val="110000"/>
              </a:lnSpc>
            </a:pPr>
            <a:r>
              <a:rPr lang="en-US" sz="2800" dirty="0" smtClean="0">
                <a:ea typeface="ＭＳ Ｐゴシック"/>
                <a:cs typeface="Arial" charset="0"/>
              </a:rPr>
              <a:t>Process</a:t>
            </a:r>
          </a:p>
          <a:p>
            <a:pPr eaLnBrk="1" hangingPunct="1">
              <a:lnSpc>
                <a:spcPct val="110000"/>
              </a:lnSpc>
            </a:pPr>
            <a:r>
              <a:rPr lang="en-US" sz="3600" b="1" dirty="0" smtClean="0">
                <a:ea typeface="ＭＳ Ｐゴシック"/>
                <a:cs typeface="Arial" charset="0"/>
              </a:rPr>
              <a:t> </a:t>
            </a:r>
            <a:r>
              <a:rPr lang="en-US" sz="3600" dirty="0" smtClean="0">
                <a:ea typeface="ＭＳ Ｐゴシック"/>
                <a:cs typeface="Arial" charset="0"/>
              </a:rPr>
              <a:t>Remember: </a:t>
            </a:r>
            <a:r>
              <a:rPr lang="en-US" sz="3600" b="1" i="1" u="sng" dirty="0" smtClean="0">
                <a:ea typeface="ＭＳ Ｐゴシック"/>
                <a:cs typeface="Arial" charset="0"/>
              </a:rPr>
              <a:t>C-D-S-T-P!</a:t>
            </a:r>
          </a:p>
          <a:p>
            <a:pPr eaLnBrk="1" hangingPunct="1">
              <a:lnSpc>
                <a:spcPct val="110000"/>
              </a:lnSpc>
            </a:pPr>
            <a:endParaRPr lang="en-US" b="1" dirty="0" smtClean="0">
              <a:solidFill>
                <a:srgbClr val="474747"/>
              </a:solidFill>
              <a:latin typeface="Calibri" pitchFamily="34" charset="0"/>
              <a:ea typeface="ＭＳ Ｐゴシック"/>
            </a:endParaRPr>
          </a:p>
          <a:p>
            <a:pPr eaLnBrk="1" hangingPunct="1">
              <a:lnSpc>
                <a:spcPct val="90000"/>
              </a:lnSpc>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0"/>
          </p:nvPr>
        </p:nvSpPr>
        <p:spPr>
          <a:noFill/>
        </p:spPr>
        <p:txBody>
          <a:bodyPr/>
          <a:lstStyle/>
          <a:p>
            <a:fld id="{16A7F7F7-E02A-43FF-B9ED-6155408A0733}" type="slidenum">
              <a:rPr lang="en-US" smtClean="0">
                <a:ea typeface="ＭＳ Ｐゴシック"/>
                <a:cs typeface="ＭＳ Ｐゴシック"/>
              </a:rPr>
              <a:pPr/>
              <a:t>15</a:t>
            </a:fld>
            <a:endParaRPr lang="en-US" smtClean="0">
              <a:ea typeface="ＭＳ Ｐゴシック"/>
              <a:cs typeface="ＭＳ Ｐゴシック"/>
            </a:endParaRPr>
          </a:p>
        </p:txBody>
      </p:sp>
      <p:sp>
        <p:nvSpPr>
          <p:cNvPr id="46082" name="Rectangle 2"/>
          <p:cNvSpPr>
            <a:spLocks noGrp="1" noChangeArrowheads="1"/>
          </p:cNvSpPr>
          <p:nvPr>
            <p:ph type="title" idx="4294967295"/>
          </p:nvPr>
        </p:nvSpPr>
        <p:spPr/>
        <p:txBody>
          <a:bodyPr/>
          <a:lstStyle/>
          <a:p>
            <a:pPr eaLnBrk="1" hangingPunct="1"/>
            <a:r>
              <a:rPr lang="en-US" i="1" u="sng" smtClean="0">
                <a:solidFill>
                  <a:srgbClr val="474747"/>
                </a:solidFill>
                <a:latin typeface="Calibri" pitchFamily="34" charset="0"/>
                <a:ea typeface="ＭＳ Ｐゴシック"/>
              </a:rPr>
              <a:t>Why</a:t>
            </a:r>
            <a:r>
              <a:rPr lang="en-US" smtClean="0">
                <a:solidFill>
                  <a:srgbClr val="474747"/>
                </a:solidFill>
                <a:latin typeface="Calibri" pitchFamily="34" charset="0"/>
                <a:ea typeface="ＭＳ Ｐゴシック"/>
              </a:rPr>
              <a:t> Do We Assess?</a:t>
            </a:r>
            <a:endParaRPr lang="en-US" smtClean="0">
              <a:latin typeface="Calibri" pitchFamily="34" charset="0"/>
              <a:ea typeface="ＭＳ Ｐゴシック"/>
            </a:endParaRPr>
          </a:p>
        </p:txBody>
      </p:sp>
      <p:sp>
        <p:nvSpPr>
          <p:cNvPr id="46083" name="Rectangle 3"/>
          <p:cNvSpPr>
            <a:spLocks noGrp="1" noChangeArrowheads="1"/>
          </p:cNvSpPr>
          <p:nvPr>
            <p:ph type="body" idx="4294967295"/>
          </p:nvPr>
        </p:nvSpPr>
        <p:spPr>
          <a:xfrm>
            <a:off x="381000" y="1066800"/>
            <a:ext cx="7924800" cy="4876800"/>
          </a:xfrm>
        </p:spPr>
        <p:txBody>
          <a:bodyPr/>
          <a:lstStyle/>
          <a:p>
            <a:pPr eaLnBrk="1" hangingPunct="1">
              <a:lnSpc>
                <a:spcPct val="110000"/>
              </a:lnSpc>
            </a:pPr>
            <a:r>
              <a:rPr lang="en-US" sz="2800" dirty="0" smtClean="0">
                <a:ea typeface="ＭＳ Ｐゴシック"/>
                <a:cs typeface="Arial" charset="0"/>
              </a:rPr>
              <a:t>To </a:t>
            </a:r>
            <a:r>
              <a:rPr lang="en-US" sz="2800" i="1" dirty="0" smtClean="0">
                <a:ea typeface="ＭＳ Ｐゴシック"/>
                <a:cs typeface="Arial" charset="0"/>
              </a:rPr>
              <a:t>mitigate</a:t>
            </a:r>
            <a:r>
              <a:rPr lang="en-US" sz="2800" dirty="0" smtClean="0">
                <a:ea typeface="ＭＳ Ｐゴシック"/>
                <a:cs typeface="Arial" charset="0"/>
              </a:rPr>
              <a:t> our exposure to a vendor’s risk to our data (</a:t>
            </a:r>
            <a:r>
              <a:rPr lang="en-US" sz="2800" b="1" u="sng" dirty="0" smtClean="0">
                <a:ea typeface="ＭＳ Ｐゴシック"/>
                <a:cs typeface="Arial" charset="0"/>
              </a:rPr>
              <a:t>note</a:t>
            </a:r>
            <a:r>
              <a:rPr lang="en-US" sz="2800" dirty="0" smtClean="0">
                <a:ea typeface="ＭＳ Ｐゴシック"/>
                <a:cs typeface="Arial" charset="0"/>
              </a:rPr>
              <a:t>: we do not </a:t>
            </a:r>
            <a:r>
              <a:rPr lang="en-US" sz="2800" i="1" u="sng" dirty="0" smtClean="0">
                <a:ea typeface="ＭＳ Ｐゴシック"/>
                <a:cs typeface="Arial" charset="0"/>
              </a:rPr>
              <a:t>eliminate</a:t>
            </a:r>
            <a:r>
              <a:rPr lang="en-US" sz="2800" dirty="0" smtClean="0">
                <a:ea typeface="ＭＳ Ｐゴシック"/>
                <a:cs typeface="Arial" charset="0"/>
              </a:rPr>
              <a:t>!)</a:t>
            </a:r>
            <a:endParaRPr lang="en-US" sz="2800" b="1" i="1" dirty="0" smtClean="0">
              <a:ea typeface="ＭＳ Ｐゴシック"/>
              <a:cs typeface="Arial" charset="0"/>
            </a:endParaRPr>
          </a:p>
          <a:p>
            <a:pPr lvl="1" eaLnBrk="1" hangingPunct="1">
              <a:lnSpc>
                <a:spcPct val="110000"/>
              </a:lnSpc>
            </a:pPr>
            <a:r>
              <a:rPr lang="en-US" sz="2400" dirty="0" smtClean="0">
                <a:ea typeface="ＭＳ Ｐゴシック"/>
                <a:cs typeface="Arial" charset="0"/>
              </a:rPr>
              <a:t>CVS Caremark – </a:t>
            </a:r>
            <a:r>
              <a:rPr lang="en-US" sz="2400" b="1" i="1" dirty="0" smtClean="0">
                <a:ea typeface="ＭＳ Ｐゴシック"/>
                <a:cs typeface="Arial" charset="0"/>
              </a:rPr>
              <a:t>Due Diligence </a:t>
            </a:r>
            <a:r>
              <a:rPr lang="en-US" sz="2400" dirty="0" smtClean="0">
                <a:ea typeface="ＭＳ Ｐゴシック"/>
                <a:cs typeface="Arial" charset="0"/>
              </a:rPr>
              <a:t>function</a:t>
            </a:r>
          </a:p>
          <a:p>
            <a:pPr eaLnBrk="1" hangingPunct="1">
              <a:lnSpc>
                <a:spcPct val="110000"/>
              </a:lnSpc>
            </a:pPr>
            <a:r>
              <a:rPr lang="en-US" sz="2800" dirty="0" smtClean="0">
                <a:ea typeface="ＭＳ Ｐゴシック"/>
                <a:cs typeface="Arial" charset="0"/>
              </a:rPr>
              <a:t>We create </a:t>
            </a:r>
            <a:r>
              <a:rPr lang="en-US" sz="2800" i="1" u="sng" dirty="0" smtClean="0">
                <a:ea typeface="ＭＳ Ｐゴシック"/>
                <a:cs typeface="Arial" charset="0"/>
              </a:rPr>
              <a:t>value</a:t>
            </a:r>
            <a:r>
              <a:rPr lang="en-US" sz="2800" i="1" dirty="0" smtClean="0">
                <a:ea typeface="ＭＳ Ｐゴシック"/>
                <a:cs typeface="Arial" charset="0"/>
              </a:rPr>
              <a:t> </a:t>
            </a:r>
            <a:r>
              <a:rPr lang="en-US" sz="2800" dirty="0" smtClean="0">
                <a:ea typeface="ＭＳ Ｐゴシック"/>
                <a:cs typeface="Arial" charset="0"/>
              </a:rPr>
              <a:t>to the Business Unit and the Company</a:t>
            </a:r>
          </a:p>
          <a:p>
            <a:pPr lvl="1" eaLnBrk="1" hangingPunct="1">
              <a:lnSpc>
                <a:spcPct val="110000"/>
              </a:lnSpc>
            </a:pPr>
            <a:r>
              <a:rPr lang="en-US" sz="2400" dirty="0" smtClean="0">
                <a:ea typeface="ＭＳ Ｐゴシック"/>
                <a:cs typeface="Arial" charset="0"/>
              </a:rPr>
              <a:t>We provide “peace of mind” to the BU and the Company</a:t>
            </a:r>
          </a:p>
          <a:p>
            <a:pPr lvl="2" eaLnBrk="1" hangingPunct="1">
              <a:lnSpc>
                <a:spcPct val="110000"/>
              </a:lnSpc>
            </a:pPr>
            <a:r>
              <a:rPr lang="en-US" sz="2000" b="1" dirty="0" smtClean="0">
                <a:ea typeface="ＭＳ Ｐゴシック"/>
                <a:cs typeface="Arial" charset="0"/>
              </a:rPr>
              <a:t>We look at items that BU’s normally don’t ask for (e.g.., SAS-70’s, P/P’s; Third Party SAS’, P/P’s; NVA/Pen-Tests, etc.)</a:t>
            </a:r>
          </a:p>
          <a:p>
            <a:pPr lvl="1" eaLnBrk="1" hangingPunct="1">
              <a:lnSpc>
                <a:spcPct val="110000"/>
              </a:lnSpc>
            </a:pPr>
            <a:r>
              <a:rPr lang="en-US" sz="2400" dirty="0" smtClean="0">
                <a:ea typeface="ＭＳ Ｐゴシック"/>
                <a:cs typeface="Arial" charset="0"/>
              </a:rPr>
              <a:t>We provide “consultancy” services to vendors to ensure they hit generally accepted IT Standards</a:t>
            </a:r>
          </a:p>
          <a:p>
            <a:pPr lvl="2" eaLnBrk="1" hangingPunct="1">
              <a:lnSpc>
                <a:spcPct val="110000"/>
              </a:lnSpc>
            </a:pPr>
            <a:endParaRPr lang="en-US" sz="2400" dirty="0" smtClean="0">
              <a:latin typeface="Calibri" pitchFamily="34" charset="0"/>
              <a:ea typeface="ＭＳ Ｐゴシック"/>
              <a:cs typeface="Arial" charset="0"/>
            </a:endParaRPr>
          </a:p>
          <a:p>
            <a:pPr lvl="2" eaLnBrk="1" hangingPunct="1">
              <a:lnSpc>
                <a:spcPct val="110000"/>
              </a:lnSpc>
            </a:pPr>
            <a:endParaRPr lang="en-US" b="1" dirty="0" smtClean="0">
              <a:solidFill>
                <a:srgbClr val="474747"/>
              </a:solidFill>
              <a:latin typeface="Calibri" pitchFamily="34" charset="0"/>
              <a:ea typeface="ＭＳ Ｐゴシック"/>
            </a:endParaRPr>
          </a:p>
          <a:p>
            <a:pPr eaLnBrk="1" hangingPunct="1">
              <a:lnSpc>
                <a:spcPct val="90000"/>
              </a:lnSpc>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sldNum" sz="quarter" idx="10"/>
          </p:nvPr>
        </p:nvSpPr>
        <p:spPr>
          <a:noFill/>
        </p:spPr>
        <p:txBody>
          <a:bodyPr/>
          <a:lstStyle/>
          <a:p>
            <a:fld id="{D2536135-C2E5-4E35-8B3F-B65FC4FD25DC}" type="slidenum">
              <a:rPr lang="en-US" smtClean="0">
                <a:ea typeface="ＭＳ Ｐゴシック"/>
                <a:cs typeface="ＭＳ Ｐゴシック"/>
              </a:rPr>
              <a:pPr/>
              <a:t>16</a:t>
            </a:fld>
            <a:endParaRPr lang="en-US" smtClean="0">
              <a:ea typeface="ＭＳ Ｐゴシック"/>
              <a:cs typeface="ＭＳ Ｐゴシック"/>
            </a:endParaRPr>
          </a:p>
        </p:txBody>
      </p:sp>
      <p:sp>
        <p:nvSpPr>
          <p:cNvPr id="48130" name="Rectangle 2"/>
          <p:cNvSpPr>
            <a:spLocks noGrp="1" noChangeArrowheads="1"/>
          </p:cNvSpPr>
          <p:nvPr>
            <p:ph type="title" idx="4294967295"/>
          </p:nvPr>
        </p:nvSpPr>
        <p:spPr/>
        <p:txBody>
          <a:bodyPr/>
          <a:lstStyle/>
          <a:p>
            <a:pPr eaLnBrk="1" hangingPunct="1"/>
            <a:r>
              <a:rPr lang="en-US" i="1" u="sng" smtClean="0">
                <a:solidFill>
                  <a:srgbClr val="474747"/>
                </a:solidFill>
                <a:latin typeface="Calibri" pitchFamily="34" charset="0"/>
                <a:ea typeface="ＭＳ Ｐゴシック"/>
              </a:rPr>
              <a:t>What</a:t>
            </a:r>
            <a:r>
              <a:rPr lang="en-US" smtClean="0">
                <a:solidFill>
                  <a:srgbClr val="474747"/>
                </a:solidFill>
                <a:latin typeface="Calibri" pitchFamily="34" charset="0"/>
                <a:ea typeface="ＭＳ Ｐゴシック"/>
              </a:rPr>
              <a:t> are We to Assess?</a:t>
            </a:r>
            <a:endParaRPr lang="en-US" smtClean="0">
              <a:latin typeface="Calibri" pitchFamily="34" charset="0"/>
              <a:ea typeface="ＭＳ Ｐゴシック"/>
            </a:endParaRPr>
          </a:p>
        </p:txBody>
      </p:sp>
      <p:sp>
        <p:nvSpPr>
          <p:cNvPr id="48131" name="Rectangle 3"/>
          <p:cNvSpPr>
            <a:spLocks noGrp="1" noChangeArrowheads="1"/>
          </p:cNvSpPr>
          <p:nvPr>
            <p:ph type="body" idx="4294967295"/>
          </p:nvPr>
        </p:nvSpPr>
        <p:spPr>
          <a:xfrm>
            <a:off x="381000" y="1219200"/>
            <a:ext cx="7924800" cy="4419600"/>
          </a:xfrm>
        </p:spPr>
        <p:txBody>
          <a:bodyPr/>
          <a:lstStyle/>
          <a:p>
            <a:pPr eaLnBrk="1" hangingPunct="1">
              <a:lnSpc>
                <a:spcPct val="110000"/>
              </a:lnSpc>
            </a:pPr>
            <a:r>
              <a:rPr lang="en-US" sz="3200" dirty="0" smtClean="0">
                <a:ea typeface="ＭＳ Ｐゴシック"/>
                <a:cs typeface="Arial" charset="0"/>
              </a:rPr>
              <a:t>At what </a:t>
            </a:r>
            <a:r>
              <a:rPr lang="en-US" sz="3200" i="1" dirty="0" smtClean="0">
                <a:ea typeface="ＭＳ Ｐゴシック"/>
                <a:cs typeface="Arial" charset="0"/>
              </a:rPr>
              <a:t>level</a:t>
            </a:r>
            <a:r>
              <a:rPr lang="en-US" sz="3200" dirty="0" smtClean="0">
                <a:ea typeface="ＭＳ Ｐゴシック"/>
                <a:cs typeface="Arial" charset="0"/>
              </a:rPr>
              <a:t> do we look at the vendor?</a:t>
            </a:r>
          </a:p>
          <a:p>
            <a:pPr lvl="1" eaLnBrk="1" hangingPunct="1">
              <a:lnSpc>
                <a:spcPct val="110000"/>
              </a:lnSpc>
            </a:pPr>
            <a:r>
              <a:rPr lang="en-US" sz="2800" dirty="0" smtClean="0">
                <a:ea typeface="ＭＳ Ｐゴシック"/>
                <a:cs typeface="Arial" charset="0"/>
              </a:rPr>
              <a:t>Enterprise?</a:t>
            </a:r>
          </a:p>
          <a:p>
            <a:pPr lvl="1" eaLnBrk="1" hangingPunct="1">
              <a:lnSpc>
                <a:spcPct val="110000"/>
              </a:lnSpc>
            </a:pPr>
            <a:r>
              <a:rPr lang="en-US" sz="2800" dirty="0" smtClean="0">
                <a:ea typeface="ＭＳ Ｐゴシック"/>
                <a:cs typeface="Arial" charset="0"/>
              </a:rPr>
              <a:t>Geographic?</a:t>
            </a:r>
          </a:p>
          <a:p>
            <a:pPr lvl="1" eaLnBrk="1" hangingPunct="1">
              <a:lnSpc>
                <a:spcPct val="110000"/>
              </a:lnSpc>
            </a:pPr>
            <a:r>
              <a:rPr lang="en-US" sz="2800" dirty="0" smtClean="0">
                <a:ea typeface="ＭＳ Ｐゴシック"/>
                <a:cs typeface="Arial" charset="0"/>
              </a:rPr>
              <a:t>Business Line</a:t>
            </a:r>
          </a:p>
          <a:p>
            <a:pPr lvl="1" eaLnBrk="1" hangingPunct="1">
              <a:lnSpc>
                <a:spcPct val="110000"/>
              </a:lnSpc>
            </a:pPr>
            <a:r>
              <a:rPr lang="en-US" sz="2800" dirty="0" smtClean="0">
                <a:ea typeface="ＭＳ Ｐゴシック"/>
                <a:cs typeface="Arial" charset="0"/>
              </a:rPr>
              <a:t>Scope/Solution specific? </a:t>
            </a:r>
          </a:p>
          <a:p>
            <a:pPr lvl="1" eaLnBrk="1" hangingPunct="1">
              <a:lnSpc>
                <a:spcPct val="110000"/>
              </a:lnSpc>
            </a:pPr>
            <a:r>
              <a:rPr lang="en-US" sz="2800" dirty="0" smtClean="0">
                <a:ea typeface="ＭＳ Ｐゴシック"/>
                <a:cs typeface="Arial" charset="0"/>
              </a:rPr>
              <a:t>Combination of one or more of the above? </a:t>
            </a:r>
            <a:endParaRPr lang="en-US" b="1" dirty="0" smtClean="0">
              <a:solidFill>
                <a:srgbClr val="474747"/>
              </a:solidFill>
              <a:latin typeface="Calibri" pitchFamily="34" charset="0"/>
              <a:ea typeface="ＭＳ Ｐゴシック"/>
            </a:endParaRPr>
          </a:p>
          <a:p>
            <a:pPr eaLnBrk="1" hangingPunct="1">
              <a:lnSpc>
                <a:spcPct val="90000"/>
              </a:lnSpc>
              <a:buFont typeface="Wingdings" pitchFamily="2" charset="2"/>
              <a:buNone/>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0"/>
          </p:nvPr>
        </p:nvSpPr>
        <p:spPr>
          <a:noFill/>
        </p:spPr>
        <p:txBody>
          <a:bodyPr/>
          <a:lstStyle/>
          <a:p>
            <a:fld id="{91136A08-4619-4E81-81BC-D3BB7573098E}" type="slidenum">
              <a:rPr lang="en-US" smtClean="0">
                <a:ea typeface="ＭＳ Ｐゴシック"/>
                <a:cs typeface="ＭＳ Ｐゴシック"/>
              </a:rPr>
              <a:pPr/>
              <a:t>17</a:t>
            </a:fld>
            <a:endParaRPr lang="en-US" smtClean="0">
              <a:ea typeface="ＭＳ Ｐゴシック"/>
              <a:cs typeface="ＭＳ Ｐゴシック"/>
            </a:endParaRPr>
          </a:p>
        </p:txBody>
      </p:sp>
      <p:sp>
        <p:nvSpPr>
          <p:cNvPr id="50178" name="Rectangle 2"/>
          <p:cNvSpPr>
            <a:spLocks noGrp="1" noChangeArrowheads="1"/>
          </p:cNvSpPr>
          <p:nvPr>
            <p:ph type="title" idx="4294967295"/>
          </p:nvPr>
        </p:nvSpPr>
        <p:spPr/>
        <p:txBody>
          <a:bodyPr/>
          <a:lstStyle/>
          <a:p>
            <a:pPr eaLnBrk="1" hangingPunct="1"/>
            <a:r>
              <a:rPr lang="en-US" smtClean="0">
                <a:solidFill>
                  <a:srgbClr val="474747"/>
                </a:solidFill>
                <a:latin typeface="Calibri" pitchFamily="34" charset="0"/>
                <a:ea typeface="ＭＳ Ｐゴシック"/>
              </a:rPr>
              <a:t>Formula for a Successful Program</a:t>
            </a:r>
            <a:endParaRPr lang="en-US" smtClean="0">
              <a:latin typeface="Calibri" pitchFamily="34" charset="0"/>
              <a:ea typeface="ＭＳ Ｐゴシック"/>
            </a:endParaRPr>
          </a:p>
        </p:txBody>
      </p:sp>
      <p:sp>
        <p:nvSpPr>
          <p:cNvPr id="50179" name="Rectangle 3"/>
          <p:cNvSpPr>
            <a:spLocks noGrp="1" noChangeArrowheads="1"/>
          </p:cNvSpPr>
          <p:nvPr>
            <p:ph type="body" idx="4294967295"/>
          </p:nvPr>
        </p:nvSpPr>
        <p:spPr>
          <a:xfrm>
            <a:off x="381000" y="1295400"/>
            <a:ext cx="7924800" cy="4454525"/>
          </a:xfrm>
        </p:spPr>
        <p:txBody>
          <a:bodyPr/>
          <a:lstStyle/>
          <a:p>
            <a:pPr eaLnBrk="1" hangingPunct="1">
              <a:lnSpc>
                <a:spcPct val="110000"/>
              </a:lnSpc>
            </a:pPr>
            <a:r>
              <a:rPr lang="en-US" sz="3200" b="1" smtClean="0">
                <a:ea typeface="ＭＳ Ｐゴシック"/>
                <a:cs typeface="Arial" charset="0"/>
              </a:rPr>
              <a:t>P = p1(p2 + p3) </a:t>
            </a:r>
            <a:r>
              <a:rPr lang="en-US" sz="2400" b="1" i="1" smtClean="0">
                <a:ea typeface="ＭＳ Ｐゴシック"/>
                <a:cs typeface="Arial" charset="0"/>
              </a:rPr>
              <a:t>(Mortensen-Garrubba Theorem)</a:t>
            </a:r>
          </a:p>
          <a:p>
            <a:pPr lvl="2" eaLnBrk="1" hangingPunct="1">
              <a:lnSpc>
                <a:spcPct val="110000"/>
              </a:lnSpc>
            </a:pPr>
            <a:r>
              <a:rPr lang="en-US" sz="2800" b="1" smtClean="0">
                <a:ea typeface="ＭＳ Ｐゴシック"/>
                <a:cs typeface="Arial" charset="0"/>
              </a:rPr>
              <a:t>P </a:t>
            </a:r>
            <a:r>
              <a:rPr lang="en-US" sz="2800" smtClean="0">
                <a:ea typeface="ＭＳ Ｐゴシック"/>
                <a:cs typeface="Arial" charset="0"/>
              </a:rPr>
              <a:t>= Program </a:t>
            </a:r>
          </a:p>
          <a:p>
            <a:pPr lvl="2" eaLnBrk="1" hangingPunct="1">
              <a:lnSpc>
                <a:spcPct val="110000"/>
              </a:lnSpc>
            </a:pPr>
            <a:r>
              <a:rPr lang="en-US" sz="2800" b="1" smtClean="0">
                <a:ea typeface="ＭＳ Ｐゴシック"/>
                <a:cs typeface="Arial" charset="0"/>
              </a:rPr>
              <a:t>p1 </a:t>
            </a:r>
            <a:r>
              <a:rPr lang="en-US" sz="2800" smtClean="0">
                <a:ea typeface="ＭＳ Ｐゴシック"/>
                <a:cs typeface="Arial" charset="0"/>
              </a:rPr>
              <a:t>= Policy</a:t>
            </a:r>
          </a:p>
          <a:p>
            <a:pPr lvl="2" eaLnBrk="1" hangingPunct="1">
              <a:lnSpc>
                <a:spcPct val="110000"/>
              </a:lnSpc>
            </a:pPr>
            <a:r>
              <a:rPr lang="en-US" sz="2800" b="1" smtClean="0">
                <a:ea typeface="ＭＳ Ｐゴシック"/>
                <a:cs typeface="Arial" charset="0"/>
              </a:rPr>
              <a:t>p2 </a:t>
            </a:r>
            <a:r>
              <a:rPr lang="en-US" sz="2800" smtClean="0">
                <a:ea typeface="ＭＳ Ｐゴシック"/>
                <a:cs typeface="Arial" charset="0"/>
              </a:rPr>
              <a:t>= Process </a:t>
            </a:r>
          </a:p>
          <a:p>
            <a:pPr lvl="2" eaLnBrk="1" hangingPunct="1">
              <a:lnSpc>
                <a:spcPct val="110000"/>
              </a:lnSpc>
            </a:pPr>
            <a:r>
              <a:rPr lang="en-US" sz="2800" b="1" smtClean="0">
                <a:ea typeface="ＭＳ Ｐゴシック"/>
                <a:cs typeface="Arial" charset="0"/>
              </a:rPr>
              <a:t>p3 </a:t>
            </a:r>
            <a:r>
              <a:rPr lang="en-US" sz="2800" smtClean="0">
                <a:ea typeface="ＭＳ Ｐゴシック"/>
                <a:cs typeface="Arial" charset="0"/>
              </a:rPr>
              <a:t>= Practices </a:t>
            </a:r>
          </a:p>
          <a:p>
            <a:pPr eaLnBrk="1" hangingPunct="1">
              <a:lnSpc>
                <a:spcPct val="110000"/>
              </a:lnSpc>
            </a:pPr>
            <a:endParaRPr lang="en-US" b="1" smtClean="0">
              <a:solidFill>
                <a:srgbClr val="474747"/>
              </a:solidFill>
              <a:latin typeface="Calibri" pitchFamily="34" charset="0"/>
              <a:ea typeface="ＭＳ Ｐゴシック"/>
            </a:endParaRPr>
          </a:p>
          <a:p>
            <a:pPr eaLnBrk="1" hangingPunct="1">
              <a:lnSpc>
                <a:spcPct val="90000"/>
              </a:lnSpc>
            </a:pPr>
            <a:endParaRPr lang="en-US" sz="280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sldNum" sz="quarter" idx="10"/>
          </p:nvPr>
        </p:nvSpPr>
        <p:spPr>
          <a:noFill/>
        </p:spPr>
        <p:txBody>
          <a:bodyPr/>
          <a:lstStyle/>
          <a:p>
            <a:fld id="{08D081CA-B9B0-4C35-8636-93E9D23707E0}" type="slidenum">
              <a:rPr lang="en-US" smtClean="0">
                <a:ea typeface="ＭＳ Ｐゴシック"/>
                <a:cs typeface="ＭＳ Ｐゴシック"/>
              </a:rPr>
              <a:pPr/>
              <a:t>18</a:t>
            </a:fld>
            <a:endParaRPr lang="en-US" smtClean="0">
              <a:ea typeface="ＭＳ Ｐゴシック"/>
              <a:cs typeface="ＭＳ Ｐゴシック"/>
            </a:endParaRPr>
          </a:p>
        </p:txBody>
      </p:sp>
      <p:sp>
        <p:nvSpPr>
          <p:cNvPr id="52226" name="Rectangle 2"/>
          <p:cNvSpPr>
            <a:spLocks noGrp="1" noChangeArrowheads="1"/>
          </p:cNvSpPr>
          <p:nvPr>
            <p:ph type="title" idx="4294967295"/>
          </p:nvPr>
        </p:nvSpPr>
        <p:spPr/>
        <p:txBody>
          <a:bodyPr/>
          <a:lstStyle/>
          <a:p>
            <a:pPr eaLnBrk="1" hangingPunct="1"/>
            <a:r>
              <a:rPr lang="en-US" smtClean="0">
                <a:solidFill>
                  <a:srgbClr val="474747"/>
                </a:solidFill>
                <a:latin typeface="Calibri" pitchFamily="34" charset="0"/>
                <a:ea typeface="ＭＳ Ｐゴシック"/>
              </a:rPr>
              <a:t>Formula for a Successful Program</a:t>
            </a:r>
            <a:endParaRPr lang="en-US" smtClean="0">
              <a:latin typeface="Calibri" pitchFamily="34" charset="0"/>
              <a:ea typeface="ＭＳ Ｐゴシック"/>
            </a:endParaRPr>
          </a:p>
        </p:txBody>
      </p:sp>
      <p:sp>
        <p:nvSpPr>
          <p:cNvPr id="52227" name="Rectangle 3"/>
          <p:cNvSpPr>
            <a:spLocks noGrp="1" noChangeArrowheads="1"/>
          </p:cNvSpPr>
          <p:nvPr>
            <p:ph type="body" idx="4294967295"/>
          </p:nvPr>
        </p:nvSpPr>
        <p:spPr>
          <a:xfrm>
            <a:off x="381000" y="1219200"/>
            <a:ext cx="7924800" cy="4530725"/>
          </a:xfrm>
        </p:spPr>
        <p:txBody>
          <a:bodyPr/>
          <a:lstStyle/>
          <a:p>
            <a:pPr eaLnBrk="1" hangingPunct="1">
              <a:lnSpc>
                <a:spcPct val="110000"/>
              </a:lnSpc>
            </a:pPr>
            <a:r>
              <a:rPr lang="en-US" sz="3200" b="1" dirty="0" smtClean="0">
                <a:ea typeface="ＭＳ Ｐゴシック"/>
                <a:cs typeface="Arial" charset="0"/>
              </a:rPr>
              <a:t>P = </a:t>
            </a:r>
            <a:r>
              <a:rPr lang="en-US" sz="3600" b="1" dirty="0" smtClean="0">
                <a:solidFill>
                  <a:srgbClr val="FF0000"/>
                </a:solidFill>
                <a:ea typeface="ＭＳ Ｐゴシック"/>
                <a:cs typeface="Arial" charset="0"/>
              </a:rPr>
              <a:t>p1</a:t>
            </a:r>
            <a:r>
              <a:rPr lang="en-US" sz="3200" b="1" dirty="0" smtClean="0">
                <a:solidFill>
                  <a:srgbClr val="5F5F5F"/>
                </a:solidFill>
                <a:ea typeface="ＭＳ Ｐゴシック"/>
                <a:cs typeface="Arial" charset="0"/>
              </a:rPr>
              <a:t>(</a:t>
            </a:r>
            <a:r>
              <a:rPr lang="en-US" sz="3200" b="1" dirty="0" smtClean="0">
                <a:ea typeface="ＭＳ Ｐゴシック"/>
                <a:cs typeface="Arial" charset="0"/>
              </a:rPr>
              <a:t>p2 + p3) </a:t>
            </a:r>
            <a:endParaRPr lang="en-US" sz="2400" b="1" i="1" dirty="0" smtClean="0">
              <a:ea typeface="ＭＳ Ｐゴシック"/>
              <a:cs typeface="Arial" charset="0"/>
            </a:endParaRPr>
          </a:p>
          <a:p>
            <a:pPr lvl="1" eaLnBrk="1" hangingPunct="1">
              <a:lnSpc>
                <a:spcPct val="110000"/>
              </a:lnSpc>
            </a:pPr>
            <a:r>
              <a:rPr lang="en-US" sz="2800" b="1" dirty="0" smtClean="0">
                <a:solidFill>
                  <a:srgbClr val="FF0000"/>
                </a:solidFill>
                <a:ea typeface="ＭＳ Ｐゴシック"/>
                <a:cs typeface="Arial" charset="0"/>
              </a:rPr>
              <a:t>Policy</a:t>
            </a:r>
            <a:r>
              <a:rPr lang="en-US" sz="2800" b="1" dirty="0" smtClean="0">
                <a:ea typeface="ＭＳ Ｐゴシック"/>
                <a:cs typeface="Arial" charset="0"/>
              </a:rPr>
              <a:t> </a:t>
            </a:r>
            <a:r>
              <a:rPr lang="en-US" sz="2800" dirty="0" smtClean="0">
                <a:ea typeface="ＭＳ Ｐゴシック"/>
                <a:cs typeface="Arial" charset="0"/>
              </a:rPr>
              <a:t>(</a:t>
            </a:r>
            <a:r>
              <a:rPr lang="en-US" sz="2800" i="1" dirty="0" smtClean="0">
                <a:ea typeface="ＭＳ Ｐゴシック"/>
                <a:cs typeface="Arial" charset="0"/>
              </a:rPr>
              <a:t>can</a:t>
            </a:r>
            <a:r>
              <a:rPr lang="en-US" sz="2800" dirty="0" smtClean="0">
                <a:ea typeface="ＭＳ Ｐゴシック"/>
                <a:cs typeface="Arial" charset="0"/>
              </a:rPr>
              <a:t> also be an Executive [</a:t>
            </a:r>
            <a:r>
              <a:rPr lang="en-US" sz="2800" dirty="0" err="1" smtClean="0">
                <a:ea typeface="ＭＳ Ｐゴシック"/>
                <a:cs typeface="Arial" charset="0"/>
              </a:rPr>
              <a:t>CxO</a:t>
            </a:r>
            <a:r>
              <a:rPr lang="en-US" sz="2800" dirty="0" smtClean="0">
                <a:ea typeface="ＭＳ Ｐゴシック"/>
                <a:cs typeface="Arial" charset="0"/>
              </a:rPr>
              <a:t>] Decree promulgated to the Organization) </a:t>
            </a:r>
          </a:p>
          <a:p>
            <a:pPr lvl="2" eaLnBrk="1" hangingPunct="1">
              <a:lnSpc>
                <a:spcPct val="110000"/>
              </a:lnSpc>
            </a:pPr>
            <a:r>
              <a:rPr lang="en-US" sz="2800" dirty="0" smtClean="0">
                <a:ea typeface="ＭＳ Ｐゴシック"/>
                <a:cs typeface="Arial" charset="0"/>
              </a:rPr>
              <a:t>"THOU SHALT…" statement; </a:t>
            </a:r>
          </a:p>
          <a:p>
            <a:pPr lvl="2" eaLnBrk="1" hangingPunct="1">
              <a:lnSpc>
                <a:spcPct val="110000"/>
              </a:lnSpc>
            </a:pPr>
            <a:r>
              <a:rPr lang="en-US" sz="2800" b="1" i="1" u="sng" dirty="0" smtClean="0">
                <a:ea typeface="ＭＳ Ｐゴシック"/>
                <a:cs typeface="Arial" charset="0"/>
              </a:rPr>
              <a:t>Must Have</a:t>
            </a:r>
            <a:r>
              <a:rPr lang="en-US" sz="2800" b="1" i="1" dirty="0" smtClean="0">
                <a:ea typeface="ＭＳ Ｐゴシック"/>
                <a:cs typeface="Arial" charset="0"/>
              </a:rPr>
              <a:t> </a:t>
            </a:r>
            <a:r>
              <a:rPr lang="en-US" sz="2800" dirty="0" smtClean="0">
                <a:ea typeface="ＭＳ Ｐゴシック"/>
                <a:cs typeface="Arial" charset="0"/>
              </a:rPr>
              <a:t>in First Position! </a:t>
            </a:r>
          </a:p>
          <a:p>
            <a:pPr eaLnBrk="1" hangingPunct="1">
              <a:lnSpc>
                <a:spcPct val="110000"/>
              </a:lnSpc>
              <a:buFont typeface="Wingdings" pitchFamily="2" charset="2"/>
              <a:buNone/>
            </a:pPr>
            <a:endParaRPr lang="en-US" b="1" dirty="0" smtClean="0">
              <a:solidFill>
                <a:srgbClr val="474747"/>
              </a:solidFill>
              <a:latin typeface="Calibri" pitchFamily="34" charset="0"/>
              <a:ea typeface="ＭＳ Ｐゴシック"/>
            </a:endParaRPr>
          </a:p>
          <a:p>
            <a:pPr eaLnBrk="1" hangingPunct="1">
              <a:lnSpc>
                <a:spcPct val="90000"/>
              </a:lnSpc>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0"/>
          </p:nvPr>
        </p:nvSpPr>
        <p:spPr>
          <a:noFill/>
        </p:spPr>
        <p:txBody>
          <a:bodyPr/>
          <a:lstStyle/>
          <a:p>
            <a:fld id="{3EA40DE2-2B23-4944-9378-F707CD5A3D8A}" type="slidenum">
              <a:rPr lang="en-US" smtClean="0">
                <a:ea typeface="ＭＳ Ｐゴシック"/>
                <a:cs typeface="ＭＳ Ｐゴシック"/>
              </a:rPr>
              <a:pPr/>
              <a:t>19</a:t>
            </a:fld>
            <a:endParaRPr lang="en-US" smtClean="0">
              <a:ea typeface="ＭＳ Ｐゴシック"/>
              <a:cs typeface="ＭＳ Ｐゴシック"/>
            </a:endParaRPr>
          </a:p>
        </p:txBody>
      </p:sp>
      <p:sp>
        <p:nvSpPr>
          <p:cNvPr id="54274" name="Rectangle 2"/>
          <p:cNvSpPr>
            <a:spLocks noGrp="1" noChangeArrowheads="1"/>
          </p:cNvSpPr>
          <p:nvPr>
            <p:ph type="title" idx="4294967295"/>
          </p:nvPr>
        </p:nvSpPr>
        <p:spPr/>
        <p:txBody>
          <a:bodyPr/>
          <a:lstStyle/>
          <a:p>
            <a:pPr eaLnBrk="1" hangingPunct="1"/>
            <a:r>
              <a:rPr lang="en-US" smtClean="0">
                <a:solidFill>
                  <a:srgbClr val="474747"/>
                </a:solidFill>
                <a:latin typeface="Calibri" pitchFamily="34" charset="0"/>
                <a:ea typeface="ＭＳ Ｐゴシック"/>
              </a:rPr>
              <a:t>Formula for a Successful Program</a:t>
            </a:r>
            <a:endParaRPr lang="en-US" smtClean="0">
              <a:latin typeface="Calibri" pitchFamily="34" charset="0"/>
              <a:ea typeface="ＭＳ Ｐゴシック"/>
            </a:endParaRPr>
          </a:p>
        </p:txBody>
      </p:sp>
      <p:sp>
        <p:nvSpPr>
          <p:cNvPr id="54275" name="Rectangle 3"/>
          <p:cNvSpPr>
            <a:spLocks noGrp="1" noChangeArrowheads="1"/>
          </p:cNvSpPr>
          <p:nvPr>
            <p:ph type="body" idx="4294967295"/>
          </p:nvPr>
        </p:nvSpPr>
        <p:spPr>
          <a:xfrm>
            <a:off x="381000" y="1219200"/>
            <a:ext cx="7924800" cy="4876800"/>
          </a:xfrm>
        </p:spPr>
        <p:txBody>
          <a:bodyPr/>
          <a:lstStyle/>
          <a:p>
            <a:pPr eaLnBrk="1" hangingPunct="1">
              <a:lnSpc>
                <a:spcPct val="110000"/>
              </a:lnSpc>
            </a:pPr>
            <a:r>
              <a:rPr lang="en-US" sz="3200" b="1" dirty="0" smtClean="0">
                <a:ea typeface="ＭＳ Ｐゴシック"/>
                <a:cs typeface="Arial" charset="0"/>
              </a:rPr>
              <a:t>P = p1(</a:t>
            </a:r>
            <a:r>
              <a:rPr lang="en-US" sz="3600" b="1" dirty="0" smtClean="0">
                <a:solidFill>
                  <a:srgbClr val="FF0000"/>
                </a:solidFill>
                <a:ea typeface="ＭＳ Ｐゴシック"/>
                <a:cs typeface="Arial" charset="0"/>
              </a:rPr>
              <a:t>p2</a:t>
            </a:r>
            <a:r>
              <a:rPr lang="en-US" sz="3200" b="1" dirty="0" smtClean="0">
                <a:ea typeface="ＭＳ Ｐゴシック"/>
                <a:cs typeface="Arial" charset="0"/>
              </a:rPr>
              <a:t> + p3) </a:t>
            </a:r>
            <a:endParaRPr lang="en-US" sz="3200" b="1" i="1" dirty="0" smtClean="0">
              <a:ea typeface="ＭＳ Ｐゴシック"/>
              <a:cs typeface="Arial" charset="0"/>
            </a:endParaRPr>
          </a:p>
          <a:p>
            <a:pPr lvl="1" eaLnBrk="1" hangingPunct="1">
              <a:lnSpc>
                <a:spcPct val="110000"/>
              </a:lnSpc>
            </a:pPr>
            <a:r>
              <a:rPr lang="en-US" sz="2800" b="1" dirty="0" smtClean="0">
                <a:solidFill>
                  <a:srgbClr val="FF0000"/>
                </a:solidFill>
                <a:ea typeface="ＭＳ Ｐゴシック"/>
                <a:cs typeface="Arial" charset="0"/>
              </a:rPr>
              <a:t>Process</a:t>
            </a:r>
            <a:r>
              <a:rPr lang="en-US" sz="2800" b="1" dirty="0" smtClean="0">
                <a:ea typeface="ＭＳ Ｐゴシック"/>
                <a:cs typeface="Arial" charset="0"/>
              </a:rPr>
              <a:t> </a:t>
            </a:r>
            <a:r>
              <a:rPr lang="en-US" sz="2800" dirty="0" smtClean="0">
                <a:ea typeface="ＭＳ Ｐゴシック"/>
                <a:cs typeface="Arial" charset="0"/>
              </a:rPr>
              <a:t>(series of </a:t>
            </a:r>
            <a:r>
              <a:rPr lang="en-US" sz="2800" i="1" u="sng" dirty="0" smtClean="0">
                <a:ea typeface="ＭＳ Ｐゴシック"/>
                <a:cs typeface="Arial" charset="0"/>
              </a:rPr>
              <a:t>documented</a:t>
            </a:r>
            <a:r>
              <a:rPr lang="en-US" sz="2800" dirty="0" smtClean="0">
                <a:ea typeface="ＭＳ Ｐゴシック"/>
                <a:cs typeface="Arial" charset="0"/>
              </a:rPr>
              <a:t> actions or operations; Streamlined!) </a:t>
            </a:r>
          </a:p>
          <a:p>
            <a:pPr lvl="2" eaLnBrk="1" hangingPunct="1">
              <a:lnSpc>
                <a:spcPct val="110000"/>
              </a:lnSpc>
            </a:pPr>
            <a:r>
              <a:rPr lang="en-US" sz="2400" dirty="0" smtClean="0">
                <a:ea typeface="ＭＳ Ｐゴシック"/>
                <a:cs typeface="Arial" charset="0"/>
              </a:rPr>
              <a:t>May include items as:</a:t>
            </a:r>
          </a:p>
          <a:p>
            <a:pPr lvl="3" eaLnBrk="1" hangingPunct="1">
              <a:lnSpc>
                <a:spcPct val="110000"/>
              </a:lnSpc>
            </a:pPr>
            <a:r>
              <a:rPr lang="en-US" sz="1600" dirty="0" smtClean="0">
                <a:ea typeface="ＭＳ Ｐゴシック"/>
                <a:cs typeface="Arial" charset="0"/>
              </a:rPr>
              <a:t>SIG/AUP development and Usage</a:t>
            </a:r>
          </a:p>
          <a:p>
            <a:pPr lvl="3" eaLnBrk="1" hangingPunct="1">
              <a:lnSpc>
                <a:spcPct val="110000"/>
              </a:lnSpc>
            </a:pPr>
            <a:r>
              <a:rPr lang="en-US" sz="1600" dirty="0" smtClean="0">
                <a:ea typeface="ＭＳ Ｐゴシック"/>
                <a:cs typeface="Arial" charset="0"/>
              </a:rPr>
              <a:t>Internal &amp; external resources</a:t>
            </a:r>
          </a:p>
          <a:p>
            <a:pPr lvl="3" eaLnBrk="1" hangingPunct="1">
              <a:lnSpc>
                <a:spcPct val="110000"/>
              </a:lnSpc>
            </a:pPr>
            <a:r>
              <a:rPr lang="en-US" sz="1600" dirty="0" smtClean="0">
                <a:ea typeface="ＭＳ Ｐゴシック"/>
                <a:cs typeface="Arial" charset="0"/>
              </a:rPr>
              <a:t>Documentation to review</a:t>
            </a:r>
          </a:p>
          <a:p>
            <a:pPr lvl="3" eaLnBrk="1" hangingPunct="1">
              <a:lnSpc>
                <a:spcPct val="110000"/>
              </a:lnSpc>
            </a:pPr>
            <a:r>
              <a:rPr lang="en-US" sz="1600" dirty="0" smtClean="0">
                <a:ea typeface="ＭＳ Ｐゴシック"/>
                <a:cs typeface="Arial" charset="0"/>
              </a:rPr>
              <a:t>Turnaround times; </a:t>
            </a:r>
          </a:p>
          <a:p>
            <a:pPr lvl="3" eaLnBrk="1" hangingPunct="1">
              <a:lnSpc>
                <a:spcPct val="110000"/>
              </a:lnSpc>
            </a:pPr>
            <a:r>
              <a:rPr lang="en-US" sz="1600" dirty="0" smtClean="0">
                <a:ea typeface="ＭＳ Ｐゴシック"/>
                <a:cs typeface="Arial" charset="0"/>
              </a:rPr>
              <a:t>How you communicate with the BU, vendor, your management</a:t>
            </a:r>
          </a:p>
          <a:p>
            <a:pPr lvl="3" eaLnBrk="1" hangingPunct="1">
              <a:lnSpc>
                <a:spcPct val="110000"/>
              </a:lnSpc>
            </a:pPr>
            <a:r>
              <a:rPr lang="en-US" sz="1600" dirty="0" smtClean="0">
                <a:ea typeface="ＭＳ Ｐゴシック"/>
                <a:cs typeface="Arial" charset="0"/>
              </a:rPr>
              <a:t>How you report to other Senior management levels (a “VAC”) </a:t>
            </a:r>
          </a:p>
          <a:p>
            <a:pPr lvl="3" eaLnBrk="1" hangingPunct="1">
              <a:lnSpc>
                <a:spcPct val="110000"/>
              </a:lnSpc>
            </a:pPr>
            <a:r>
              <a:rPr lang="en-US" sz="1600" dirty="0" smtClean="0">
                <a:ea typeface="ＭＳ Ｐゴシック"/>
                <a:cs typeface="Arial" charset="0"/>
              </a:rPr>
              <a:t>“Contingent Items”; “Denials”, etc.; </a:t>
            </a:r>
          </a:p>
          <a:p>
            <a:pPr eaLnBrk="1" hangingPunct="1">
              <a:lnSpc>
                <a:spcPct val="110000"/>
              </a:lnSpc>
              <a:buFont typeface="Wingdings" pitchFamily="2" charset="2"/>
              <a:buNone/>
            </a:pPr>
            <a:endParaRPr lang="en-US" b="1" dirty="0" smtClean="0">
              <a:solidFill>
                <a:srgbClr val="474747"/>
              </a:solidFill>
              <a:latin typeface="Calibri" pitchFamily="34" charset="0"/>
              <a:ea typeface="ＭＳ Ｐゴシック"/>
            </a:endParaRPr>
          </a:p>
          <a:p>
            <a:pPr eaLnBrk="1" hangingPunct="1">
              <a:lnSpc>
                <a:spcPct val="90000"/>
              </a:lnSpc>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6"/>
          <p:cNvSpPr>
            <a:spLocks noGrp="1" noChangeArrowheads="1"/>
          </p:cNvSpPr>
          <p:nvPr>
            <p:ph type="sldNum" sz="quarter" idx="10"/>
          </p:nvPr>
        </p:nvSpPr>
        <p:spPr>
          <a:noFill/>
        </p:spPr>
        <p:txBody>
          <a:bodyPr/>
          <a:lstStyle/>
          <a:p>
            <a:fld id="{2D828430-F1FD-4396-814F-8B15FF7713DF}" type="slidenum">
              <a:rPr lang="en-US" smtClean="0">
                <a:ea typeface="ＭＳ Ｐゴシック"/>
                <a:cs typeface="ＭＳ Ｐゴシック"/>
              </a:rPr>
              <a:pPr/>
              <a:t>2</a:t>
            </a:fld>
            <a:endParaRPr lang="en-US" smtClean="0">
              <a:ea typeface="ＭＳ Ｐゴシック"/>
              <a:cs typeface="ＭＳ Ｐゴシック"/>
            </a:endParaRPr>
          </a:p>
        </p:txBody>
      </p:sp>
      <p:sp>
        <p:nvSpPr>
          <p:cNvPr id="31746" name="Rectangle 3"/>
          <p:cNvSpPr>
            <a:spLocks noGrp="1" noChangeArrowheads="1"/>
          </p:cNvSpPr>
          <p:nvPr>
            <p:ph type="body" idx="4294967295"/>
          </p:nvPr>
        </p:nvSpPr>
        <p:spPr>
          <a:xfrm>
            <a:off x="533400" y="2743200"/>
            <a:ext cx="8077200" cy="4800600"/>
          </a:xfrm>
        </p:spPr>
        <p:txBody>
          <a:bodyPr/>
          <a:lstStyle/>
          <a:p>
            <a:pPr eaLnBrk="1" hangingPunct="1">
              <a:lnSpc>
                <a:spcPct val="110000"/>
              </a:lnSpc>
              <a:spcBef>
                <a:spcPct val="0"/>
              </a:spcBef>
              <a:buFont typeface="Wingdings" pitchFamily="2" charset="2"/>
              <a:buNone/>
            </a:pPr>
            <a:endParaRPr lang="en-US" sz="2800" smtClean="0">
              <a:ea typeface="ＭＳ Ｐゴシック"/>
            </a:endParaRPr>
          </a:p>
          <a:p>
            <a:pPr eaLnBrk="1" hangingPunct="1">
              <a:lnSpc>
                <a:spcPct val="110000"/>
              </a:lnSpc>
              <a:spcBef>
                <a:spcPct val="0"/>
              </a:spcBef>
              <a:buSzPct val="85000"/>
              <a:buFont typeface="Wingdings" pitchFamily="2" charset="2"/>
              <a:buNone/>
            </a:pPr>
            <a:endParaRPr lang="en-US" sz="900" smtClean="0">
              <a:ea typeface="ＭＳ Ｐゴシック"/>
            </a:endParaRPr>
          </a:p>
          <a:p>
            <a:pPr algn="ctr" eaLnBrk="1" hangingPunct="1">
              <a:lnSpc>
                <a:spcPct val="110000"/>
              </a:lnSpc>
              <a:spcBef>
                <a:spcPct val="0"/>
              </a:spcBef>
              <a:buSzPct val="85000"/>
              <a:buFont typeface="Wingdings" pitchFamily="2" charset="2"/>
              <a:buNone/>
            </a:pPr>
            <a:r>
              <a:rPr lang="en-US" sz="2800" i="1" smtClean="0">
                <a:ea typeface="ＭＳ Ｐゴシック"/>
              </a:rPr>
              <a:t>	</a:t>
            </a:r>
          </a:p>
        </p:txBody>
      </p:sp>
      <p:sp>
        <p:nvSpPr>
          <p:cNvPr id="31747" name="Rectangle 7"/>
          <p:cNvSpPr>
            <a:spLocks noChangeArrowheads="1"/>
          </p:cNvSpPr>
          <p:nvPr/>
        </p:nvSpPr>
        <p:spPr bwMode="auto">
          <a:xfrm>
            <a:off x="457200" y="304800"/>
            <a:ext cx="8229600" cy="762000"/>
          </a:xfrm>
          <a:prstGeom prst="rect">
            <a:avLst/>
          </a:prstGeom>
          <a:noFill/>
          <a:ln w="9525">
            <a:noFill/>
            <a:miter lim="800000"/>
            <a:headEnd/>
            <a:tailEnd/>
          </a:ln>
        </p:spPr>
        <p:txBody>
          <a:bodyPr/>
          <a:lstStyle/>
          <a:p>
            <a:pPr eaLnBrk="0" hangingPunct="0"/>
            <a:r>
              <a:rPr lang="en-US" sz="4000">
                <a:solidFill>
                  <a:schemeClr val="bg2"/>
                </a:solidFill>
                <a:latin typeface="Calibri" pitchFamily="34" charset="0"/>
              </a:rPr>
              <a:t>Mission and Founding Members</a:t>
            </a:r>
          </a:p>
        </p:txBody>
      </p:sp>
      <p:sp>
        <p:nvSpPr>
          <p:cNvPr id="31748" name="TextBox 3"/>
          <p:cNvSpPr txBox="1">
            <a:spLocks noChangeArrowheads="1"/>
          </p:cNvSpPr>
          <p:nvPr/>
        </p:nvSpPr>
        <p:spPr bwMode="auto">
          <a:xfrm>
            <a:off x="304800" y="1219200"/>
            <a:ext cx="7924800" cy="1108075"/>
          </a:xfrm>
          <a:prstGeom prst="rect">
            <a:avLst/>
          </a:prstGeom>
          <a:noFill/>
          <a:ln w="9525">
            <a:noFill/>
            <a:miter lim="800000"/>
            <a:headEnd/>
            <a:tailEnd/>
          </a:ln>
        </p:spPr>
        <p:txBody>
          <a:bodyPr>
            <a:spAutoFit/>
          </a:bodyPr>
          <a:lstStyle/>
          <a:p>
            <a:pPr algn="ctr"/>
            <a:r>
              <a:rPr lang="en-US" sz="2200">
                <a:solidFill>
                  <a:schemeClr val="bg2"/>
                </a:solidFill>
                <a:latin typeface="Arial Narrow" pitchFamily="34" charset="0"/>
              </a:rPr>
              <a:t>Created by industry leaders to provide a standardized, </a:t>
            </a:r>
            <a:br>
              <a:rPr lang="en-US" sz="2200">
                <a:solidFill>
                  <a:schemeClr val="bg2"/>
                </a:solidFill>
                <a:latin typeface="Arial Narrow" pitchFamily="34" charset="0"/>
              </a:rPr>
            </a:br>
            <a:r>
              <a:rPr lang="en-US" sz="2200">
                <a:solidFill>
                  <a:schemeClr val="bg2"/>
                </a:solidFill>
                <a:latin typeface="Arial Narrow" pitchFamily="34" charset="0"/>
              </a:rPr>
              <a:t>risk-based approach to assess service provider control environments in a rational, cost-effective manner</a:t>
            </a:r>
          </a:p>
        </p:txBody>
      </p:sp>
      <p:pic>
        <p:nvPicPr>
          <p:cNvPr id="31749" name="Picture 5" descr="bac-cymk"/>
          <p:cNvPicPr>
            <a:picLocks noChangeAspect="1" noChangeArrowheads="1"/>
          </p:cNvPicPr>
          <p:nvPr/>
        </p:nvPicPr>
        <p:blipFill>
          <a:blip r:embed="rId3" cstate="print"/>
          <a:srcRect/>
          <a:stretch>
            <a:fillRect/>
          </a:stretch>
        </p:blipFill>
        <p:spPr bwMode="auto">
          <a:xfrm>
            <a:off x="609600" y="2895600"/>
            <a:ext cx="2209800" cy="471488"/>
          </a:xfrm>
          <a:prstGeom prst="rect">
            <a:avLst/>
          </a:prstGeom>
          <a:noFill/>
          <a:ln w="9525">
            <a:noFill/>
            <a:miter lim="800000"/>
            <a:headEnd/>
            <a:tailEnd/>
          </a:ln>
        </p:spPr>
      </p:pic>
      <p:pic>
        <p:nvPicPr>
          <p:cNvPr id="31750" name="Picture 9" descr="Logo2007"/>
          <p:cNvPicPr>
            <a:picLocks noChangeAspect="1" noChangeArrowheads="1"/>
          </p:cNvPicPr>
          <p:nvPr/>
        </p:nvPicPr>
        <p:blipFill>
          <a:blip r:embed="rId4" cstate="print"/>
          <a:srcRect/>
          <a:stretch>
            <a:fillRect/>
          </a:stretch>
        </p:blipFill>
        <p:spPr bwMode="auto">
          <a:xfrm>
            <a:off x="3505200" y="4495800"/>
            <a:ext cx="2152650" cy="228600"/>
          </a:xfrm>
          <a:prstGeom prst="rect">
            <a:avLst/>
          </a:prstGeom>
          <a:noFill/>
          <a:ln w="9525">
            <a:noFill/>
            <a:miter lim="800000"/>
            <a:headEnd/>
            <a:tailEnd/>
          </a:ln>
        </p:spPr>
      </p:pic>
      <p:pic>
        <p:nvPicPr>
          <p:cNvPr id="31751" name="Picture 10" descr="WFLogo_2c-[Converted]"/>
          <p:cNvPicPr>
            <a:picLocks noChangeAspect="1" noChangeArrowheads="1"/>
          </p:cNvPicPr>
          <p:nvPr/>
        </p:nvPicPr>
        <p:blipFill>
          <a:blip r:embed="rId5" cstate="print"/>
          <a:srcRect/>
          <a:stretch>
            <a:fillRect/>
          </a:stretch>
        </p:blipFill>
        <p:spPr bwMode="auto">
          <a:xfrm>
            <a:off x="4114800" y="5257800"/>
            <a:ext cx="685800" cy="695325"/>
          </a:xfrm>
          <a:prstGeom prst="rect">
            <a:avLst/>
          </a:prstGeom>
          <a:noFill/>
          <a:ln w="9525">
            <a:noFill/>
            <a:miter lim="800000"/>
            <a:headEnd/>
            <a:tailEnd/>
          </a:ln>
        </p:spPr>
      </p:pic>
      <p:pic>
        <p:nvPicPr>
          <p:cNvPr id="31752" name="Picture 6" descr="citi_2c_gry_int"/>
          <p:cNvPicPr>
            <a:picLocks noChangeAspect="1" noChangeArrowheads="1"/>
          </p:cNvPicPr>
          <p:nvPr/>
        </p:nvPicPr>
        <p:blipFill>
          <a:blip r:embed="rId6" cstate="print"/>
          <a:srcRect/>
          <a:stretch>
            <a:fillRect/>
          </a:stretch>
        </p:blipFill>
        <p:spPr bwMode="auto">
          <a:xfrm>
            <a:off x="838200" y="3657600"/>
            <a:ext cx="1143000" cy="785813"/>
          </a:xfrm>
          <a:prstGeom prst="rect">
            <a:avLst/>
          </a:prstGeom>
          <a:noFill/>
          <a:ln w="9525">
            <a:noFill/>
            <a:miter lim="800000"/>
            <a:headEnd/>
            <a:tailEnd/>
          </a:ln>
        </p:spPr>
      </p:pic>
      <p:pic>
        <p:nvPicPr>
          <p:cNvPr id="31753" name="Picture 10" descr="tbnym_bk_4c"/>
          <p:cNvPicPr>
            <a:picLocks noChangeAspect="1" noChangeArrowheads="1"/>
          </p:cNvPicPr>
          <p:nvPr/>
        </p:nvPicPr>
        <p:blipFill>
          <a:blip r:embed="rId7" cstate="print"/>
          <a:srcRect/>
          <a:stretch>
            <a:fillRect/>
          </a:stretch>
        </p:blipFill>
        <p:spPr bwMode="auto">
          <a:xfrm>
            <a:off x="3200400" y="2590800"/>
            <a:ext cx="2667000" cy="782638"/>
          </a:xfrm>
          <a:prstGeom prst="rect">
            <a:avLst/>
          </a:prstGeom>
          <a:noFill/>
          <a:ln w="9525">
            <a:noFill/>
            <a:miter lim="800000"/>
            <a:headEnd/>
            <a:tailEnd/>
          </a:ln>
        </p:spPr>
      </p:pic>
      <p:pic>
        <p:nvPicPr>
          <p:cNvPr id="31754" name="Picture 11" descr="USB_FSSG_RGB"/>
          <p:cNvPicPr>
            <a:picLocks noChangeAspect="1" noChangeArrowheads="1"/>
          </p:cNvPicPr>
          <p:nvPr/>
        </p:nvPicPr>
        <p:blipFill>
          <a:blip r:embed="rId8" cstate="print"/>
          <a:srcRect/>
          <a:stretch>
            <a:fillRect/>
          </a:stretch>
        </p:blipFill>
        <p:spPr bwMode="auto">
          <a:xfrm>
            <a:off x="3962400" y="3657600"/>
            <a:ext cx="1447800" cy="482600"/>
          </a:xfrm>
          <a:prstGeom prst="rect">
            <a:avLst/>
          </a:prstGeom>
          <a:noFill/>
          <a:ln w="9525">
            <a:noFill/>
            <a:miter lim="800000"/>
            <a:headEnd/>
            <a:tailEnd/>
          </a:ln>
        </p:spPr>
      </p:pic>
      <p:pic>
        <p:nvPicPr>
          <p:cNvPr id="31755" name="Picture 12" descr="Yodlee"/>
          <p:cNvPicPr>
            <a:picLocks noChangeAspect="1" noChangeArrowheads="1"/>
          </p:cNvPicPr>
          <p:nvPr/>
        </p:nvPicPr>
        <p:blipFill>
          <a:blip r:embed="rId9" cstate="print"/>
          <a:srcRect/>
          <a:stretch>
            <a:fillRect/>
          </a:stretch>
        </p:blipFill>
        <p:spPr bwMode="auto">
          <a:xfrm>
            <a:off x="6934200" y="2743200"/>
            <a:ext cx="838200" cy="577850"/>
          </a:xfrm>
          <a:prstGeom prst="rect">
            <a:avLst/>
          </a:prstGeom>
          <a:noFill/>
          <a:ln w="9525">
            <a:noFill/>
            <a:miter lim="800000"/>
            <a:headEnd/>
            <a:tailEnd/>
          </a:ln>
        </p:spPr>
      </p:pic>
      <p:pic>
        <p:nvPicPr>
          <p:cNvPr id="31756" name="Picture 14" descr="Ibmpos-[Converted]"/>
          <p:cNvPicPr>
            <a:picLocks noChangeAspect="1" noChangeArrowheads="1"/>
          </p:cNvPicPr>
          <p:nvPr/>
        </p:nvPicPr>
        <p:blipFill>
          <a:blip r:embed="rId10" cstate="print"/>
          <a:srcRect/>
          <a:stretch>
            <a:fillRect/>
          </a:stretch>
        </p:blipFill>
        <p:spPr bwMode="auto">
          <a:xfrm>
            <a:off x="1219200" y="4876800"/>
            <a:ext cx="1371600" cy="525463"/>
          </a:xfrm>
          <a:prstGeom prst="rect">
            <a:avLst/>
          </a:prstGeom>
          <a:noFill/>
          <a:ln w="9525">
            <a:noFill/>
            <a:miter lim="800000"/>
            <a:headEnd/>
            <a:tailEnd/>
          </a:ln>
        </p:spPr>
      </p:pic>
      <p:pic>
        <p:nvPicPr>
          <p:cNvPr id="31757" name="Picture 15" descr="FD PMS301Logo"/>
          <p:cNvPicPr>
            <a:picLocks noChangeAspect="1" noChangeArrowheads="1"/>
          </p:cNvPicPr>
          <p:nvPr/>
        </p:nvPicPr>
        <p:blipFill>
          <a:blip r:embed="rId11" cstate="print"/>
          <a:srcRect/>
          <a:stretch>
            <a:fillRect/>
          </a:stretch>
        </p:blipFill>
        <p:spPr bwMode="auto">
          <a:xfrm>
            <a:off x="6400800" y="5181600"/>
            <a:ext cx="1371600" cy="500063"/>
          </a:xfrm>
          <a:prstGeom prst="rect">
            <a:avLst/>
          </a:prstGeom>
          <a:noFill/>
          <a:ln w="9525">
            <a:noFill/>
            <a:miter lim="800000"/>
            <a:headEnd/>
            <a:tailEnd/>
          </a:ln>
        </p:spPr>
      </p:pic>
      <p:pic>
        <p:nvPicPr>
          <p:cNvPr id="31759" name="Picture 13" descr="verisign_logo"/>
          <p:cNvPicPr>
            <a:picLocks noChangeAspect="1" noChangeArrowheads="1"/>
          </p:cNvPicPr>
          <p:nvPr/>
        </p:nvPicPr>
        <p:blipFill>
          <a:blip r:embed="rId12" cstate="print"/>
          <a:srcRect/>
          <a:stretch>
            <a:fillRect/>
          </a:stretch>
        </p:blipFill>
        <p:spPr bwMode="auto">
          <a:xfrm>
            <a:off x="6553200" y="3810000"/>
            <a:ext cx="1371600" cy="703263"/>
          </a:xfrm>
          <a:prstGeom prst="rect">
            <a:avLst/>
          </a:prstGeom>
          <a:noFill/>
          <a:ln w="9525">
            <a:noFill/>
            <a:miter lim="800000"/>
            <a:headEnd/>
            <a:tailEnd/>
          </a:ln>
        </p:spPr>
      </p:pic>
      <p:sp>
        <p:nvSpPr>
          <p:cNvPr id="17"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18" name="Picture 17" descr="CVS Caremark">
            <a:hlinkClick r:id="rId13"/>
          </p:cNvPr>
          <p:cNvPicPr/>
          <p:nvPr/>
        </p:nvPicPr>
        <p:blipFill>
          <a:blip r:embed="rId14" cstate="print"/>
          <a:srcRect/>
          <a:stretch>
            <a:fillRect/>
          </a:stretch>
        </p:blipFill>
        <p:spPr bwMode="auto">
          <a:xfrm>
            <a:off x="6400800" y="5715000"/>
            <a:ext cx="1676400" cy="914400"/>
          </a:xfrm>
          <a:prstGeom prst="rect">
            <a:avLst/>
          </a:prstGeom>
          <a:noFill/>
          <a:ln w="9525">
            <a:noFill/>
            <a:miter lim="800000"/>
            <a:headEnd/>
            <a:tailEnd/>
          </a:ln>
        </p:spPr>
      </p:pic>
      <p:pic>
        <p:nvPicPr>
          <p:cNvPr id="19" name="Picture 4" descr="SA-logo-Sans-BITS"/>
          <p:cNvPicPr>
            <a:picLocks noChangeAspect="1" noChangeArrowheads="1"/>
          </p:cNvPicPr>
          <p:nvPr/>
        </p:nvPicPr>
        <p:blipFill>
          <a:blip r:embed="rId15" cstate="print"/>
          <a:srcRect/>
          <a:stretch>
            <a:fillRect/>
          </a:stretch>
        </p:blipFill>
        <p:spPr bwMode="auto">
          <a:xfrm>
            <a:off x="152400" y="5715000"/>
            <a:ext cx="1905000" cy="919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idx="10"/>
          </p:nvPr>
        </p:nvSpPr>
        <p:spPr>
          <a:noFill/>
        </p:spPr>
        <p:txBody>
          <a:bodyPr/>
          <a:lstStyle/>
          <a:p>
            <a:fld id="{2439AC55-B482-44C6-88CA-7F35C41A793D}" type="slidenum">
              <a:rPr lang="en-US" smtClean="0">
                <a:ea typeface="ＭＳ Ｐゴシック"/>
                <a:cs typeface="ＭＳ Ｐゴシック"/>
              </a:rPr>
              <a:pPr/>
              <a:t>20</a:t>
            </a:fld>
            <a:endParaRPr lang="en-US" smtClean="0">
              <a:ea typeface="ＭＳ Ｐゴシック"/>
              <a:cs typeface="ＭＳ Ｐゴシック"/>
            </a:endParaRPr>
          </a:p>
        </p:txBody>
      </p:sp>
      <p:sp>
        <p:nvSpPr>
          <p:cNvPr id="56322" name="Rectangle 2"/>
          <p:cNvSpPr>
            <a:spLocks noGrp="1" noChangeArrowheads="1"/>
          </p:cNvSpPr>
          <p:nvPr>
            <p:ph type="title" idx="4294967295"/>
          </p:nvPr>
        </p:nvSpPr>
        <p:spPr/>
        <p:txBody>
          <a:bodyPr/>
          <a:lstStyle/>
          <a:p>
            <a:pPr eaLnBrk="1" hangingPunct="1"/>
            <a:r>
              <a:rPr lang="en-US" smtClean="0">
                <a:solidFill>
                  <a:srgbClr val="474747"/>
                </a:solidFill>
                <a:latin typeface="Calibri" pitchFamily="34" charset="0"/>
                <a:ea typeface="ＭＳ Ｐゴシック"/>
              </a:rPr>
              <a:t>Formula for a Successful Program</a:t>
            </a:r>
            <a:endParaRPr lang="en-US" smtClean="0">
              <a:latin typeface="Calibri" pitchFamily="34" charset="0"/>
              <a:ea typeface="ＭＳ Ｐゴシック"/>
            </a:endParaRPr>
          </a:p>
        </p:txBody>
      </p:sp>
      <p:sp>
        <p:nvSpPr>
          <p:cNvPr id="56323" name="Rectangle 3"/>
          <p:cNvSpPr>
            <a:spLocks noGrp="1" noChangeArrowheads="1"/>
          </p:cNvSpPr>
          <p:nvPr>
            <p:ph type="body" idx="4294967295"/>
          </p:nvPr>
        </p:nvSpPr>
        <p:spPr>
          <a:xfrm>
            <a:off x="381000" y="1219200"/>
            <a:ext cx="7924800" cy="4530725"/>
          </a:xfrm>
        </p:spPr>
        <p:txBody>
          <a:bodyPr/>
          <a:lstStyle/>
          <a:p>
            <a:pPr eaLnBrk="1" hangingPunct="1">
              <a:lnSpc>
                <a:spcPct val="110000"/>
              </a:lnSpc>
            </a:pPr>
            <a:r>
              <a:rPr lang="en-US" sz="3200" b="1" dirty="0" smtClean="0">
                <a:ea typeface="ＭＳ Ｐゴシック"/>
                <a:cs typeface="Arial" charset="0"/>
              </a:rPr>
              <a:t>P = p1(p2 + </a:t>
            </a:r>
            <a:r>
              <a:rPr lang="en-US" sz="3600" b="1" dirty="0" smtClean="0">
                <a:solidFill>
                  <a:srgbClr val="FF0000"/>
                </a:solidFill>
                <a:ea typeface="ＭＳ Ｐゴシック"/>
                <a:cs typeface="Arial" charset="0"/>
              </a:rPr>
              <a:t>p3</a:t>
            </a:r>
            <a:r>
              <a:rPr lang="en-US" sz="3200" b="1" dirty="0" smtClean="0">
                <a:solidFill>
                  <a:srgbClr val="5F5F5F"/>
                </a:solidFill>
                <a:ea typeface="ＭＳ Ｐゴシック"/>
                <a:cs typeface="Arial" charset="0"/>
              </a:rPr>
              <a:t>)</a:t>
            </a:r>
            <a:r>
              <a:rPr lang="en-US" sz="3200" b="1" dirty="0" smtClean="0">
                <a:ea typeface="ＭＳ Ｐゴシック"/>
                <a:cs typeface="Arial" charset="0"/>
              </a:rPr>
              <a:t> </a:t>
            </a:r>
            <a:endParaRPr lang="en-US" sz="2400" b="1" i="1" dirty="0" smtClean="0">
              <a:ea typeface="ＭＳ Ｐゴシック"/>
              <a:cs typeface="Arial" charset="0"/>
            </a:endParaRPr>
          </a:p>
          <a:p>
            <a:pPr lvl="1" eaLnBrk="1" hangingPunct="1">
              <a:lnSpc>
                <a:spcPct val="110000"/>
              </a:lnSpc>
            </a:pPr>
            <a:r>
              <a:rPr lang="en-US" sz="2800" b="1" dirty="0" smtClean="0">
                <a:solidFill>
                  <a:srgbClr val="FF0000"/>
                </a:solidFill>
                <a:ea typeface="ＭＳ Ｐゴシック"/>
                <a:cs typeface="Arial" charset="0"/>
              </a:rPr>
              <a:t>Practices</a:t>
            </a:r>
            <a:r>
              <a:rPr lang="en-US" sz="2800" b="1" dirty="0" smtClean="0">
                <a:ea typeface="ＭＳ Ｐゴシック"/>
                <a:cs typeface="Arial" charset="0"/>
              </a:rPr>
              <a:t> </a:t>
            </a:r>
            <a:r>
              <a:rPr lang="en-US" sz="2800" dirty="0" smtClean="0">
                <a:ea typeface="ＭＳ Ｐゴシック"/>
                <a:cs typeface="Arial" charset="0"/>
              </a:rPr>
              <a:t>(your way of “doing things”)</a:t>
            </a:r>
          </a:p>
          <a:p>
            <a:pPr lvl="2" eaLnBrk="1" hangingPunct="1">
              <a:lnSpc>
                <a:spcPct val="110000"/>
              </a:lnSpc>
            </a:pPr>
            <a:r>
              <a:rPr lang="en-US" sz="2800" dirty="0" smtClean="0">
                <a:ea typeface="ＭＳ Ｐゴシック"/>
                <a:cs typeface="Arial" charset="0"/>
              </a:rPr>
              <a:t>Making adjustments as needed (notifications; contingent items, etc.)</a:t>
            </a:r>
          </a:p>
          <a:p>
            <a:pPr lvl="2" eaLnBrk="1" hangingPunct="1">
              <a:lnSpc>
                <a:spcPct val="110000"/>
              </a:lnSpc>
            </a:pPr>
            <a:r>
              <a:rPr lang="en-US" sz="2800" dirty="0" smtClean="0">
                <a:ea typeface="ＭＳ Ｐゴシック"/>
                <a:cs typeface="Arial" charset="0"/>
              </a:rPr>
              <a:t>Does not </a:t>
            </a:r>
            <a:r>
              <a:rPr lang="en-US" sz="2800" i="1" dirty="0" smtClean="0">
                <a:ea typeface="ＭＳ Ｐゴシック"/>
                <a:cs typeface="Arial" charset="0"/>
              </a:rPr>
              <a:t>necessarily</a:t>
            </a:r>
            <a:r>
              <a:rPr lang="en-US" sz="2800" dirty="0" smtClean="0">
                <a:ea typeface="ＭＳ Ｐゴシック"/>
                <a:cs typeface="Arial" charset="0"/>
              </a:rPr>
              <a:t> need to be documented but must be </a:t>
            </a:r>
            <a:r>
              <a:rPr lang="en-US" sz="2800" i="1" u="sng" dirty="0" smtClean="0">
                <a:ea typeface="ＭＳ Ｐゴシック"/>
                <a:cs typeface="Arial" charset="0"/>
              </a:rPr>
              <a:t>consistent</a:t>
            </a:r>
            <a:r>
              <a:rPr lang="en-US" sz="2800" dirty="0" smtClean="0">
                <a:ea typeface="ＭＳ Ｐゴシック"/>
                <a:cs typeface="Arial" charset="0"/>
              </a:rPr>
              <a:t> and </a:t>
            </a:r>
            <a:r>
              <a:rPr lang="en-US" sz="2800" i="1" u="sng" dirty="0" smtClean="0">
                <a:ea typeface="ＭＳ Ｐゴシック"/>
                <a:cs typeface="Arial" charset="0"/>
              </a:rPr>
              <a:t>understood</a:t>
            </a:r>
            <a:r>
              <a:rPr lang="en-US" sz="2800" dirty="0" smtClean="0">
                <a:ea typeface="ＭＳ Ｐゴシック"/>
                <a:cs typeface="Arial" charset="0"/>
              </a:rPr>
              <a:t> by your management.</a:t>
            </a:r>
          </a:p>
          <a:p>
            <a:pPr lvl="2" eaLnBrk="1" hangingPunct="1">
              <a:lnSpc>
                <a:spcPct val="110000"/>
              </a:lnSpc>
              <a:buFont typeface="Wingdings" pitchFamily="2" charset="2"/>
              <a:buNone/>
            </a:pPr>
            <a:endParaRPr lang="en-US" sz="2600" b="1" i="1" dirty="0" smtClean="0">
              <a:latin typeface="Calibri" pitchFamily="34" charset="0"/>
              <a:ea typeface="ＭＳ Ｐゴシック"/>
              <a:cs typeface="Arial" charset="0"/>
            </a:endParaRPr>
          </a:p>
          <a:p>
            <a:pPr eaLnBrk="1" hangingPunct="1">
              <a:lnSpc>
                <a:spcPct val="110000"/>
              </a:lnSpc>
              <a:buFont typeface="Wingdings" pitchFamily="2" charset="2"/>
              <a:buNone/>
            </a:pPr>
            <a:endParaRPr lang="en-US" b="1" dirty="0" smtClean="0">
              <a:solidFill>
                <a:srgbClr val="474747"/>
              </a:solidFill>
              <a:latin typeface="Calibri" pitchFamily="34" charset="0"/>
              <a:ea typeface="ＭＳ Ｐゴシック"/>
            </a:endParaRPr>
          </a:p>
          <a:p>
            <a:pPr eaLnBrk="1" hangingPunct="1">
              <a:lnSpc>
                <a:spcPct val="90000"/>
              </a:lnSpc>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sldNum" sz="quarter" idx="10"/>
          </p:nvPr>
        </p:nvSpPr>
        <p:spPr>
          <a:noFill/>
        </p:spPr>
        <p:txBody>
          <a:bodyPr/>
          <a:lstStyle/>
          <a:p>
            <a:fld id="{B1D5FD0D-DD28-4454-AEBD-0DA679B94650}" type="slidenum">
              <a:rPr lang="en-US" smtClean="0">
                <a:ea typeface="ＭＳ Ｐゴシック"/>
                <a:cs typeface="ＭＳ Ｐゴシック"/>
              </a:rPr>
              <a:pPr/>
              <a:t>21</a:t>
            </a:fld>
            <a:endParaRPr lang="en-US" smtClean="0">
              <a:ea typeface="ＭＳ Ｐゴシック"/>
              <a:cs typeface="ＭＳ Ｐゴシック"/>
            </a:endParaRPr>
          </a:p>
        </p:txBody>
      </p:sp>
      <p:sp>
        <p:nvSpPr>
          <p:cNvPr id="58370"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Defining Vendor Risks</a:t>
            </a:r>
          </a:p>
        </p:txBody>
      </p:sp>
      <p:sp>
        <p:nvSpPr>
          <p:cNvPr id="58371" name="Rectangle 3"/>
          <p:cNvSpPr>
            <a:spLocks noGrp="1" noChangeArrowheads="1"/>
          </p:cNvSpPr>
          <p:nvPr>
            <p:ph type="body" idx="4294967295"/>
          </p:nvPr>
        </p:nvSpPr>
        <p:spPr>
          <a:xfrm>
            <a:off x="381000" y="1219200"/>
            <a:ext cx="7924800" cy="4530725"/>
          </a:xfrm>
        </p:spPr>
        <p:txBody>
          <a:bodyPr/>
          <a:lstStyle/>
          <a:p>
            <a:pPr eaLnBrk="1" hangingPunct="1">
              <a:lnSpc>
                <a:spcPct val="110000"/>
              </a:lnSpc>
            </a:pPr>
            <a:r>
              <a:rPr lang="en-US" smtClean="0">
                <a:solidFill>
                  <a:srgbClr val="474747"/>
                </a:solidFill>
                <a:ea typeface="ＭＳ Ｐゴシック"/>
              </a:rPr>
              <a:t>What is your data </a:t>
            </a:r>
            <a:r>
              <a:rPr lang="en-US" i="1" u="sng" smtClean="0">
                <a:solidFill>
                  <a:srgbClr val="474747"/>
                </a:solidFill>
                <a:ea typeface="ＭＳ Ｐゴシック"/>
              </a:rPr>
              <a:t>at</a:t>
            </a:r>
            <a:r>
              <a:rPr lang="en-US" smtClean="0">
                <a:solidFill>
                  <a:srgbClr val="474747"/>
                </a:solidFill>
                <a:ea typeface="ＭＳ Ｐゴシック"/>
              </a:rPr>
              <a:t> risk?</a:t>
            </a:r>
          </a:p>
          <a:p>
            <a:pPr lvl="1" eaLnBrk="1" hangingPunct="1">
              <a:lnSpc>
                <a:spcPct val="110000"/>
              </a:lnSpc>
            </a:pPr>
            <a:r>
              <a:rPr lang="en-US" smtClean="0">
                <a:solidFill>
                  <a:srgbClr val="474747"/>
                </a:solidFill>
                <a:ea typeface="ＭＳ Ｐゴシック"/>
              </a:rPr>
              <a:t>PII?</a:t>
            </a:r>
          </a:p>
          <a:p>
            <a:pPr lvl="1" eaLnBrk="1" hangingPunct="1">
              <a:lnSpc>
                <a:spcPct val="110000"/>
              </a:lnSpc>
            </a:pPr>
            <a:r>
              <a:rPr lang="en-US" smtClean="0">
                <a:solidFill>
                  <a:srgbClr val="474747"/>
                </a:solidFill>
                <a:ea typeface="ＭＳ Ｐゴシック"/>
              </a:rPr>
              <a:t>PHI?</a:t>
            </a:r>
          </a:p>
          <a:p>
            <a:pPr lvl="1" eaLnBrk="1" hangingPunct="1">
              <a:lnSpc>
                <a:spcPct val="110000"/>
              </a:lnSpc>
            </a:pPr>
            <a:r>
              <a:rPr lang="en-US" smtClean="0">
                <a:solidFill>
                  <a:srgbClr val="474747"/>
                </a:solidFill>
                <a:ea typeface="ＭＳ Ｐゴシック"/>
              </a:rPr>
              <a:t>PCI?</a:t>
            </a:r>
          </a:p>
          <a:p>
            <a:pPr lvl="1" eaLnBrk="1" hangingPunct="1">
              <a:lnSpc>
                <a:spcPct val="110000"/>
              </a:lnSpc>
            </a:pPr>
            <a:r>
              <a:rPr lang="en-US" smtClean="0">
                <a:solidFill>
                  <a:srgbClr val="474747"/>
                </a:solidFill>
                <a:ea typeface="ＭＳ Ｐゴシック"/>
              </a:rPr>
              <a:t>Strategic?</a:t>
            </a:r>
          </a:p>
          <a:p>
            <a:pPr lvl="1" eaLnBrk="1" hangingPunct="1">
              <a:lnSpc>
                <a:spcPct val="110000"/>
              </a:lnSpc>
              <a:buFont typeface="Wingdings" pitchFamily="2" charset="2"/>
              <a:buNone/>
            </a:pPr>
            <a:endParaRPr lang="en-US" b="1" smtClean="0">
              <a:solidFill>
                <a:srgbClr val="474747"/>
              </a:solidFill>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idx="10"/>
          </p:nvPr>
        </p:nvSpPr>
        <p:spPr>
          <a:noFill/>
        </p:spPr>
        <p:txBody>
          <a:bodyPr/>
          <a:lstStyle/>
          <a:p>
            <a:fld id="{17424353-0E25-49FC-B2C5-0804ABCA4BAB}" type="slidenum">
              <a:rPr lang="en-US" smtClean="0">
                <a:ea typeface="ＭＳ Ｐゴシック"/>
                <a:cs typeface="ＭＳ Ｐゴシック"/>
              </a:rPr>
              <a:pPr/>
              <a:t>22</a:t>
            </a:fld>
            <a:endParaRPr lang="en-US" smtClean="0">
              <a:ea typeface="ＭＳ Ｐゴシック"/>
              <a:cs typeface="ＭＳ Ｐゴシック"/>
            </a:endParaRPr>
          </a:p>
        </p:txBody>
      </p:sp>
      <p:sp>
        <p:nvSpPr>
          <p:cNvPr id="60418"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Defining Vendor Risk</a:t>
            </a:r>
          </a:p>
        </p:txBody>
      </p:sp>
      <p:sp>
        <p:nvSpPr>
          <p:cNvPr id="60419" name="Rectangle 3"/>
          <p:cNvSpPr>
            <a:spLocks noGrp="1" noChangeArrowheads="1"/>
          </p:cNvSpPr>
          <p:nvPr>
            <p:ph type="body" idx="4294967295"/>
          </p:nvPr>
        </p:nvSpPr>
        <p:spPr>
          <a:xfrm>
            <a:off x="381000" y="1219200"/>
            <a:ext cx="7924800" cy="4530725"/>
          </a:xfrm>
        </p:spPr>
        <p:txBody>
          <a:bodyPr/>
          <a:lstStyle/>
          <a:p>
            <a:pPr eaLnBrk="1" hangingPunct="1">
              <a:lnSpc>
                <a:spcPct val="110000"/>
              </a:lnSpc>
            </a:pPr>
            <a:r>
              <a:rPr lang="en-US" smtClean="0">
                <a:solidFill>
                  <a:srgbClr val="474747"/>
                </a:solidFill>
                <a:ea typeface="ＭＳ Ｐゴシック"/>
              </a:rPr>
              <a:t>What is your </a:t>
            </a:r>
            <a:r>
              <a:rPr lang="en-US" i="1" u="sng" smtClean="0">
                <a:solidFill>
                  <a:srgbClr val="474747"/>
                </a:solidFill>
                <a:ea typeface="ＭＳ Ｐゴシック"/>
              </a:rPr>
              <a:t>data risk</a:t>
            </a:r>
            <a:r>
              <a:rPr lang="en-US" smtClean="0">
                <a:solidFill>
                  <a:srgbClr val="474747"/>
                </a:solidFill>
                <a:ea typeface="ＭＳ Ｐゴシック"/>
              </a:rPr>
              <a:t>? Ask yourself…</a:t>
            </a:r>
          </a:p>
          <a:p>
            <a:pPr lvl="1" eaLnBrk="1" hangingPunct="1">
              <a:lnSpc>
                <a:spcPct val="110000"/>
              </a:lnSpc>
            </a:pPr>
            <a:r>
              <a:rPr lang="en-US" smtClean="0">
                <a:solidFill>
                  <a:srgbClr val="474747"/>
                </a:solidFill>
                <a:ea typeface="ＭＳ Ｐゴシック"/>
              </a:rPr>
              <a:t>What is the </a:t>
            </a:r>
            <a:r>
              <a:rPr lang="en-US" i="1" smtClean="0">
                <a:solidFill>
                  <a:srgbClr val="474747"/>
                </a:solidFill>
                <a:ea typeface="ＭＳ Ｐゴシック"/>
              </a:rPr>
              <a:t>risk exposure (or “ranking”) </a:t>
            </a:r>
            <a:r>
              <a:rPr lang="en-US" smtClean="0">
                <a:solidFill>
                  <a:srgbClr val="474747"/>
                </a:solidFill>
                <a:ea typeface="ＭＳ Ｐゴシック"/>
              </a:rPr>
              <a:t>to that data?</a:t>
            </a:r>
          </a:p>
          <a:p>
            <a:pPr lvl="1" eaLnBrk="1" hangingPunct="1">
              <a:lnSpc>
                <a:spcPct val="110000"/>
              </a:lnSpc>
            </a:pPr>
            <a:r>
              <a:rPr lang="en-US" smtClean="0">
                <a:solidFill>
                  <a:srgbClr val="474747"/>
                </a:solidFill>
                <a:ea typeface="ＭＳ Ｐゴシック"/>
              </a:rPr>
              <a:t>What is our </a:t>
            </a:r>
            <a:r>
              <a:rPr lang="en-US" i="1" smtClean="0">
                <a:solidFill>
                  <a:srgbClr val="474747"/>
                </a:solidFill>
                <a:ea typeface="ＭＳ Ｐゴシック"/>
              </a:rPr>
              <a:t>tolerance</a:t>
            </a:r>
            <a:r>
              <a:rPr lang="en-US" smtClean="0">
                <a:solidFill>
                  <a:srgbClr val="474747"/>
                </a:solidFill>
                <a:ea typeface="ＭＳ Ｐゴシック"/>
              </a:rPr>
              <a:t> of risk?</a:t>
            </a:r>
          </a:p>
          <a:p>
            <a:pPr lvl="1" eaLnBrk="1" hangingPunct="1">
              <a:lnSpc>
                <a:spcPct val="110000"/>
              </a:lnSpc>
            </a:pPr>
            <a:r>
              <a:rPr lang="en-US" smtClean="0">
                <a:solidFill>
                  <a:srgbClr val="474747"/>
                </a:solidFill>
                <a:ea typeface="ＭＳ Ｐゴシック"/>
              </a:rPr>
              <a:t>Is it calculated the same across the board (i.e., same for PII, PHI, PCI, Strategic, etc.)?</a:t>
            </a: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sldNum" sz="quarter" idx="10"/>
          </p:nvPr>
        </p:nvSpPr>
        <p:spPr>
          <a:noFill/>
        </p:spPr>
        <p:txBody>
          <a:bodyPr/>
          <a:lstStyle/>
          <a:p>
            <a:fld id="{F2FE80DC-62BC-477A-A417-DB92892DE32D}" type="slidenum">
              <a:rPr lang="en-US" smtClean="0">
                <a:ea typeface="ＭＳ Ｐゴシック"/>
                <a:cs typeface="ＭＳ Ｐゴシック"/>
              </a:rPr>
              <a:pPr/>
              <a:t>23</a:t>
            </a:fld>
            <a:endParaRPr lang="en-US" smtClean="0">
              <a:ea typeface="ＭＳ Ｐゴシック"/>
              <a:cs typeface="ＭＳ Ｐゴシック"/>
            </a:endParaRPr>
          </a:p>
        </p:txBody>
      </p:sp>
      <p:sp>
        <p:nvSpPr>
          <p:cNvPr id="62466"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VAP Phase 1: Pre-Assessment</a:t>
            </a:r>
          </a:p>
        </p:txBody>
      </p:sp>
      <p:sp>
        <p:nvSpPr>
          <p:cNvPr id="44036" name="Rectangle 3"/>
          <p:cNvSpPr>
            <a:spLocks noGrp="1" noChangeArrowheads="1"/>
          </p:cNvSpPr>
          <p:nvPr>
            <p:ph type="body" idx="4294967295"/>
          </p:nvPr>
        </p:nvSpPr>
        <p:spPr>
          <a:xfrm>
            <a:off x="381000" y="1219200"/>
            <a:ext cx="7924800" cy="4530725"/>
          </a:xfrm>
        </p:spPr>
        <p:txBody>
          <a:bodyPr/>
          <a:lstStyle/>
          <a:p>
            <a:pPr eaLnBrk="1" hangingPunct="1">
              <a:lnSpc>
                <a:spcPct val="90000"/>
              </a:lnSpc>
              <a:defRPr/>
            </a:pPr>
            <a:r>
              <a:rPr lang="en-US" sz="2400" dirty="0" smtClean="0">
                <a:cs typeface="+mn-cs"/>
              </a:rPr>
              <a:t>Obtain all information you can regarding the scope of work for that vendor (</a:t>
            </a:r>
            <a:r>
              <a:rPr lang="en-US" sz="2400" u="sng" dirty="0" smtClean="0">
                <a:cs typeface="+mn-cs"/>
              </a:rPr>
              <a:t>read</a:t>
            </a:r>
            <a:r>
              <a:rPr lang="en-US" sz="2400" dirty="0" smtClean="0">
                <a:cs typeface="+mn-cs"/>
              </a:rPr>
              <a:t> the SOW or contract!)</a:t>
            </a:r>
          </a:p>
          <a:p>
            <a:pPr eaLnBrk="1" hangingPunct="1">
              <a:lnSpc>
                <a:spcPct val="90000"/>
              </a:lnSpc>
              <a:defRPr/>
            </a:pPr>
            <a:r>
              <a:rPr lang="en-US" sz="2400" dirty="0" smtClean="0">
                <a:cs typeface="+mn-cs"/>
              </a:rPr>
              <a:t>Find out the data that will be </a:t>
            </a:r>
            <a:r>
              <a:rPr lang="en-US" sz="2400" dirty="0" err="1" smtClean="0">
                <a:cs typeface="+mn-cs"/>
              </a:rPr>
              <a:t>CDSTP’ed</a:t>
            </a:r>
            <a:endParaRPr lang="en-US" sz="2400" dirty="0" smtClean="0">
              <a:cs typeface="+mn-cs"/>
            </a:endParaRPr>
          </a:p>
          <a:p>
            <a:pPr marL="342900" lvl="1" indent="-342900" eaLnBrk="1" hangingPunct="1">
              <a:lnSpc>
                <a:spcPct val="90000"/>
              </a:lnSpc>
              <a:buFont typeface="Wingdings" pitchFamily="2" charset="2"/>
              <a:buChar char="n"/>
              <a:defRPr/>
            </a:pPr>
            <a:r>
              <a:rPr lang="en-US" sz="2400" dirty="0" smtClean="0"/>
              <a:t>Converse with the assigned BU and/or the vendor contacts to fully understand (</a:t>
            </a:r>
            <a:r>
              <a:rPr lang="en-US" sz="2400" b="1" dirty="0" smtClean="0"/>
              <a:t>note</a:t>
            </a:r>
            <a:r>
              <a:rPr lang="en-US" sz="2400" dirty="0" smtClean="0"/>
              <a:t>: </a:t>
            </a:r>
            <a:r>
              <a:rPr lang="en-US" sz="2400" i="1" dirty="0" smtClean="0"/>
              <a:t>this can be your kickoff meeting!):</a:t>
            </a:r>
          </a:p>
          <a:p>
            <a:pPr lvl="1" eaLnBrk="1" hangingPunct="1">
              <a:lnSpc>
                <a:spcPct val="90000"/>
              </a:lnSpc>
              <a:defRPr/>
            </a:pPr>
            <a:r>
              <a:rPr lang="en-US" sz="2400" dirty="0" smtClean="0"/>
              <a:t> </a:t>
            </a:r>
            <a:r>
              <a:rPr lang="en-US" sz="2400" i="1" u="sng" dirty="0" smtClean="0"/>
              <a:t>What</a:t>
            </a:r>
            <a:r>
              <a:rPr lang="en-US" sz="2400" dirty="0" smtClean="0"/>
              <a:t> the vendor is doing</a:t>
            </a:r>
          </a:p>
          <a:p>
            <a:pPr lvl="1" eaLnBrk="1" hangingPunct="1">
              <a:lnSpc>
                <a:spcPct val="90000"/>
              </a:lnSpc>
              <a:defRPr/>
            </a:pPr>
            <a:r>
              <a:rPr lang="en-US" sz="2400" dirty="0" smtClean="0"/>
              <a:t> </a:t>
            </a:r>
            <a:r>
              <a:rPr lang="en-US" sz="2400" i="1" u="sng" dirty="0" smtClean="0"/>
              <a:t>Where</a:t>
            </a:r>
            <a:r>
              <a:rPr lang="en-US" sz="2400" dirty="0" smtClean="0"/>
              <a:t> they will be doing it</a:t>
            </a:r>
          </a:p>
          <a:p>
            <a:pPr lvl="1" eaLnBrk="1" hangingPunct="1">
              <a:lnSpc>
                <a:spcPct val="90000"/>
              </a:lnSpc>
              <a:defRPr/>
            </a:pPr>
            <a:r>
              <a:rPr lang="en-US" sz="2400" i="1" u="sng" dirty="0" smtClean="0"/>
              <a:t>How</a:t>
            </a:r>
            <a:r>
              <a:rPr lang="en-US" sz="2400" dirty="0" smtClean="0"/>
              <a:t> they will be doing it</a:t>
            </a:r>
          </a:p>
          <a:p>
            <a:pPr eaLnBrk="1" hangingPunct="1">
              <a:lnSpc>
                <a:spcPct val="90000"/>
              </a:lnSpc>
              <a:defRPr/>
            </a:pPr>
            <a:r>
              <a:rPr lang="en-US" sz="2400" dirty="0" smtClean="0">
                <a:cs typeface="+mn-cs"/>
              </a:rPr>
              <a:t>If applicable, determine if the assessment will be handled by an internal or external assessor</a:t>
            </a:r>
          </a:p>
          <a:p>
            <a:pPr eaLnBrk="1" hangingPunct="1">
              <a:lnSpc>
                <a:spcPct val="90000"/>
              </a:lnSpc>
              <a:defRPr/>
            </a:pPr>
            <a:r>
              <a:rPr lang="en-US" sz="2400" dirty="0" smtClean="0">
                <a:cs typeface="+mn-cs"/>
              </a:rPr>
              <a:t>Send the vendor the </a:t>
            </a:r>
            <a:r>
              <a:rPr lang="en-US" sz="2400" b="1" i="1" dirty="0" smtClean="0">
                <a:cs typeface="+mn-cs"/>
              </a:rPr>
              <a:t>SIG</a:t>
            </a:r>
            <a:r>
              <a:rPr lang="en-US" sz="2400" dirty="0" smtClean="0">
                <a:cs typeface="+mn-cs"/>
              </a:rPr>
              <a:t> questionnaire to be completed</a:t>
            </a:r>
          </a:p>
          <a:p>
            <a:pPr eaLnBrk="1" hangingPunct="1">
              <a:lnSpc>
                <a:spcPct val="90000"/>
              </a:lnSpc>
              <a:defRPr/>
            </a:pPr>
            <a:r>
              <a:rPr lang="en-US" sz="2400" dirty="0" smtClean="0">
                <a:cs typeface="+mn-cs"/>
              </a:rPr>
              <a:t>Determine if the assessor will perform Agreed Upon Procedures</a:t>
            </a: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sldNum" sz="quarter" idx="10"/>
          </p:nvPr>
        </p:nvSpPr>
        <p:spPr>
          <a:noFill/>
        </p:spPr>
        <p:txBody>
          <a:bodyPr/>
          <a:lstStyle/>
          <a:p>
            <a:fld id="{274F6C26-5F25-4326-B9B6-6C6759468FEE}" type="slidenum">
              <a:rPr lang="en-US" smtClean="0">
                <a:ea typeface="ＭＳ Ｐゴシック"/>
                <a:cs typeface="ＭＳ Ｐゴシック"/>
              </a:rPr>
              <a:pPr/>
              <a:t>24</a:t>
            </a:fld>
            <a:endParaRPr lang="en-US" smtClean="0">
              <a:ea typeface="ＭＳ Ｐゴシック"/>
              <a:cs typeface="ＭＳ Ｐゴシック"/>
            </a:endParaRPr>
          </a:p>
        </p:txBody>
      </p:sp>
      <p:sp>
        <p:nvSpPr>
          <p:cNvPr id="64514"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VAP Phase 2: Assessment</a:t>
            </a:r>
          </a:p>
        </p:txBody>
      </p:sp>
      <p:sp>
        <p:nvSpPr>
          <p:cNvPr id="64515" name="Rectangle 3"/>
          <p:cNvSpPr>
            <a:spLocks noGrp="1" noChangeArrowheads="1"/>
          </p:cNvSpPr>
          <p:nvPr>
            <p:ph type="body" idx="4294967295"/>
          </p:nvPr>
        </p:nvSpPr>
        <p:spPr>
          <a:xfrm>
            <a:off x="381000" y="1219200"/>
            <a:ext cx="7924800" cy="4530725"/>
          </a:xfrm>
        </p:spPr>
        <p:txBody>
          <a:bodyPr/>
          <a:lstStyle/>
          <a:p>
            <a:pPr eaLnBrk="1" hangingPunct="1">
              <a:lnSpc>
                <a:spcPct val="90000"/>
              </a:lnSpc>
            </a:pPr>
            <a:r>
              <a:rPr lang="en-US" sz="2800" dirty="0" smtClean="0">
                <a:ea typeface="ＭＳ Ｐゴシック"/>
              </a:rPr>
              <a:t>If you haven’t had a kickoff meeting yet, now is the time!</a:t>
            </a:r>
          </a:p>
          <a:p>
            <a:pPr lvl="1" eaLnBrk="1" hangingPunct="1">
              <a:lnSpc>
                <a:spcPct val="90000"/>
              </a:lnSpc>
            </a:pPr>
            <a:r>
              <a:rPr lang="en-US" sz="2400" dirty="0" smtClean="0">
                <a:ea typeface="ＭＳ Ｐゴシック"/>
              </a:rPr>
              <a:t>Contacts?</a:t>
            </a:r>
          </a:p>
          <a:p>
            <a:pPr lvl="1" eaLnBrk="1" hangingPunct="1">
              <a:lnSpc>
                <a:spcPct val="90000"/>
              </a:lnSpc>
            </a:pPr>
            <a:r>
              <a:rPr lang="en-US" sz="2400" dirty="0" smtClean="0">
                <a:ea typeface="ＭＳ Ｐゴシック"/>
              </a:rPr>
              <a:t>Deliverables?</a:t>
            </a:r>
          </a:p>
          <a:p>
            <a:pPr lvl="1" eaLnBrk="1" hangingPunct="1">
              <a:lnSpc>
                <a:spcPct val="90000"/>
              </a:lnSpc>
            </a:pPr>
            <a:r>
              <a:rPr lang="en-US" sz="2400" dirty="0" smtClean="0">
                <a:ea typeface="ＭＳ Ｐゴシック"/>
              </a:rPr>
              <a:t>Timelines?</a:t>
            </a:r>
          </a:p>
          <a:p>
            <a:pPr eaLnBrk="1" hangingPunct="1">
              <a:lnSpc>
                <a:spcPct val="90000"/>
              </a:lnSpc>
            </a:pPr>
            <a:r>
              <a:rPr lang="en-US" sz="2800" dirty="0" smtClean="0">
                <a:ea typeface="ＭＳ Ｐゴシック"/>
              </a:rPr>
              <a:t>Request/Review pertinent documentation:</a:t>
            </a:r>
          </a:p>
          <a:p>
            <a:pPr lvl="1" eaLnBrk="1" hangingPunct="1">
              <a:lnSpc>
                <a:spcPct val="90000"/>
              </a:lnSpc>
            </a:pPr>
            <a:r>
              <a:rPr lang="en-US" sz="2400" dirty="0" smtClean="0">
                <a:ea typeface="ＭＳ Ｐゴシック"/>
              </a:rPr>
              <a:t>BU Docs</a:t>
            </a:r>
          </a:p>
          <a:p>
            <a:pPr lvl="2" eaLnBrk="1" hangingPunct="1">
              <a:lnSpc>
                <a:spcPct val="90000"/>
              </a:lnSpc>
            </a:pPr>
            <a:r>
              <a:rPr lang="en-US" sz="2400" dirty="0" smtClean="0">
                <a:ea typeface="ＭＳ Ｐゴシック"/>
              </a:rPr>
              <a:t>Contracts, SOW’s, NDA’s, BAA’s</a:t>
            </a:r>
            <a:r>
              <a:rPr lang="en-US" sz="2000" dirty="0" smtClean="0">
                <a:ea typeface="ＭＳ Ｐゴシック"/>
              </a:rPr>
              <a:t>,</a:t>
            </a:r>
          </a:p>
          <a:p>
            <a:pPr lvl="1" eaLnBrk="1" hangingPunct="1">
              <a:lnSpc>
                <a:spcPct val="90000"/>
              </a:lnSpc>
            </a:pPr>
            <a:r>
              <a:rPr lang="en-US" sz="2400" dirty="0" smtClean="0">
                <a:ea typeface="ＭＳ Ｐゴシック"/>
              </a:rPr>
              <a:t>Vendor Docs</a:t>
            </a:r>
          </a:p>
          <a:p>
            <a:pPr lvl="2" eaLnBrk="1" hangingPunct="1">
              <a:lnSpc>
                <a:spcPct val="90000"/>
              </a:lnSpc>
            </a:pPr>
            <a:r>
              <a:rPr lang="en-US" sz="2400" dirty="0" smtClean="0">
                <a:ea typeface="ＭＳ Ｐゴシック"/>
              </a:rPr>
              <a:t>SAS-70/SSAE-16 /SOC-2 documents; ISO </a:t>
            </a:r>
            <a:r>
              <a:rPr lang="en-US" sz="2400" smtClean="0">
                <a:ea typeface="ＭＳ Ｐゴシック"/>
              </a:rPr>
              <a:t>27001/2 certifications, </a:t>
            </a:r>
            <a:r>
              <a:rPr lang="en-US" sz="2400" dirty="0" smtClean="0">
                <a:ea typeface="ＭＳ Ｐゴシック"/>
              </a:rPr>
              <a:t>CMM Level, NAID, URAC, etc.</a:t>
            </a:r>
          </a:p>
          <a:p>
            <a:pPr eaLnBrk="1" hangingPunct="1">
              <a:lnSpc>
                <a:spcPct val="90000"/>
              </a:lnSpc>
            </a:pPr>
            <a:r>
              <a:rPr lang="en-US" sz="2800" dirty="0" smtClean="0">
                <a:ea typeface="ＭＳ Ｐゴシック"/>
              </a:rPr>
              <a:t>Review the returned SIG Questionnaire responses</a:t>
            </a: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sldNum" sz="quarter" idx="10"/>
          </p:nvPr>
        </p:nvSpPr>
        <p:spPr>
          <a:noFill/>
        </p:spPr>
        <p:txBody>
          <a:bodyPr/>
          <a:lstStyle/>
          <a:p>
            <a:fld id="{B52F0B0F-53D1-4FE3-8624-E68A8A7CB077}" type="slidenum">
              <a:rPr lang="en-US" smtClean="0">
                <a:ea typeface="ＭＳ Ｐゴシック"/>
                <a:cs typeface="ＭＳ Ｐゴシック"/>
              </a:rPr>
              <a:pPr/>
              <a:t>25</a:t>
            </a:fld>
            <a:endParaRPr lang="en-US" smtClean="0">
              <a:ea typeface="ＭＳ Ｐゴシック"/>
              <a:cs typeface="ＭＳ Ｐゴシック"/>
            </a:endParaRPr>
          </a:p>
        </p:txBody>
      </p:sp>
      <p:sp>
        <p:nvSpPr>
          <p:cNvPr id="66562"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VAP Phase 2: Assessment</a:t>
            </a:r>
          </a:p>
        </p:txBody>
      </p:sp>
      <p:sp>
        <p:nvSpPr>
          <p:cNvPr id="66563" name="Rectangle 3"/>
          <p:cNvSpPr>
            <a:spLocks noGrp="1" noChangeArrowheads="1"/>
          </p:cNvSpPr>
          <p:nvPr>
            <p:ph type="body" idx="4294967295"/>
          </p:nvPr>
        </p:nvSpPr>
        <p:spPr>
          <a:xfrm>
            <a:off x="381000" y="1219200"/>
            <a:ext cx="7924800" cy="4530725"/>
          </a:xfrm>
        </p:spPr>
        <p:txBody>
          <a:bodyPr/>
          <a:lstStyle/>
          <a:p>
            <a:pPr eaLnBrk="1" hangingPunct="1">
              <a:lnSpc>
                <a:spcPct val="90000"/>
              </a:lnSpc>
            </a:pPr>
            <a:r>
              <a:rPr lang="en-US" sz="2800" smtClean="0">
                <a:ea typeface="ＭＳ Ｐゴシック"/>
              </a:rPr>
              <a:t>Perform AUP</a:t>
            </a:r>
          </a:p>
          <a:p>
            <a:pPr eaLnBrk="1" hangingPunct="1">
              <a:lnSpc>
                <a:spcPct val="90000"/>
              </a:lnSpc>
            </a:pPr>
            <a:r>
              <a:rPr lang="en-US" sz="2800" smtClean="0">
                <a:ea typeface="ＭＳ Ｐゴシック"/>
              </a:rPr>
              <a:t>Follow up on any questions regarding SIG responses </a:t>
            </a:r>
          </a:p>
          <a:p>
            <a:pPr eaLnBrk="1" hangingPunct="1">
              <a:lnSpc>
                <a:spcPct val="90000"/>
              </a:lnSpc>
            </a:pPr>
            <a:r>
              <a:rPr lang="en-US" sz="2800" smtClean="0">
                <a:ea typeface="ＭＳ Ｐゴシック"/>
              </a:rPr>
              <a:t>Inform BU and vendor of any “contingent items” (i.e., audit issues/findings)</a:t>
            </a:r>
          </a:p>
          <a:p>
            <a:pPr eaLnBrk="1" hangingPunct="1">
              <a:lnSpc>
                <a:spcPct val="90000"/>
              </a:lnSpc>
            </a:pPr>
            <a:r>
              <a:rPr lang="en-US" sz="2800" smtClean="0">
                <a:ea typeface="ＭＳ Ｐゴシック"/>
              </a:rPr>
              <a:t>Have a closing meeting to ensure CI’s are accurate</a:t>
            </a:r>
          </a:p>
          <a:p>
            <a:pPr eaLnBrk="1" hangingPunct="1">
              <a:lnSpc>
                <a:spcPct val="90000"/>
              </a:lnSpc>
            </a:pPr>
            <a:r>
              <a:rPr lang="en-US" sz="2800" smtClean="0">
                <a:ea typeface="ＭＳ Ｐゴシック"/>
              </a:rPr>
              <a:t>Compose the Assessment Report</a:t>
            </a:r>
          </a:p>
          <a:p>
            <a:pPr eaLnBrk="1" hangingPunct="1">
              <a:lnSpc>
                <a:spcPct val="90000"/>
              </a:lnSpc>
            </a:pPr>
            <a:r>
              <a:rPr lang="en-US" sz="2800" smtClean="0">
                <a:ea typeface="ＭＳ Ｐゴシック"/>
              </a:rPr>
              <a:t>Send Assessment Report to appropriate management (determined by </a:t>
            </a:r>
            <a:r>
              <a:rPr lang="en-US" sz="2800" i="1" smtClean="0">
                <a:ea typeface="ＭＳ Ｐゴシック"/>
              </a:rPr>
              <a:t>your</a:t>
            </a:r>
            <a:r>
              <a:rPr lang="en-US" sz="2800" smtClean="0">
                <a:ea typeface="ＭＳ Ｐゴシック"/>
              </a:rPr>
              <a:t> organization)</a:t>
            </a:r>
          </a:p>
          <a:p>
            <a:pPr eaLnBrk="1" hangingPunct="1">
              <a:lnSpc>
                <a:spcPct val="90000"/>
              </a:lnSpc>
            </a:pPr>
            <a:r>
              <a:rPr lang="en-US" sz="2800" smtClean="0">
                <a:ea typeface="ＭＳ Ｐゴシック"/>
              </a:rPr>
              <a:t>File all work papers</a:t>
            </a: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sldNum" sz="quarter" idx="10"/>
          </p:nvPr>
        </p:nvSpPr>
        <p:spPr>
          <a:noFill/>
        </p:spPr>
        <p:txBody>
          <a:bodyPr/>
          <a:lstStyle/>
          <a:p>
            <a:fld id="{875EC7A8-C442-4C04-ACBE-2B10D9F8210D}" type="slidenum">
              <a:rPr lang="en-US" smtClean="0">
                <a:ea typeface="ＭＳ Ｐゴシック"/>
                <a:cs typeface="ＭＳ Ｐゴシック"/>
              </a:rPr>
              <a:pPr/>
              <a:t>26</a:t>
            </a:fld>
            <a:endParaRPr lang="en-US" smtClean="0">
              <a:ea typeface="ＭＳ Ｐゴシック"/>
              <a:cs typeface="ＭＳ Ｐゴシック"/>
            </a:endParaRPr>
          </a:p>
        </p:txBody>
      </p:sp>
      <p:sp>
        <p:nvSpPr>
          <p:cNvPr id="68610"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VAP Phase 3: Post-Assessment</a:t>
            </a:r>
          </a:p>
        </p:txBody>
      </p:sp>
      <p:sp>
        <p:nvSpPr>
          <p:cNvPr id="68611" name="Rectangle 3"/>
          <p:cNvSpPr>
            <a:spLocks noGrp="1" noChangeArrowheads="1"/>
          </p:cNvSpPr>
          <p:nvPr>
            <p:ph type="body" idx="4294967295"/>
          </p:nvPr>
        </p:nvSpPr>
        <p:spPr>
          <a:xfrm>
            <a:off x="381000" y="1219200"/>
            <a:ext cx="7924800" cy="4530725"/>
          </a:xfrm>
        </p:spPr>
        <p:txBody>
          <a:bodyPr/>
          <a:lstStyle/>
          <a:p>
            <a:pPr eaLnBrk="1" hangingPunct="1">
              <a:lnSpc>
                <a:spcPct val="90000"/>
              </a:lnSpc>
            </a:pPr>
            <a:r>
              <a:rPr lang="en-US" sz="2800" dirty="0" smtClean="0">
                <a:ea typeface="ＭＳ Ｐゴシック"/>
              </a:rPr>
              <a:t>Ensure you have a process to track contingent items</a:t>
            </a:r>
          </a:p>
          <a:p>
            <a:pPr eaLnBrk="1" hangingPunct="1">
              <a:lnSpc>
                <a:spcPct val="90000"/>
              </a:lnSpc>
            </a:pPr>
            <a:r>
              <a:rPr lang="en-US" sz="2800" dirty="0" smtClean="0">
                <a:ea typeface="ＭＳ Ｐゴシック"/>
              </a:rPr>
              <a:t>Keep VAP management, BU management, and the vendor’s management abreast of the progress or lack there of</a:t>
            </a:r>
          </a:p>
          <a:p>
            <a:pPr eaLnBrk="1" hangingPunct="1">
              <a:lnSpc>
                <a:spcPct val="90000"/>
              </a:lnSpc>
            </a:pPr>
            <a:r>
              <a:rPr lang="en-US" sz="2800" dirty="0" smtClean="0">
                <a:ea typeface="ＭＳ Ｐゴシック"/>
              </a:rPr>
              <a:t>Get Sr. Level VAP and BU management involved if the vendor is:</a:t>
            </a:r>
          </a:p>
          <a:p>
            <a:pPr lvl="1" eaLnBrk="1" hangingPunct="1">
              <a:lnSpc>
                <a:spcPct val="90000"/>
              </a:lnSpc>
            </a:pPr>
            <a:r>
              <a:rPr lang="en-US" sz="2400" dirty="0" smtClean="0">
                <a:ea typeface="ＭＳ Ｐゴシック"/>
              </a:rPr>
              <a:t>Not communicating with you</a:t>
            </a:r>
          </a:p>
          <a:p>
            <a:pPr lvl="1" eaLnBrk="1" hangingPunct="1">
              <a:lnSpc>
                <a:spcPct val="90000"/>
              </a:lnSpc>
            </a:pPr>
            <a:r>
              <a:rPr lang="en-US" sz="2400" dirty="0" smtClean="0">
                <a:ea typeface="ＭＳ Ｐゴシック"/>
              </a:rPr>
              <a:t>Refuses to share data with you</a:t>
            </a:r>
          </a:p>
          <a:p>
            <a:pPr lvl="1" eaLnBrk="1" hangingPunct="1">
              <a:lnSpc>
                <a:spcPct val="90000"/>
              </a:lnSpc>
            </a:pPr>
            <a:r>
              <a:rPr lang="en-US" sz="2400" dirty="0" smtClean="0">
                <a:ea typeface="ＭＳ Ｐゴシック"/>
              </a:rPr>
              <a:t>Consistently misses remediation dates</a:t>
            </a:r>
          </a:p>
          <a:p>
            <a:pPr eaLnBrk="1" hangingPunct="1">
              <a:lnSpc>
                <a:spcPct val="90000"/>
              </a:lnSpc>
            </a:pPr>
            <a:r>
              <a:rPr lang="en-US" sz="2800" dirty="0" smtClean="0">
                <a:ea typeface="ＭＳ Ｐゴシック"/>
              </a:rPr>
              <a:t>Review CI remediation documentation and if acceptable, close out the item</a:t>
            </a:r>
          </a:p>
          <a:p>
            <a:pPr eaLnBrk="1" hangingPunct="1">
              <a:lnSpc>
                <a:spcPct val="90000"/>
              </a:lnSpc>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sldNum" sz="quarter" idx="10"/>
          </p:nvPr>
        </p:nvSpPr>
        <p:spPr>
          <a:noFill/>
        </p:spPr>
        <p:txBody>
          <a:bodyPr/>
          <a:lstStyle/>
          <a:p>
            <a:fld id="{BAB34D8A-08B0-42A2-A566-EB085BEA20A7}" type="slidenum">
              <a:rPr lang="en-US" smtClean="0">
                <a:ea typeface="ＭＳ Ｐゴシック"/>
                <a:cs typeface="ＭＳ Ｐゴシック"/>
              </a:rPr>
              <a:pPr/>
              <a:t>27</a:t>
            </a:fld>
            <a:endParaRPr lang="en-US" smtClean="0">
              <a:ea typeface="ＭＳ Ｐゴシック"/>
              <a:cs typeface="ＭＳ Ｐゴシック"/>
            </a:endParaRPr>
          </a:p>
        </p:txBody>
      </p:sp>
      <p:sp>
        <p:nvSpPr>
          <p:cNvPr id="70658"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Contingent Items</a:t>
            </a:r>
          </a:p>
        </p:txBody>
      </p:sp>
      <p:sp>
        <p:nvSpPr>
          <p:cNvPr id="70659" name="Rectangle 3"/>
          <p:cNvSpPr>
            <a:spLocks noGrp="1" noChangeArrowheads="1"/>
          </p:cNvSpPr>
          <p:nvPr>
            <p:ph type="body" idx="4294967295"/>
          </p:nvPr>
        </p:nvSpPr>
        <p:spPr>
          <a:xfrm>
            <a:off x="381000" y="1219200"/>
            <a:ext cx="7924800" cy="4530725"/>
          </a:xfrm>
        </p:spPr>
        <p:txBody>
          <a:bodyPr/>
          <a:lstStyle/>
          <a:p>
            <a:pPr eaLnBrk="1" hangingPunct="1">
              <a:lnSpc>
                <a:spcPct val="90000"/>
              </a:lnSpc>
            </a:pPr>
            <a:r>
              <a:rPr lang="en-US" sz="2800" smtClean="0">
                <a:ea typeface="ＭＳ Ｐゴシック"/>
              </a:rPr>
              <a:t>Contingent Items = “audit issues/findings”</a:t>
            </a:r>
          </a:p>
          <a:p>
            <a:pPr lvl="1" eaLnBrk="1" hangingPunct="1">
              <a:lnSpc>
                <a:spcPct val="90000"/>
              </a:lnSpc>
            </a:pPr>
            <a:r>
              <a:rPr lang="en-US" sz="2400" smtClean="0">
                <a:ea typeface="ＭＳ Ｐゴシック"/>
              </a:rPr>
              <a:t>Require remediation by the vendor or Business Unit</a:t>
            </a:r>
          </a:p>
          <a:p>
            <a:pPr lvl="2" eaLnBrk="1" hangingPunct="1">
              <a:lnSpc>
                <a:spcPct val="90000"/>
              </a:lnSpc>
            </a:pPr>
            <a:r>
              <a:rPr lang="en-US" sz="2400" smtClean="0">
                <a:ea typeface="ＭＳ Ｐゴシック"/>
              </a:rPr>
              <a:t>If the vendor/BU does not address them in the timely fashion prescribed, the vendor relationship may become in jeopardy!</a:t>
            </a:r>
          </a:p>
          <a:p>
            <a:pPr lvl="1" eaLnBrk="1" hangingPunct="1">
              <a:lnSpc>
                <a:spcPct val="90000"/>
              </a:lnSpc>
            </a:pPr>
            <a:r>
              <a:rPr lang="en-US" sz="2400" smtClean="0">
                <a:ea typeface="ＭＳ Ｐゴシック"/>
              </a:rPr>
              <a:t>Should be risk-rated and prioritized as such</a:t>
            </a:r>
          </a:p>
          <a:p>
            <a:pPr lvl="1" eaLnBrk="1" hangingPunct="1">
              <a:lnSpc>
                <a:spcPct val="90000"/>
              </a:lnSpc>
            </a:pPr>
            <a:r>
              <a:rPr lang="en-US" sz="2400" smtClean="0">
                <a:ea typeface="ＭＳ Ｐゴシック"/>
              </a:rPr>
              <a:t>Should be actively monitored by the VAP group responsible for closing these items</a:t>
            </a:r>
          </a:p>
          <a:p>
            <a:pPr lvl="1" eaLnBrk="1" hangingPunct="1">
              <a:lnSpc>
                <a:spcPct val="90000"/>
              </a:lnSpc>
            </a:pPr>
            <a:r>
              <a:rPr lang="en-US" sz="2400" smtClean="0">
                <a:ea typeface="ＭＳ Ｐゴシック"/>
              </a:rPr>
              <a:t>Should be escalated to appropriate levels of management if the remediation timelines are not met</a:t>
            </a:r>
          </a:p>
          <a:p>
            <a:pPr lvl="1" eaLnBrk="1" hangingPunct="1">
              <a:lnSpc>
                <a:spcPct val="90000"/>
              </a:lnSpc>
            </a:pPr>
            <a:r>
              <a:rPr lang="en-US" sz="2400" smtClean="0">
                <a:ea typeface="ＭＳ Ｐゴシック"/>
              </a:rPr>
              <a:t>Adjust the timelines if the vendor cannot </a:t>
            </a:r>
            <a:r>
              <a:rPr lang="en-US" sz="2400" i="1" smtClean="0">
                <a:ea typeface="ＭＳ Ｐゴシック"/>
              </a:rPr>
              <a:t>reasonably </a:t>
            </a:r>
            <a:r>
              <a:rPr lang="en-US" sz="2400" smtClean="0">
                <a:ea typeface="ＭＳ Ｐゴシック"/>
              </a:rPr>
              <a:t>meet the target dates (</a:t>
            </a:r>
            <a:r>
              <a:rPr lang="en-US" sz="2400" u="sng" smtClean="0">
                <a:ea typeface="ＭＳ Ｐゴシック"/>
              </a:rPr>
              <a:t>you</a:t>
            </a:r>
            <a:r>
              <a:rPr lang="en-US" sz="2400" smtClean="0">
                <a:ea typeface="ＭＳ Ｐゴシック"/>
              </a:rPr>
              <a:t> need to decide if these timelines should be “set in stone”!)</a:t>
            </a:r>
          </a:p>
          <a:p>
            <a:pPr lvl="1" eaLnBrk="1" hangingPunct="1">
              <a:lnSpc>
                <a:spcPct val="90000"/>
              </a:lnSpc>
            </a:pPr>
            <a:endParaRPr lang="en-US" sz="240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0"/>
          </p:nvPr>
        </p:nvSpPr>
        <p:spPr>
          <a:noFill/>
        </p:spPr>
        <p:txBody>
          <a:bodyPr/>
          <a:lstStyle/>
          <a:p>
            <a:fld id="{1C512921-8C6D-4A20-8FBB-62DC121144EA}" type="slidenum">
              <a:rPr lang="en-US" smtClean="0">
                <a:ea typeface="ＭＳ Ｐゴシック"/>
                <a:cs typeface="ＭＳ Ｐゴシック"/>
              </a:rPr>
              <a:pPr/>
              <a:t>28</a:t>
            </a:fld>
            <a:endParaRPr lang="en-US" smtClean="0">
              <a:ea typeface="ＭＳ Ｐゴシック"/>
              <a:cs typeface="ＭＳ Ｐゴシック"/>
            </a:endParaRPr>
          </a:p>
        </p:txBody>
      </p:sp>
      <p:sp>
        <p:nvSpPr>
          <p:cNvPr id="72706"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Contingent Items – 3 Types of CI’s</a:t>
            </a:r>
          </a:p>
        </p:txBody>
      </p:sp>
      <p:sp>
        <p:nvSpPr>
          <p:cNvPr id="72707" name="Rectangle 3"/>
          <p:cNvSpPr>
            <a:spLocks noGrp="1" noChangeArrowheads="1"/>
          </p:cNvSpPr>
          <p:nvPr>
            <p:ph type="body" idx="4294967295"/>
          </p:nvPr>
        </p:nvSpPr>
        <p:spPr>
          <a:xfrm>
            <a:off x="381000" y="1219200"/>
            <a:ext cx="7924800" cy="4530725"/>
          </a:xfrm>
        </p:spPr>
        <p:txBody>
          <a:bodyPr/>
          <a:lstStyle/>
          <a:p>
            <a:pPr eaLnBrk="1" hangingPunct="1">
              <a:lnSpc>
                <a:spcPct val="90000"/>
              </a:lnSpc>
            </a:pPr>
            <a:r>
              <a:rPr lang="en-US" sz="2800" b="1" dirty="0" smtClean="0">
                <a:ea typeface="ＭＳ Ｐゴシック"/>
              </a:rPr>
              <a:t>Contractual</a:t>
            </a:r>
          </a:p>
          <a:p>
            <a:pPr lvl="1" eaLnBrk="1" hangingPunct="1">
              <a:lnSpc>
                <a:spcPct val="90000"/>
              </a:lnSpc>
            </a:pPr>
            <a:r>
              <a:rPr lang="en-US" sz="2400" dirty="0" smtClean="0">
                <a:ea typeface="ＭＳ Ｐゴシック"/>
              </a:rPr>
              <a:t>Contracts, SOW’s, NDA’s, BAA’s</a:t>
            </a:r>
          </a:p>
          <a:p>
            <a:pPr lvl="1" eaLnBrk="1" hangingPunct="1">
              <a:lnSpc>
                <a:spcPct val="90000"/>
              </a:lnSpc>
            </a:pPr>
            <a:r>
              <a:rPr lang="en-US" sz="2400" dirty="0" smtClean="0">
                <a:ea typeface="ＭＳ Ｐゴシック"/>
              </a:rPr>
              <a:t>Incomplete </a:t>
            </a:r>
          </a:p>
          <a:p>
            <a:pPr lvl="1" eaLnBrk="1" hangingPunct="1">
              <a:lnSpc>
                <a:spcPct val="90000"/>
              </a:lnSpc>
            </a:pPr>
            <a:r>
              <a:rPr lang="en-US" sz="2400" dirty="0" smtClean="0">
                <a:ea typeface="ＭＳ Ｐゴシック"/>
              </a:rPr>
              <a:t>Out of date</a:t>
            </a:r>
            <a:endParaRPr lang="en-US" sz="2400" b="1" i="1" dirty="0" smtClean="0">
              <a:ea typeface="ＭＳ Ｐゴシック"/>
            </a:endParaRPr>
          </a:p>
          <a:p>
            <a:pPr eaLnBrk="1" hangingPunct="1">
              <a:lnSpc>
                <a:spcPct val="90000"/>
              </a:lnSpc>
            </a:pPr>
            <a:r>
              <a:rPr lang="en-US" sz="2800" b="1" dirty="0" smtClean="0">
                <a:ea typeface="ＭＳ Ｐゴシック"/>
              </a:rPr>
              <a:t>HR-Related</a:t>
            </a:r>
          </a:p>
          <a:p>
            <a:pPr lvl="1" eaLnBrk="1" hangingPunct="1">
              <a:lnSpc>
                <a:spcPct val="90000"/>
              </a:lnSpc>
            </a:pPr>
            <a:r>
              <a:rPr lang="en-US" sz="2400" dirty="0" smtClean="0">
                <a:ea typeface="ＭＳ Ｐゴシック"/>
              </a:rPr>
              <a:t>Drug testing</a:t>
            </a:r>
          </a:p>
          <a:p>
            <a:pPr lvl="1" eaLnBrk="1" hangingPunct="1">
              <a:lnSpc>
                <a:spcPct val="90000"/>
              </a:lnSpc>
            </a:pPr>
            <a:r>
              <a:rPr lang="en-US" sz="2400" dirty="0" smtClean="0">
                <a:ea typeface="ＭＳ Ｐゴシック"/>
              </a:rPr>
              <a:t>Background checks</a:t>
            </a:r>
          </a:p>
          <a:p>
            <a:pPr lvl="1" eaLnBrk="1" hangingPunct="1">
              <a:lnSpc>
                <a:spcPct val="90000"/>
              </a:lnSpc>
            </a:pPr>
            <a:r>
              <a:rPr lang="en-US" sz="2400" dirty="0" smtClean="0">
                <a:ea typeface="ＭＳ Ｐゴシック"/>
              </a:rPr>
              <a:t>Credit checks</a:t>
            </a:r>
          </a:p>
          <a:p>
            <a:pPr eaLnBrk="1" hangingPunct="1">
              <a:lnSpc>
                <a:spcPct val="90000"/>
              </a:lnSpc>
            </a:pPr>
            <a:r>
              <a:rPr lang="en-US" sz="2800" b="1" dirty="0" smtClean="0">
                <a:ea typeface="ＭＳ Ｐゴシック"/>
              </a:rPr>
              <a:t>Technical/Operations</a:t>
            </a:r>
          </a:p>
          <a:p>
            <a:pPr lvl="1" eaLnBrk="1" hangingPunct="1">
              <a:lnSpc>
                <a:spcPct val="90000"/>
              </a:lnSpc>
            </a:pPr>
            <a:r>
              <a:rPr lang="en-US" sz="2400" dirty="0" smtClean="0">
                <a:ea typeface="ＭＳ Ｐゴシック"/>
              </a:rPr>
              <a:t>Typical IT/Operations-related issues/findings/observations</a:t>
            </a:r>
          </a:p>
          <a:p>
            <a:pPr lvl="1" eaLnBrk="1" hangingPunct="1">
              <a:lnSpc>
                <a:spcPct val="90000"/>
              </a:lnSpc>
            </a:pPr>
            <a:endParaRPr lang="en-US" sz="24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sldNum" sz="quarter" idx="10"/>
          </p:nvPr>
        </p:nvSpPr>
        <p:spPr>
          <a:noFill/>
        </p:spPr>
        <p:txBody>
          <a:bodyPr/>
          <a:lstStyle/>
          <a:p>
            <a:fld id="{89BD1897-3886-481F-9907-B42D8D11171A}" type="slidenum">
              <a:rPr lang="en-US" smtClean="0">
                <a:ea typeface="ＭＳ Ｐゴシック"/>
                <a:cs typeface="ＭＳ Ｐゴシック"/>
              </a:rPr>
              <a:pPr/>
              <a:t>29</a:t>
            </a:fld>
            <a:endParaRPr lang="en-US" smtClean="0">
              <a:ea typeface="ＭＳ Ｐゴシック"/>
              <a:cs typeface="ＭＳ Ｐゴシック"/>
            </a:endParaRPr>
          </a:p>
        </p:txBody>
      </p:sp>
      <p:sp>
        <p:nvSpPr>
          <p:cNvPr id="74754"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VAP Phase 3: Post-Assessment</a:t>
            </a:r>
          </a:p>
        </p:txBody>
      </p:sp>
      <p:sp>
        <p:nvSpPr>
          <p:cNvPr id="74755" name="Rectangle 3"/>
          <p:cNvSpPr>
            <a:spLocks noGrp="1" noChangeArrowheads="1"/>
          </p:cNvSpPr>
          <p:nvPr>
            <p:ph type="body" idx="4294967295"/>
          </p:nvPr>
        </p:nvSpPr>
        <p:spPr>
          <a:xfrm>
            <a:off x="381000" y="1219200"/>
            <a:ext cx="7924800" cy="4530725"/>
          </a:xfrm>
        </p:spPr>
        <p:txBody>
          <a:bodyPr/>
          <a:lstStyle/>
          <a:p>
            <a:pPr eaLnBrk="1" hangingPunct="1">
              <a:lnSpc>
                <a:spcPct val="90000"/>
              </a:lnSpc>
            </a:pPr>
            <a:r>
              <a:rPr lang="en-US" sz="3200" b="1" dirty="0" smtClean="0">
                <a:ea typeface="ＭＳ Ｐゴシック"/>
              </a:rPr>
              <a:t>Start planning for Reassessment!</a:t>
            </a:r>
          </a:p>
          <a:p>
            <a:pPr lvl="1" eaLnBrk="1" hangingPunct="1">
              <a:lnSpc>
                <a:spcPct val="90000"/>
              </a:lnSpc>
            </a:pPr>
            <a:r>
              <a:rPr lang="en-US" sz="2800" dirty="0" smtClean="0">
                <a:ea typeface="ＭＳ Ｐゴシック"/>
              </a:rPr>
              <a:t>Maybe based on type of data (PCI, PHI, etc.)?</a:t>
            </a:r>
          </a:p>
          <a:p>
            <a:pPr lvl="1" eaLnBrk="1" hangingPunct="1">
              <a:lnSpc>
                <a:spcPct val="90000"/>
              </a:lnSpc>
            </a:pPr>
            <a:r>
              <a:rPr lang="en-US" sz="2800" dirty="0" smtClean="0">
                <a:ea typeface="ＭＳ Ｐゴシック"/>
              </a:rPr>
              <a:t>Maybe based on the geographic location?</a:t>
            </a:r>
          </a:p>
          <a:p>
            <a:pPr lvl="1" eaLnBrk="1" hangingPunct="1">
              <a:lnSpc>
                <a:spcPct val="90000"/>
              </a:lnSpc>
            </a:pPr>
            <a:r>
              <a:rPr lang="en-US" sz="2800" dirty="0" smtClean="0">
                <a:ea typeface="ＭＳ Ｐゴシック"/>
              </a:rPr>
              <a:t>Maybe based on a SIG scoring system?</a:t>
            </a:r>
          </a:p>
          <a:p>
            <a:pPr lvl="1" eaLnBrk="1" hangingPunct="1">
              <a:lnSpc>
                <a:spcPct val="90000"/>
              </a:lnSpc>
            </a:pPr>
            <a:r>
              <a:rPr lang="en-US" sz="2800" dirty="0" smtClean="0">
                <a:ea typeface="ＭＳ Ｐゴシック"/>
              </a:rPr>
              <a:t>Maybe based on an aggregate score card? </a:t>
            </a:r>
          </a:p>
          <a:p>
            <a:pPr lvl="1" eaLnBrk="1" hangingPunct="1">
              <a:lnSpc>
                <a:spcPct val="90000"/>
              </a:lnSpc>
            </a:pPr>
            <a:endParaRPr lang="en-US" sz="2400" dirty="0" smtClean="0">
              <a:ea typeface="ＭＳ Ｐゴシック"/>
            </a:endParaRPr>
          </a:p>
          <a:p>
            <a:pPr lvl="1" eaLnBrk="1" hangingPunct="1">
              <a:lnSpc>
                <a:spcPct val="90000"/>
              </a:lnSpc>
              <a:buFont typeface="Wingdings" pitchFamily="2" charset="2"/>
              <a:buNone/>
            </a:pPr>
            <a:endParaRPr lang="en-US" sz="24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0"/>
          </p:nvPr>
        </p:nvSpPr>
        <p:spPr>
          <a:noFill/>
        </p:spPr>
        <p:txBody>
          <a:bodyPr/>
          <a:lstStyle/>
          <a:p>
            <a:fld id="{D75D413F-7CCD-43E8-B6B1-7D398CD0BFF7}" type="slidenum">
              <a:rPr lang="en-US" smtClean="0">
                <a:ea typeface="ＭＳ Ｐゴシック"/>
                <a:cs typeface="ＭＳ Ｐゴシック"/>
              </a:rPr>
              <a:pPr/>
              <a:t>3</a:t>
            </a:fld>
            <a:endParaRPr lang="en-US" smtClean="0">
              <a:ea typeface="ＭＳ Ｐゴシック"/>
              <a:cs typeface="ＭＳ Ｐゴシック"/>
            </a:endParaRPr>
          </a:p>
        </p:txBody>
      </p:sp>
      <p:sp>
        <p:nvSpPr>
          <p:cNvPr id="33794" name="Rectangle 3"/>
          <p:cNvSpPr>
            <a:spLocks noGrp="1" noChangeArrowheads="1"/>
          </p:cNvSpPr>
          <p:nvPr>
            <p:ph type="body" idx="4294967295"/>
          </p:nvPr>
        </p:nvSpPr>
        <p:spPr>
          <a:xfrm>
            <a:off x="457200" y="1295400"/>
            <a:ext cx="7772400" cy="4572000"/>
          </a:xfrm>
        </p:spPr>
        <p:txBody>
          <a:bodyPr/>
          <a:lstStyle/>
          <a:p>
            <a:pPr eaLnBrk="1" hangingPunct="1">
              <a:lnSpc>
                <a:spcPct val="110000"/>
              </a:lnSpc>
              <a:spcBef>
                <a:spcPct val="0"/>
              </a:spcBef>
            </a:pPr>
            <a:r>
              <a:rPr lang="en-US" sz="2800" dirty="0" smtClean="0">
                <a:ea typeface="ＭＳ Ｐゴシック"/>
              </a:rPr>
              <a:t>Common sense answer to complex process</a:t>
            </a:r>
          </a:p>
          <a:p>
            <a:pPr eaLnBrk="1" hangingPunct="1">
              <a:lnSpc>
                <a:spcPct val="110000"/>
              </a:lnSpc>
              <a:spcBef>
                <a:spcPct val="0"/>
              </a:spcBef>
            </a:pPr>
            <a:r>
              <a:rPr lang="en-US" sz="2800" dirty="0" smtClean="0">
                <a:ea typeface="ＭＳ Ｐゴシック"/>
              </a:rPr>
              <a:t>Reduces costs</a:t>
            </a:r>
          </a:p>
          <a:p>
            <a:pPr eaLnBrk="1" hangingPunct="1">
              <a:lnSpc>
                <a:spcPct val="110000"/>
              </a:lnSpc>
              <a:spcBef>
                <a:spcPct val="0"/>
              </a:spcBef>
            </a:pPr>
            <a:r>
              <a:rPr lang="en-US" sz="2800" dirty="0" smtClean="0">
                <a:ea typeface="ＭＳ Ｐゴシック"/>
              </a:rPr>
              <a:t>Increases efficiencies</a:t>
            </a:r>
          </a:p>
          <a:p>
            <a:pPr eaLnBrk="1" hangingPunct="1">
              <a:lnSpc>
                <a:spcPct val="110000"/>
              </a:lnSpc>
              <a:spcBef>
                <a:spcPct val="0"/>
              </a:spcBef>
            </a:pPr>
            <a:r>
              <a:rPr lang="en-US" sz="2800" dirty="0" smtClean="0">
                <a:ea typeface="ＭＳ Ｐゴシック"/>
              </a:rPr>
              <a:t>Global acceptance</a:t>
            </a:r>
          </a:p>
          <a:p>
            <a:pPr eaLnBrk="1" hangingPunct="1">
              <a:lnSpc>
                <a:spcPct val="110000"/>
              </a:lnSpc>
              <a:spcBef>
                <a:spcPct val="0"/>
              </a:spcBef>
            </a:pPr>
            <a:r>
              <a:rPr lang="en-US" sz="2800" dirty="0" smtClean="0">
                <a:ea typeface="ＭＳ Ｐゴシック"/>
              </a:rPr>
              <a:t>One-stop shop for meeting federal regulations and international standards</a:t>
            </a:r>
          </a:p>
        </p:txBody>
      </p:sp>
      <p:sp>
        <p:nvSpPr>
          <p:cNvPr id="33795" name="Rectangle 7"/>
          <p:cNvSpPr>
            <a:spLocks noChangeArrowheads="1"/>
          </p:cNvSpPr>
          <p:nvPr/>
        </p:nvSpPr>
        <p:spPr bwMode="auto">
          <a:xfrm>
            <a:off x="457200" y="304800"/>
            <a:ext cx="8229600" cy="762000"/>
          </a:xfrm>
          <a:prstGeom prst="rect">
            <a:avLst/>
          </a:prstGeom>
          <a:noFill/>
          <a:ln w="9525">
            <a:noFill/>
            <a:miter lim="800000"/>
            <a:headEnd/>
            <a:tailEnd/>
          </a:ln>
        </p:spPr>
        <p:txBody>
          <a:bodyPr/>
          <a:lstStyle/>
          <a:p>
            <a:pPr eaLnBrk="0" hangingPunct="0"/>
            <a:r>
              <a:rPr lang="en-US" sz="4000" dirty="0">
                <a:solidFill>
                  <a:schemeClr val="bg2"/>
                </a:solidFill>
                <a:latin typeface="Calibri" pitchFamily="34" charset="0"/>
              </a:rPr>
              <a:t>Why Shared Assessments? </a:t>
            </a:r>
          </a:p>
        </p:txBody>
      </p:sp>
      <p:sp>
        <p:nvSpPr>
          <p:cNvPr id="3379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6" name="Picture 5"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sldNum" sz="quarter" idx="10"/>
          </p:nvPr>
        </p:nvSpPr>
        <p:spPr>
          <a:noFill/>
        </p:spPr>
        <p:txBody>
          <a:bodyPr/>
          <a:lstStyle/>
          <a:p>
            <a:fld id="{10982247-AE9B-49C4-A4AE-E5D13899780A}" type="slidenum">
              <a:rPr lang="en-US" smtClean="0">
                <a:ea typeface="ＭＳ Ｐゴシック"/>
                <a:cs typeface="ＭＳ Ｐゴシック"/>
              </a:rPr>
              <a:pPr/>
              <a:t>30</a:t>
            </a:fld>
            <a:endParaRPr lang="en-US" smtClean="0">
              <a:ea typeface="ＭＳ Ｐゴシック"/>
              <a:cs typeface="ＭＳ Ｐゴシック"/>
            </a:endParaRPr>
          </a:p>
        </p:txBody>
      </p:sp>
      <p:sp>
        <p:nvSpPr>
          <p:cNvPr id="78850"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Other Items - External Assessors</a:t>
            </a:r>
          </a:p>
        </p:txBody>
      </p:sp>
      <p:sp>
        <p:nvSpPr>
          <p:cNvPr id="44036" name="Rectangle 3"/>
          <p:cNvSpPr>
            <a:spLocks noGrp="1" noChangeArrowheads="1"/>
          </p:cNvSpPr>
          <p:nvPr>
            <p:ph type="body" idx="4294967295"/>
          </p:nvPr>
        </p:nvSpPr>
        <p:spPr>
          <a:xfrm>
            <a:off x="381000" y="1219200"/>
            <a:ext cx="7924800" cy="4530725"/>
          </a:xfrm>
        </p:spPr>
        <p:txBody>
          <a:bodyPr/>
          <a:lstStyle/>
          <a:p>
            <a:pPr eaLnBrk="1" hangingPunct="1">
              <a:lnSpc>
                <a:spcPct val="90000"/>
              </a:lnSpc>
              <a:defRPr/>
            </a:pPr>
            <a:r>
              <a:rPr lang="en-US" sz="2800" dirty="0" smtClean="0">
                <a:cs typeface="+mn-cs"/>
              </a:rPr>
              <a:t>These are an </a:t>
            </a:r>
            <a:r>
              <a:rPr lang="en-US" sz="2800" i="1" dirty="0" smtClean="0">
                <a:cs typeface="+mn-cs"/>
              </a:rPr>
              <a:t>extension</a:t>
            </a:r>
            <a:r>
              <a:rPr lang="en-US" sz="2800" dirty="0" smtClean="0">
                <a:cs typeface="+mn-cs"/>
              </a:rPr>
              <a:t> of your VAP team and should be treated as such</a:t>
            </a:r>
          </a:p>
          <a:p>
            <a:pPr lvl="1" eaLnBrk="1" hangingPunct="1">
              <a:lnSpc>
                <a:spcPct val="90000"/>
              </a:lnSpc>
              <a:defRPr/>
            </a:pPr>
            <a:r>
              <a:rPr lang="en-US" sz="2400" dirty="0" smtClean="0"/>
              <a:t>Monitor their progress</a:t>
            </a:r>
          </a:p>
          <a:p>
            <a:pPr lvl="1" eaLnBrk="1" hangingPunct="1">
              <a:lnSpc>
                <a:spcPct val="90000"/>
              </a:lnSpc>
              <a:defRPr/>
            </a:pPr>
            <a:r>
              <a:rPr lang="en-US" sz="2400" dirty="0" smtClean="0"/>
              <a:t>Meet with them at least weekly</a:t>
            </a:r>
          </a:p>
          <a:p>
            <a:pPr lvl="1" eaLnBrk="1" hangingPunct="1">
              <a:lnSpc>
                <a:spcPct val="90000"/>
              </a:lnSpc>
              <a:defRPr/>
            </a:pPr>
            <a:r>
              <a:rPr lang="en-US" sz="2400" dirty="0" smtClean="0"/>
              <a:t>Ensure they pull you in when the assessment begins to “look bad” (no surprises!)</a:t>
            </a:r>
          </a:p>
          <a:p>
            <a:pPr eaLnBrk="1" hangingPunct="1">
              <a:lnSpc>
                <a:spcPct val="90000"/>
              </a:lnSpc>
              <a:defRPr/>
            </a:pPr>
            <a:r>
              <a:rPr lang="en-US" sz="2800" dirty="0" smtClean="0">
                <a:cs typeface="+mn-cs"/>
              </a:rPr>
              <a:t>Make sure other vendors will accept their NDA’s</a:t>
            </a:r>
          </a:p>
          <a:p>
            <a:pPr lvl="1" eaLnBrk="1" hangingPunct="1">
              <a:lnSpc>
                <a:spcPct val="90000"/>
              </a:lnSpc>
              <a:defRPr/>
            </a:pPr>
            <a:r>
              <a:rPr lang="en-US" sz="2400" dirty="0" smtClean="0"/>
              <a:t>Be prepared for the Legal dept’s to </a:t>
            </a:r>
            <a:r>
              <a:rPr lang="en-US" sz="2400" strike="sngStrike" dirty="0" smtClean="0">
                <a:solidFill>
                  <a:srgbClr val="FF0000"/>
                </a:solidFill>
              </a:rPr>
              <a:t>red-line</a:t>
            </a:r>
            <a:r>
              <a:rPr lang="en-US" sz="2400" dirty="0" smtClean="0"/>
              <a:t> much of the document!</a:t>
            </a:r>
          </a:p>
          <a:p>
            <a:pPr lvl="1" eaLnBrk="1" hangingPunct="1">
              <a:lnSpc>
                <a:spcPct val="90000"/>
              </a:lnSpc>
              <a:defRPr/>
            </a:pPr>
            <a:r>
              <a:rPr lang="en-US" sz="2400" dirty="0" smtClean="0"/>
              <a:t>Be prepared to adjust start/end dates</a:t>
            </a:r>
          </a:p>
          <a:p>
            <a:pPr lvl="1" eaLnBrk="1" hangingPunct="1">
              <a:lnSpc>
                <a:spcPct val="90000"/>
              </a:lnSpc>
              <a:defRPr/>
            </a:pPr>
            <a:r>
              <a:rPr lang="en-US" sz="2400" dirty="0" smtClean="0"/>
              <a:t>Insist </a:t>
            </a:r>
            <a:r>
              <a:rPr lang="en-US" sz="2400" i="1" u="sng" dirty="0" smtClean="0"/>
              <a:t>you</a:t>
            </a:r>
            <a:r>
              <a:rPr lang="en-US" sz="2400" dirty="0" smtClean="0"/>
              <a:t> participate in the closing meetings for key/offshore vendors</a:t>
            </a:r>
          </a:p>
          <a:p>
            <a:pPr eaLnBrk="1" hangingPunct="1">
              <a:lnSpc>
                <a:spcPct val="90000"/>
              </a:lnSpc>
              <a:defRPr/>
            </a:pPr>
            <a:endParaRPr lang="en-US" sz="2800" dirty="0" smtClean="0">
              <a:cs typeface="+mn-cs"/>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sldNum" sz="quarter" idx="10"/>
          </p:nvPr>
        </p:nvSpPr>
        <p:spPr>
          <a:noFill/>
        </p:spPr>
        <p:txBody>
          <a:bodyPr/>
          <a:lstStyle/>
          <a:p>
            <a:fld id="{98BAB4BA-FADE-475A-B74A-98D1A34E4B3F}" type="slidenum">
              <a:rPr lang="en-US" smtClean="0">
                <a:ea typeface="ＭＳ Ｐゴシック"/>
                <a:cs typeface="ＭＳ Ｐゴシック"/>
              </a:rPr>
              <a:pPr/>
              <a:t>31</a:t>
            </a:fld>
            <a:endParaRPr lang="en-US" smtClean="0">
              <a:ea typeface="ＭＳ Ｐゴシック"/>
              <a:cs typeface="ＭＳ Ｐゴシック"/>
            </a:endParaRPr>
          </a:p>
        </p:txBody>
      </p:sp>
      <p:sp>
        <p:nvSpPr>
          <p:cNvPr id="80898"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Summary: Big "To Do’s”</a:t>
            </a:r>
          </a:p>
        </p:txBody>
      </p:sp>
      <p:sp>
        <p:nvSpPr>
          <p:cNvPr id="80899" name="Rectangle 3"/>
          <p:cNvSpPr>
            <a:spLocks noGrp="1" noChangeArrowheads="1"/>
          </p:cNvSpPr>
          <p:nvPr>
            <p:ph type="body" idx="4294967295"/>
          </p:nvPr>
        </p:nvSpPr>
        <p:spPr>
          <a:xfrm>
            <a:off x="457200" y="1143000"/>
            <a:ext cx="8001000" cy="4800600"/>
          </a:xfrm>
        </p:spPr>
        <p:txBody>
          <a:bodyPr/>
          <a:lstStyle/>
          <a:p>
            <a:pPr eaLnBrk="1" hangingPunct="1"/>
            <a:r>
              <a:rPr lang="en-US" sz="2800" dirty="0" smtClean="0">
                <a:ea typeface="ＭＳ Ｐゴシック"/>
              </a:rPr>
              <a:t>Have executive buy-in (Remember: </a:t>
            </a:r>
            <a:r>
              <a:rPr lang="en-US" sz="2800" b="1" dirty="0" smtClean="0">
                <a:solidFill>
                  <a:srgbClr val="FF0000"/>
                </a:solidFill>
                <a:ea typeface="ＭＳ Ｐゴシック"/>
              </a:rPr>
              <a:t>P1</a:t>
            </a:r>
            <a:r>
              <a:rPr lang="en-US" sz="2800" dirty="0" smtClean="0">
                <a:ea typeface="ＭＳ Ｐゴシック"/>
              </a:rPr>
              <a:t>! </a:t>
            </a:r>
            <a:r>
              <a:rPr lang="en-US" sz="2800" u="sng" dirty="0" smtClean="0">
                <a:ea typeface="ＭＳ Ｐゴシック"/>
              </a:rPr>
              <a:t>MUST HAVE!</a:t>
            </a:r>
            <a:r>
              <a:rPr lang="en-US" sz="2800" dirty="0" smtClean="0">
                <a:ea typeface="ＭＳ Ｐゴシック"/>
              </a:rPr>
              <a:t>)</a:t>
            </a:r>
          </a:p>
          <a:p>
            <a:pPr eaLnBrk="1" hangingPunct="1"/>
            <a:r>
              <a:rPr lang="en-US" sz="2800" dirty="0" smtClean="0">
                <a:ea typeface="ＭＳ Ｐゴシック"/>
              </a:rPr>
              <a:t>Establish a risk-based approach for prioritizing your assessments</a:t>
            </a:r>
          </a:p>
          <a:p>
            <a:r>
              <a:rPr lang="en-US" sz="2800" dirty="0" smtClean="0">
                <a:solidFill>
                  <a:srgbClr val="595959"/>
                </a:solidFill>
                <a:ea typeface="ＭＳ Ｐゴシック"/>
              </a:rPr>
              <a:t>Establish core relationships with BUs (streamlines vendor communication); this leads to providing value to the BU</a:t>
            </a:r>
            <a:endParaRPr lang="en-US" sz="2800" dirty="0" smtClean="0">
              <a:ea typeface="ＭＳ Ｐゴシック"/>
            </a:endParaRPr>
          </a:p>
          <a:p>
            <a:pPr eaLnBrk="1" hangingPunct="1"/>
            <a:r>
              <a:rPr lang="en-US" sz="2800" dirty="0" smtClean="0">
                <a:ea typeface="ＭＳ Ｐゴシック"/>
              </a:rPr>
              <a:t>Have the business unit (BU) establish initial contact with the vendor (i.e., they write the checks!) and be upfront as to what could happen if the vendor doesn’t meet your organization’s standards or Best Practices</a:t>
            </a:r>
          </a:p>
          <a:p>
            <a:pPr eaLnBrk="1" hangingPunct="1"/>
            <a:r>
              <a:rPr lang="en-US" sz="2800" dirty="0" smtClean="0">
                <a:ea typeface="ＭＳ Ｐゴシック"/>
              </a:rPr>
              <a:t>Use qualified assessors (CISAs, CISSPs, CRISCs, etc.)</a:t>
            </a: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1"/>
          <p:cNvSpPr>
            <a:spLocks noGrp="1"/>
          </p:cNvSpPr>
          <p:nvPr>
            <p:ph type="sldNum" sz="quarter" idx="10"/>
          </p:nvPr>
        </p:nvSpPr>
        <p:spPr>
          <a:noFill/>
        </p:spPr>
        <p:txBody>
          <a:bodyPr/>
          <a:lstStyle/>
          <a:p>
            <a:fld id="{44084986-3C4C-48F1-9307-EA3999092E4D}" type="slidenum">
              <a:rPr lang="en-US" smtClean="0">
                <a:ea typeface="ＭＳ Ｐゴシック"/>
                <a:cs typeface="ＭＳ Ｐゴシック"/>
              </a:rPr>
              <a:pPr/>
              <a:t>32</a:t>
            </a:fld>
            <a:endParaRPr lang="en-US" smtClean="0">
              <a:ea typeface="ＭＳ Ｐゴシック"/>
              <a:cs typeface="ＭＳ Ｐゴシック"/>
            </a:endParaRPr>
          </a:p>
        </p:txBody>
      </p:sp>
      <p:sp>
        <p:nvSpPr>
          <p:cNvPr id="82946" name="Rectangle 2"/>
          <p:cNvSpPr txBox="1">
            <a:spLocks noChangeArrowheads="1"/>
          </p:cNvSpPr>
          <p:nvPr/>
        </p:nvSpPr>
        <p:spPr bwMode="auto">
          <a:xfrm>
            <a:off x="457200" y="277813"/>
            <a:ext cx="8229600" cy="1139825"/>
          </a:xfrm>
          <a:prstGeom prst="rect">
            <a:avLst/>
          </a:prstGeom>
          <a:noFill/>
          <a:ln w="9525">
            <a:noFill/>
            <a:miter lim="800000"/>
            <a:headEnd/>
            <a:tailEnd/>
          </a:ln>
        </p:spPr>
        <p:txBody>
          <a:bodyPr/>
          <a:lstStyle/>
          <a:p>
            <a:r>
              <a:rPr lang="en-US" sz="4200">
                <a:solidFill>
                  <a:srgbClr val="5F5F5F"/>
                </a:solidFill>
                <a:latin typeface="Calibri" pitchFamily="34" charset="0"/>
              </a:rPr>
              <a:t>Summary: Big "To Do’s”</a:t>
            </a:r>
          </a:p>
        </p:txBody>
      </p:sp>
      <p:sp>
        <p:nvSpPr>
          <p:cNvPr id="82947" name="Rectangle 3"/>
          <p:cNvSpPr txBox="1">
            <a:spLocks noChangeArrowheads="1"/>
          </p:cNvSpPr>
          <p:nvPr/>
        </p:nvSpPr>
        <p:spPr bwMode="auto">
          <a:xfrm>
            <a:off x="457200" y="1295400"/>
            <a:ext cx="8382000" cy="4343400"/>
          </a:xfrm>
          <a:prstGeom prst="rect">
            <a:avLst/>
          </a:prstGeom>
          <a:noFill/>
          <a:ln w="9525">
            <a:noFill/>
            <a:miter lim="800000"/>
            <a:headEnd/>
            <a:tailEnd/>
          </a:ln>
        </p:spPr>
        <p:txBody>
          <a:bodyPr/>
          <a:lstStyle/>
          <a:p>
            <a:pPr marL="342900" indent="-342900">
              <a:spcBef>
                <a:spcPct val="20000"/>
              </a:spcBef>
              <a:buClr>
                <a:srgbClr val="2C5884"/>
              </a:buClr>
              <a:buFont typeface="Wingdings" pitchFamily="2" charset="2"/>
              <a:buChar char="n"/>
            </a:pPr>
            <a:r>
              <a:rPr lang="en-US" sz="2800" dirty="0">
                <a:solidFill>
                  <a:srgbClr val="595959"/>
                </a:solidFill>
                <a:latin typeface="Arial Narrow" pitchFamily="34" charset="0"/>
              </a:rPr>
              <a:t>Establish a follow-up process for contingent items</a:t>
            </a:r>
          </a:p>
          <a:p>
            <a:pPr marL="342900" indent="-342900">
              <a:spcBef>
                <a:spcPct val="20000"/>
              </a:spcBef>
              <a:buClr>
                <a:srgbClr val="2C5884"/>
              </a:buClr>
              <a:buFont typeface="Wingdings" pitchFamily="2" charset="2"/>
              <a:buChar char="n"/>
            </a:pPr>
            <a:r>
              <a:rPr lang="en-US" sz="2800" dirty="0">
                <a:solidFill>
                  <a:srgbClr val="5F5F5F"/>
                </a:solidFill>
                <a:latin typeface="Arial Narrow" pitchFamily="34" charset="0"/>
              </a:rPr>
              <a:t>Use the SIG and AUP’s as your primary tools for assessing vendors</a:t>
            </a:r>
          </a:p>
          <a:p>
            <a:pPr marL="342900" indent="-342900">
              <a:spcBef>
                <a:spcPct val="20000"/>
              </a:spcBef>
              <a:buClr>
                <a:srgbClr val="2C5884"/>
              </a:buClr>
              <a:buFont typeface="Wingdings" pitchFamily="2" charset="2"/>
              <a:buChar char="n"/>
            </a:pPr>
            <a:r>
              <a:rPr lang="en-US" sz="2800" dirty="0">
                <a:solidFill>
                  <a:srgbClr val="5F5F5F"/>
                </a:solidFill>
                <a:latin typeface="Arial Narrow" pitchFamily="34" charset="0"/>
              </a:rPr>
              <a:t>Follow up on “Yes” and “No” answers in the SIG</a:t>
            </a:r>
          </a:p>
          <a:p>
            <a:pPr marL="342900" indent="-342900">
              <a:spcBef>
                <a:spcPct val="20000"/>
              </a:spcBef>
              <a:buClr>
                <a:srgbClr val="2C5884"/>
              </a:buClr>
              <a:buFont typeface="Wingdings" pitchFamily="2" charset="2"/>
              <a:buChar char="n"/>
            </a:pPr>
            <a:r>
              <a:rPr lang="en-US" sz="2800" dirty="0">
                <a:solidFill>
                  <a:schemeClr val="bg2"/>
                </a:solidFill>
                <a:latin typeface="Arial Narrow" pitchFamily="34" charset="0"/>
              </a:rPr>
              <a:t>Share </a:t>
            </a:r>
            <a:r>
              <a:rPr lang="en-US" sz="2800" i="1" dirty="0">
                <a:solidFill>
                  <a:srgbClr val="595959"/>
                </a:solidFill>
                <a:latin typeface="Arial Narrow" pitchFamily="34" charset="0"/>
              </a:rPr>
              <a:t>contingent items </a:t>
            </a:r>
            <a:r>
              <a:rPr lang="en-US" sz="2800" dirty="0">
                <a:solidFill>
                  <a:srgbClr val="595959"/>
                </a:solidFill>
                <a:latin typeface="Arial Narrow" pitchFamily="34" charset="0"/>
              </a:rPr>
              <a:t>(“observations,” “issues,” “findings”) with the BU and the vendor</a:t>
            </a:r>
          </a:p>
          <a:p>
            <a:pPr marL="342900" indent="-342900">
              <a:spcBef>
                <a:spcPct val="20000"/>
              </a:spcBef>
              <a:buClr>
                <a:srgbClr val="2C5884"/>
              </a:buClr>
              <a:buFont typeface="Wingdings" pitchFamily="2" charset="2"/>
              <a:buChar char="n"/>
            </a:pPr>
            <a:r>
              <a:rPr lang="en-US" sz="2800" dirty="0">
                <a:solidFill>
                  <a:srgbClr val="595959"/>
                </a:solidFill>
                <a:latin typeface="Arial Narrow" pitchFamily="34" charset="0"/>
              </a:rPr>
              <a:t>When feasible, use established professional assessment firms to assess your key high-risk vendors</a:t>
            </a:r>
          </a:p>
          <a:p>
            <a:pPr marL="342900" indent="-342900">
              <a:spcBef>
                <a:spcPct val="20000"/>
              </a:spcBef>
              <a:buClr>
                <a:srgbClr val="2C5884"/>
              </a:buClr>
              <a:buFont typeface="Wingdings" pitchFamily="2" charset="2"/>
              <a:buChar char="n"/>
            </a:pPr>
            <a:endParaRPr lang="en-US" sz="2000" dirty="0">
              <a:solidFill>
                <a:srgbClr val="595959"/>
              </a:solidFill>
              <a:latin typeface="Calibri" pitchFamily="34" charset="0"/>
            </a:endParaRPr>
          </a:p>
          <a:p>
            <a:pPr marL="342900" indent="-342900">
              <a:spcBef>
                <a:spcPct val="20000"/>
              </a:spcBef>
              <a:buClr>
                <a:srgbClr val="2C5884"/>
              </a:buClr>
              <a:buFont typeface="Wingdings" pitchFamily="2" charset="2"/>
              <a:buChar char="n"/>
            </a:pPr>
            <a:endParaRPr lang="en-US" sz="2000" dirty="0">
              <a:solidFill>
                <a:srgbClr val="595959"/>
              </a:solidFill>
              <a:latin typeface="Calibri" pitchFamily="34" charset="0"/>
            </a:endParaRPr>
          </a:p>
          <a:p>
            <a:pPr marL="342900" indent="-342900">
              <a:spcBef>
                <a:spcPct val="20000"/>
              </a:spcBef>
              <a:buClr>
                <a:srgbClr val="2C5884"/>
              </a:buClr>
              <a:buFont typeface="Wingdings" pitchFamily="2" charset="2"/>
              <a:buChar char="n"/>
            </a:pPr>
            <a:endParaRPr lang="en-US" sz="2000" dirty="0">
              <a:solidFill>
                <a:schemeClr val="bg2"/>
              </a:solidFill>
              <a:latin typeface="Calibri" pitchFamily="34" charset="0"/>
            </a:endParaRPr>
          </a:p>
          <a:p>
            <a:pPr marL="342900" indent="-342900">
              <a:spcBef>
                <a:spcPct val="20000"/>
              </a:spcBef>
              <a:buClr>
                <a:srgbClr val="2C5884"/>
              </a:buClr>
              <a:buFont typeface="Wingdings" pitchFamily="2" charset="2"/>
              <a:buChar char="n"/>
            </a:pPr>
            <a:endParaRPr lang="en-US" sz="2000" dirty="0">
              <a:solidFill>
                <a:schemeClr val="bg2"/>
              </a:solidFill>
              <a:latin typeface="Calibri" pitchFamily="34" charset="0"/>
            </a:endParaRPr>
          </a:p>
          <a:p>
            <a:pPr marL="342900" indent="-342900">
              <a:spcBef>
                <a:spcPct val="20000"/>
              </a:spcBef>
              <a:buClr>
                <a:srgbClr val="2C5884"/>
              </a:buClr>
              <a:buFont typeface="Wingdings" pitchFamily="2" charset="2"/>
              <a:buChar char="n"/>
            </a:pPr>
            <a:endParaRPr lang="en-US" sz="2000" dirty="0">
              <a:solidFill>
                <a:schemeClr val="bg2"/>
              </a:solidFill>
              <a:latin typeface="Calibri" pitchFamily="34" charset="0"/>
            </a:endParaRPr>
          </a:p>
          <a:p>
            <a:pPr marL="342900" indent="-342900">
              <a:lnSpc>
                <a:spcPct val="90000"/>
              </a:lnSpc>
              <a:spcBef>
                <a:spcPct val="20000"/>
              </a:spcBef>
              <a:buClr>
                <a:srgbClr val="2C5884"/>
              </a:buClr>
              <a:buFont typeface="Wingdings" pitchFamily="2" charset="2"/>
              <a:buChar char="n"/>
            </a:pPr>
            <a:endParaRPr lang="en-US" sz="2800" dirty="0">
              <a:solidFill>
                <a:schemeClr val="bg2"/>
              </a:solidFill>
              <a:latin typeface="Arial Narrow" pitchFamily="34" charset="0"/>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a:spLocks noGrp="1" noChangeArrowheads="1"/>
          </p:cNvSpPr>
          <p:nvPr>
            <p:ph type="sldNum" sz="quarter" idx="10"/>
          </p:nvPr>
        </p:nvSpPr>
        <p:spPr>
          <a:noFill/>
        </p:spPr>
        <p:txBody>
          <a:bodyPr/>
          <a:lstStyle/>
          <a:p>
            <a:fld id="{7160D485-D16E-4FF8-BD0E-508B7E8FBF80}" type="slidenum">
              <a:rPr lang="en-US" smtClean="0">
                <a:ea typeface="ＭＳ Ｐゴシック"/>
                <a:cs typeface="ＭＳ Ｐゴシック"/>
              </a:rPr>
              <a:pPr/>
              <a:t>33</a:t>
            </a:fld>
            <a:endParaRPr lang="en-US" smtClean="0">
              <a:ea typeface="ＭＳ Ｐゴシック"/>
              <a:cs typeface="ＭＳ Ｐゴシック"/>
            </a:endParaRPr>
          </a:p>
        </p:txBody>
      </p:sp>
      <p:sp>
        <p:nvSpPr>
          <p:cNvPr id="83970" name="Rectangle 2"/>
          <p:cNvSpPr>
            <a:spLocks noGrp="1" noChangeArrowheads="1"/>
          </p:cNvSpPr>
          <p:nvPr>
            <p:ph type="title" idx="4294967295"/>
          </p:nvPr>
        </p:nvSpPr>
        <p:spPr/>
        <p:txBody>
          <a:bodyPr/>
          <a:lstStyle/>
          <a:p>
            <a:pPr eaLnBrk="1" hangingPunct="1"/>
            <a:r>
              <a:rPr lang="en-US" dirty="0" smtClean="0">
                <a:latin typeface="Calibri" pitchFamily="34" charset="0"/>
                <a:ea typeface="ＭＳ Ｐゴシック"/>
              </a:rPr>
              <a:t>Summary: Big “Do Not’s”</a:t>
            </a:r>
          </a:p>
        </p:txBody>
      </p:sp>
      <p:sp>
        <p:nvSpPr>
          <p:cNvPr id="83971" name="Rectangle 3"/>
          <p:cNvSpPr>
            <a:spLocks noGrp="1" noChangeArrowheads="1"/>
          </p:cNvSpPr>
          <p:nvPr>
            <p:ph type="body" idx="4294967295"/>
          </p:nvPr>
        </p:nvSpPr>
        <p:spPr>
          <a:xfrm>
            <a:off x="533400" y="1143000"/>
            <a:ext cx="8077200" cy="4495800"/>
          </a:xfrm>
        </p:spPr>
        <p:txBody>
          <a:bodyPr/>
          <a:lstStyle/>
          <a:p>
            <a:pPr eaLnBrk="1" hangingPunct="1">
              <a:spcBef>
                <a:spcPts val="400"/>
              </a:spcBef>
            </a:pPr>
            <a:r>
              <a:rPr lang="en-US" sz="2600" dirty="0" smtClean="0">
                <a:ea typeface="ＭＳ Ｐゴシック"/>
              </a:rPr>
              <a:t>Treat your VAP as an administrative function</a:t>
            </a:r>
          </a:p>
          <a:p>
            <a:pPr eaLnBrk="1" hangingPunct="1">
              <a:spcBef>
                <a:spcPts val="400"/>
              </a:spcBef>
            </a:pPr>
            <a:r>
              <a:rPr lang="en-US" sz="2600" dirty="0" smtClean="0">
                <a:ea typeface="ＭＳ Ｐゴシック"/>
              </a:rPr>
              <a:t>Leave your VAP process ad hoc (remember: </a:t>
            </a:r>
            <a:r>
              <a:rPr lang="en-US" sz="2600" b="1" dirty="0" smtClean="0">
                <a:ea typeface="ＭＳ Ｐゴシック"/>
              </a:rPr>
              <a:t>(p2+p3)</a:t>
            </a:r>
            <a:r>
              <a:rPr lang="en-US" sz="2600" dirty="0" smtClean="0">
                <a:ea typeface="ＭＳ Ｐゴシック"/>
              </a:rPr>
              <a:t>)</a:t>
            </a:r>
          </a:p>
          <a:p>
            <a:pPr lvl="1" eaLnBrk="1" hangingPunct="1">
              <a:spcBef>
                <a:spcPts val="400"/>
              </a:spcBef>
            </a:pPr>
            <a:r>
              <a:rPr lang="en-US" sz="2200" dirty="0" smtClean="0">
                <a:ea typeface="ＭＳ Ｐゴシック"/>
              </a:rPr>
              <a:t>Formalize it</a:t>
            </a:r>
          </a:p>
          <a:p>
            <a:pPr lvl="1" eaLnBrk="1" hangingPunct="1">
              <a:spcBef>
                <a:spcPts val="400"/>
              </a:spcBef>
            </a:pPr>
            <a:r>
              <a:rPr lang="en-US" sz="2200" dirty="0" smtClean="0">
                <a:ea typeface="ＭＳ Ｐゴシック"/>
              </a:rPr>
              <a:t>Document it</a:t>
            </a:r>
          </a:p>
          <a:p>
            <a:pPr eaLnBrk="1" hangingPunct="1">
              <a:spcBef>
                <a:spcPts val="400"/>
              </a:spcBef>
            </a:pPr>
            <a:r>
              <a:rPr lang="en-US" sz="2600" dirty="0" smtClean="0">
                <a:ea typeface="ＭＳ Ｐゴシック"/>
              </a:rPr>
              <a:t>Keep BUs in the dark during the assessment process</a:t>
            </a:r>
          </a:p>
          <a:p>
            <a:pPr eaLnBrk="1" hangingPunct="1">
              <a:spcBef>
                <a:spcPts val="400"/>
              </a:spcBef>
            </a:pPr>
            <a:r>
              <a:rPr lang="en-US" sz="2600" dirty="0" smtClean="0">
                <a:ea typeface="ＭＳ Ｐゴシック"/>
              </a:rPr>
              <a:t>Wait too long to publish your assessment to the appropriate personnel </a:t>
            </a:r>
          </a:p>
          <a:p>
            <a:pPr lvl="1" eaLnBrk="1" hangingPunct="1">
              <a:spcBef>
                <a:spcPts val="400"/>
              </a:spcBef>
            </a:pPr>
            <a:r>
              <a:rPr lang="en-US" sz="2400" dirty="0" smtClean="0">
                <a:ea typeface="ＭＳ Ｐゴシック"/>
              </a:rPr>
              <a:t>It’s a point in time</a:t>
            </a:r>
          </a:p>
          <a:p>
            <a:pPr eaLnBrk="1" hangingPunct="1">
              <a:spcBef>
                <a:spcPts val="400"/>
              </a:spcBef>
            </a:pPr>
            <a:r>
              <a:rPr lang="en-US" sz="2600" dirty="0" smtClean="0">
                <a:ea typeface="ＭＳ Ｐゴシック"/>
              </a:rPr>
              <a:t>Treat any vendor assessment as a one-time deal</a:t>
            </a:r>
          </a:p>
          <a:p>
            <a:pPr lvl="1" eaLnBrk="1" hangingPunct="1">
              <a:spcBef>
                <a:spcPts val="400"/>
              </a:spcBef>
            </a:pPr>
            <a:r>
              <a:rPr lang="en-US" sz="2400" dirty="0" smtClean="0">
                <a:ea typeface="ＭＳ Ｐゴシック"/>
              </a:rPr>
              <a:t>Schedule a risk-based reassessment</a:t>
            </a:r>
          </a:p>
          <a:p>
            <a:pPr eaLnBrk="1" hangingPunct="1">
              <a:lnSpc>
                <a:spcPct val="90000"/>
              </a:lnSpc>
              <a:buFont typeface="Wingdings" pitchFamily="2" charset="2"/>
              <a:buNone/>
            </a:pPr>
            <a:endParaRPr lang="en-US" sz="2800" dirty="0" smtClean="0">
              <a:ea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sldNum" sz="quarter" idx="10"/>
          </p:nvPr>
        </p:nvSpPr>
        <p:spPr>
          <a:noFill/>
        </p:spPr>
        <p:txBody>
          <a:bodyPr/>
          <a:lstStyle/>
          <a:p>
            <a:fld id="{135C2E63-C1D4-4994-8CC5-4D25B54CA979}" type="slidenum">
              <a:rPr lang="en-US" smtClean="0">
                <a:ea typeface="ＭＳ Ｐゴシック"/>
                <a:cs typeface="ＭＳ Ｐゴシック"/>
              </a:rPr>
              <a:pPr/>
              <a:t>34</a:t>
            </a:fld>
            <a:endParaRPr lang="en-US" smtClean="0">
              <a:ea typeface="ＭＳ Ｐゴシック"/>
              <a:cs typeface="ＭＳ Ｐゴシック"/>
            </a:endParaRPr>
          </a:p>
        </p:txBody>
      </p:sp>
      <p:sp>
        <p:nvSpPr>
          <p:cNvPr id="87042" name="Rectangle 2"/>
          <p:cNvSpPr>
            <a:spLocks noGrp="1" noChangeArrowheads="1"/>
          </p:cNvSpPr>
          <p:nvPr>
            <p:ph type="title" idx="4294967295"/>
          </p:nvPr>
        </p:nvSpPr>
        <p:spPr/>
        <p:txBody>
          <a:bodyPr/>
          <a:lstStyle/>
          <a:p>
            <a:pPr eaLnBrk="1" hangingPunct="1"/>
            <a:r>
              <a:rPr lang="en-US" smtClean="0">
                <a:latin typeface="Calibri" pitchFamily="34" charset="0"/>
                <a:ea typeface="ＭＳ Ｐゴシック"/>
              </a:rPr>
              <a:t>Questions/Answers</a:t>
            </a:r>
          </a:p>
        </p:txBody>
      </p:sp>
      <p:sp>
        <p:nvSpPr>
          <p:cNvPr id="87043" name="Rectangle 3"/>
          <p:cNvSpPr>
            <a:spLocks noGrp="1" noChangeArrowheads="1"/>
          </p:cNvSpPr>
          <p:nvPr>
            <p:ph type="body" idx="4294967295"/>
          </p:nvPr>
        </p:nvSpPr>
        <p:spPr>
          <a:xfrm>
            <a:off x="533400" y="1143000"/>
            <a:ext cx="8077200" cy="4495800"/>
          </a:xfrm>
        </p:spPr>
        <p:txBody>
          <a:bodyPr/>
          <a:lstStyle/>
          <a:p>
            <a:pPr eaLnBrk="1" hangingPunct="1">
              <a:lnSpc>
                <a:spcPct val="90000"/>
              </a:lnSpc>
              <a:buFont typeface="Wingdings" pitchFamily="2" charset="2"/>
              <a:buNone/>
            </a:pPr>
            <a:endParaRPr lang="en-US" sz="2800" dirty="0" smtClean="0">
              <a:ea typeface="ＭＳ Ｐゴシック"/>
            </a:endParaRPr>
          </a:p>
        </p:txBody>
      </p:sp>
      <p:sp>
        <p:nvSpPr>
          <p:cNvPr id="7"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8" name="Picture 7"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2362200" y="1447800"/>
            <a:ext cx="4476750" cy="4461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2"/>
          <p:cNvSpPr>
            <a:spLocks noGrp="1"/>
          </p:cNvSpPr>
          <p:nvPr>
            <p:ph type="title"/>
          </p:nvPr>
        </p:nvSpPr>
        <p:spPr/>
        <p:txBody>
          <a:bodyPr/>
          <a:lstStyle/>
          <a:p>
            <a:pPr eaLnBrk="1" hangingPunct="1"/>
            <a:r>
              <a:rPr lang="en-US" sz="3800" smtClean="0">
                <a:latin typeface="Calibri" pitchFamily="34" charset="0"/>
                <a:ea typeface="ＭＳ Ｐゴシック"/>
              </a:rPr>
              <a:t>For More Information…</a:t>
            </a:r>
          </a:p>
        </p:txBody>
      </p:sp>
      <p:sp>
        <p:nvSpPr>
          <p:cNvPr id="86018" name="Content Placeholder 3"/>
          <p:cNvSpPr>
            <a:spLocks noGrp="1"/>
          </p:cNvSpPr>
          <p:nvPr>
            <p:ph idx="1"/>
          </p:nvPr>
        </p:nvSpPr>
        <p:spPr>
          <a:xfrm>
            <a:off x="609600" y="1066800"/>
            <a:ext cx="7924800" cy="4953000"/>
          </a:xfrm>
        </p:spPr>
        <p:txBody>
          <a:bodyPr/>
          <a:lstStyle/>
          <a:p>
            <a:pPr eaLnBrk="1" hangingPunct="1">
              <a:lnSpc>
                <a:spcPct val="110000"/>
              </a:lnSpc>
              <a:spcBef>
                <a:spcPct val="0"/>
              </a:spcBef>
            </a:pPr>
            <a:r>
              <a:rPr lang="en-US" sz="2600" dirty="0" smtClean="0">
                <a:ea typeface="ＭＳ Ｐゴシック"/>
                <a:hlinkClick r:id="rId3"/>
              </a:rPr>
              <a:t>www.sharedassessments.org</a:t>
            </a:r>
            <a:endParaRPr lang="en-US" sz="2600" dirty="0" smtClean="0">
              <a:ea typeface="ＭＳ Ｐゴシック"/>
            </a:endParaRPr>
          </a:p>
          <a:p>
            <a:pPr lvl="1" eaLnBrk="1" hangingPunct="1">
              <a:lnSpc>
                <a:spcPct val="110000"/>
              </a:lnSpc>
              <a:spcBef>
                <a:spcPct val="0"/>
              </a:spcBef>
            </a:pPr>
            <a:r>
              <a:rPr lang="en-US" sz="2400" dirty="0" smtClean="0">
                <a:ea typeface="ＭＳ Ｐゴシック"/>
                <a:hlinkClick r:id="rId4"/>
              </a:rPr>
              <a:t>Resources</a:t>
            </a:r>
            <a:endParaRPr lang="en-US" sz="2400" dirty="0" smtClean="0">
              <a:ea typeface="ＭＳ Ｐゴシック"/>
            </a:endParaRPr>
          </a:p>
          <a:p>
            <a:pPr marL="1143000" lvl="2" indent="-228600" eaLnBrk="1" hangingPunct="1">
              <a:lnSpc>
                <a:spcPct val="110000"/>
              </a:lnSpc>
              <a:spcBef>
                <a:spcPct val="0"/>
              </a:spcBef>
            </a:pPr>
            <a:r>
              <a:rPr lang="en-US" sz="1600" dirty="0" smtClean="0">
                <a:ea typeface="ＭＳ Ｐゴシック"/>
              </a:rPr>
              <a:t>FAQs and tips for getting started</a:t>
            </a:r>
          </a:p>
          <a:p>
            <a:pPr marL="1143000" lvl="2" indent="-228600" eaLnBrk="1" hangingPunct="1">
              <a:lnSpc>
                <a:spcPct val="110000"/>
              </a:lnSpc>
              <a:spcBef>
                <a:spcPct val="0"/>
              </a:spcBef>
            </a:pPr>
            <a:r>
              <a:rPr lang="en-US" sz="1600" dirty="0" smtClean="0">
                <a:ea typeface="ＭＳ Ｐゴシック"/>
              </a:rPr>
              <a:t>Case studies </a:t>
            </a:r>
          </a:p>
          <a:p>
            <a:pPr marL="1143000" lvl="2" indent="-228600" eaLnBrk="1" hangingPunct="1">
              <a:lnSpc>
                <a:spcPct val="110000"/>
              </a:lnSpc>
              <a:spcBef>
                <a:spcPct val="0"/>
              </a:spcBef>
            </a:pPr>
            <a:r>
              <a:rPr lang="en-US" sz="1600" dirty="0" smtClean="0">
                <a:ea typeface="ＭＳ Ｐゴシック"/>
              </a:rPr>
              <a:t>Enterprise Cloud Computing Guide</a:t>
            </a:r>
          </a:p>
          <a:p>
            <a:pPr marL="1143000" lvl="2" indent="-228600" eaLnBrk="1" hangingPunct="1">
              <a:lnSpc>
                <a:spcPct val="110000"/>
              </a:lnSpc>
              <a:spcBef>
                <a:spcPct val="0"/>
              </a:spcBef>
            </a:pPr>
            <a:r>
              <a:rPr lang="en-US" sz="1600" dirty="0" smtClean="0">
                <a:ea typeface="ＭＳ Ｐゴシック"/>
              </a:rPr>
              <a:t>Detailed comparisons with regulations and international standards (HIPAA/HITECH, PCI, ISO, COBIT, NIST)</a:t>
            </a:r>
          </a:p>
          <a:p>
            <a:pPr lvl="1" eaLnBrk="1" hangingPunct="1">
              <a:lnSpc>
                <a:spcPct val="110000"/>
              </a:lnSpc>
              <a:spcBef>
                <a:spcPct val="0"/>
              </a:spcBef>
            </a:pPr>
            <a:r>
              <a:rPr lang="en-US" sz="2400" dirty="0" smtClean="0">
                <a:ea typeface="ＭＳ Ｐゴシック"/>
                <a:hlinkClick r:id="rId5"/>
              </a:rPr>
              <a:t>Members</a:t>
            </a:r>
            <a:r>
              <a:rPr lang="en-US" sz="2400" dirty="0" smtClean="0">
                <a:ea typeface="ＭＳ Ｐゴシック"/>
              </a:rPr>
              <a:t> </a:t>
            </a:r>
          </a:p>
          <a:p>
            <a:pPr lvl="2" eaLnBrk="1" hangingPunct="1">
              <a:lnSpc>
                <a:spcPct val="110000"/>
              </a:lnSpc>
              <a:spcBef>
                <a:spcPct val="0"/>
              </a:spcBef>
            </a:pPr>
            <a:r>
              <a:rPr lang="en-US" sz="1600" dirty="0" smtClean="0">
                <a:latin typeface="Calibri" pitchFamily="34" charset="0"/>
                <a:ea typeface="ＭＳ Ｐゴシック"/>
                <a:cs typeface="Times New Roman" pitchFamily="18" charset="0"/>
              </a:rPr>
              <a:t>Membership:</a:t>
            </a:r>
            <a:r>
              <a:rPr lang="en-US" sz="1600" i="1" dirty="0" smtClean="0">
                <a:latin typeface="Calibri" pitchFamily="34" charset="0"/>
                <a:ea typeface="ＭＳ Ｐゴシック"/>
                <a:cs typeface="Times New Roman" pitchFamily="18" charset="0"/>
              </a:rPr>
              <a:t>  Joyce Crawshaw, Client Relations Manager ; 505-466-6434; </a:t>
            </a:r>
            <a:r>
              <a:rPr lang="en-US" sz="1600" i="1" dirty="0" smtClean="0">
                <a:latin typeface="Calibri" pitchFamily="34" charset="0"/>
                <a:ea typeface="ＭＳ Ｐゴシック"/>
                <a:cs typeface="Times New Roman" pitchFamily="18" charset="0"/>
                <a:hlinkClick r:id="rId6"/>
              </a:rPr>
              <a:t>joyce@santa-fe-group.com</a:t>
            </a:r>
            <a:endParaRPr lang="en-US" sz="1600" i="1" dirty="0" smtClean="0">
              <a:latin typeface="Calibri" pitchFamily="34" charset="0"/>
              <a:ea typeface="ＭＳ Ｐゴシック"/>
              <a:cs typeface="Times New Roman" pitchFamily="18" charset="0"/>
            </a:endParaRPr>
          </a:p>
          <a:p>
            <a:pPr lvl="2" eaLnBrk="1" hangingPunct="1">
              <a:lnSpc>
                <a:spcPct val="110000"/>
              </a:lnSpc>
              <a:spcBef>
                <a:spcPct val="0"/>
              </a:spcBef>
            </a:pPr>
            <a:r>
              <a:rPr lang="en-US" sz="1600" dirty="0" smtClean="0">
                <a:latin typeface="Calibri" pitchFamily="34" charset="0"/>
                <a:ea typeface="ＭＳ Ｐゴシック"/>
                <a:cs typeface="Times New Roman" pitchFamily="18" charset="0"/>
              </a:rPr>
              <a:t>Shared Assessments Tools: </a:t>
            </a:r>
            <a:r>
              <a:rPr lang="en-US" sz="1600" i="1" dirty="0" smtClean="0">
                <a:latin typeface="Calibri" pitchFamily="34" charset="0"/>
                <a:ea typeface="ＭＳ Ｐゴシック"/>
                <a:cs typeface="Times New Roman" pitchFamily="18" charset="0"/>
              </a:rPr>
              <a:t>Brad Keller, Senior Consultant; 980-875-9033; </a:t>
            </a:r>
            <a:r>
              <a:rPr lang="en-US" sz="1600" i="1" dirty="0" smtClean="0">
                <a:latin typeface="Calibri" pitchFamily="34" charset="0"/>
                <a:ea typeface="ＭＳ Ｐゴシック"/>
                <a:cs typeface="Times New Roman" pitchFamily="18" charset="0"/>
                <a:hlinkClick r:id="rId7"/>
              </a:rPr>
              <a:t>brad@santa-fe-group.com</a:t>
            </a:r>
            <a:endParaRPr lang="en-US" sz="1600" i="1" dirty="0" smtClean="0">
              <a:latin typeface="Calibri" pitchFamily="34" charset="0"/>
              <a:ea typeface="ＭＳ Ｐゴシック"/>
              <a:cs typeface="Times New Roman" pitchFamily="18" charset="0"/>
            </a:endParaRPr>
          </a:p>
          <a:p>
            <a:pPr lvl="1" eaLnBrk="1" hangingPunct="1">
              <a:lnSpc>
                <a:spcPct val="110000"/>
              </a:lnSpc>
              <a:spcBef>
                <a:spcPct val="0"/>
              </a:spcBef>
            </a:pPr>
            <a:r>
              <a:rPr lang="en-US" sz="2400" dirty="0" smtClean="0">
                <a:ea typeface="ＭＳ Ｐゴシック"/>
                <a:hlinkClick r:id="rId8"/>
              </a:rPr>
              <a:t>Partners</a:t>
            </a:r>
            <a:r>
              <a:rPr lang="en-US" sz="2400" dirty="0" smtClean="0">
                <a:ea typeface="ＭＳ Ｐゴシック"/>
              </a:rPr>
              <a:t> </a:t>
            </a:r>
          </a:p>
          <a:p>
            <a:pPr eaLnBrk="1" hangingPunct="1">
              <a:lnSpc>
                <a:spcPct val="110000"/>
              </a:lnSpc>
              <a:spcBef>
                <a:spcPct val="0"/>
              </a:spcBef>
            </a:pPr>
            <a:r>
              <a:rPr lang="en-US" sz="2400" dirty="0" smtClean="0">
                <a:ea typeface="ＭＳ Ｐゴシック"/>
              </a:rPr>
              <a:t>Email </a:t>
            </a:r>
            <a:r>
              <a:rPr lang="en-US" sz="2400" dirty="0" smtClean="0">
                <a:ea typeface="ＭＳ Ｐゴシック"/>
                <a:hlinkClick r:id="rId9"/>
              </a:rPr>
              <a:t>thomas.garrubba@caremark.com</a:t>
            </a:r>
            <a:r>
              <a:rPr lang="en-US" sz="2400" dirty="0" smtClean="0">
                <a:ea typeface="ＭＳ Ｐゴシック"/>
              </a:rPr>
              <a:t> or call 412-967-8196</a:t>
            </a:r>
          </a:p>
          <a:p>
            <a:pPr eaLnBrk="1" hangingPunct="1">
              <a:lnSpc>
                <a:spcPct val="110000"/>
              </a:lnSpc>
              <a:spcBef>
                <a:spcPct val="0"/>
              </a:spcBef>
            </a:pPr>
            <a:endParaRPr lang="en-US" sz="2600" dirty="0" smtClean="0">
              <a:latin typeface="Calibri" pitchFamily="34" charset="0"/>
              <a:ea typeface="ＭＳ Ｐゴシック"/>
            </a:endParaRPr>
          </a:p>
          <a:p>
            <a:pPr eaLnBrk="1" hangingPunct="1">
              <a:lnSpc>
                <a:spcPct val="110000"/>
              </a:lnSpc>
              <a:spcBef>
                <a:spcPct val="0"/>
              </a:spcBef>
            </a:pPr>
            <a:endParaRPr lang="en-US" sz="1800" dirty="0" smtClean="0">
              <a:latin typeface="Calibri" pitchFamily="34" charset="0"/>
              <a:ea typeface="ＭＳ Ｐゴシック"/>
            </a:endParaRPr>
          </a:p>
          <a:p>
            <a:pPr eaLnBrk="1" hangingPunct="1">
              <a:lnSpc>
                <a:spcPct val="110000"/>
              </a:lnSpc>
              <a:spcBef>
                <a:spcPct val="0"/>
              </a:spcBef>
              <a:buFont typeface="Wingdings" pitchFamily="2" charset="2"/>
              <a:buNone/>
            </a:pPr>
            <a:r>
              <a:rPr lang="en-US" sz="1500" dirty="0" smtClean="0">
                <a:latin typeface="Calibri" pitchFamily="34" charset="0"/>
                <a:ea typeface="ＭＳ Ｐゴシック"/>
              </a:rPr>
              <a:t>	</a:t>
            </a:r>
            <a:endParaRPr lang="en-US" sz="2500" dirty="0" smtClean="0">
              <a:latin typeface="Calibri" pitchFamily="34" charset="0"/>
              <a:ea typeface="ＭＳ Ｐゴシック"/>
            </a:endParaRPr>
          </a:p>
          <a:p>
            <a:pPr eaLnBrk="1" hangingPunct="1"/>
            <a:endParaRPr lang="en-US" dirty="0" smtClean="0">
              <a:ea typeface="ＭＳ Ｐゴシック"/>
            </a:endParaRPr>
          </a:p>
        </p:txBody>
      </p:sp>
      <p:pic>
        <p:nvPicPr>
          <p:cNvPr id="86019" name="Picture 4" descr="New Image">
            <a:hlinkClick r:id="rId10"/>
          </p:cNvPr>
          <p:cNvPicPr>
            <a:picLocks noChangeAspect="1" noChangeArrowheads="1"/>
          </p:cNvPicPr>
          <p:nvPr/>
        </p:nvPicPr>
        <p:blipFill>
          <a:blip r:embed="rId11" cstate="print"/>
          <a:srcRect/>
          <a:stretch>
            <a:fillRect/>
          </a:stretch>
        </p:blipFill>
        <p:spPr bwMode="auto">
          <a:xfrm>
            <a:off x="5867400" y="1905000"/>
            <a:ext cx="609600" cy="609600"/>
          </a:xfrm>
          <a:prstGeom prst="rect">
            <a:avLst/>
          </a:prstGeom>
          <a:noFill/>
          <a:ln w="9525">
            <a:noFill/>
            <a:miter lim="800000"/>
            <a:headEnd/>
            <a:tailEnd/>
          </a:ln>
        </p:spPr>
      </p:pic>
      <p:sp>
        <p:nvSpPr>
          <p:cNvPr id="86021" name="TextBox 5"/>
          <p:cNvSpPr txBox="1">
            <a:spLocks noChangeArrowheads="1"/>
          </p:cNvSpPr>
          <p:nvPr/>
        </p:nvSpPr>
        <p:spPr bwMode="auto">
          <a:xfrm>
            <a:off x="6477000" y="1828800"/>
            <a:ext cx="1905000" cy="708025"/>
          </a:xfrm>
          <a:prstGeom prst="rect">
            <a:avLst/>
          </a:prstGeom>
          <a:noFill/>
          <a:ln w="9525">
            <a:noFill/>
            <a:miter lim="800000"/>
            <a:headEnd/>
            <a:tailEnd/>
          </a:ln>
        </p:spPr>
        <p:txBody>
          <a:bodyPr>
            <a:spAutoFit/>
          </a:bodyPr>
          <a:lstStyle/>
          <a:p>
            <a:r>
              <a:rPr lang="en-US" sz="2000">
                <a:solidFill>
                  <a:srgbClr val="595959"/>
                </a:solidFill>
                <a:latin typeface="Calibri" pitchFamily="34" charset="0"/>
              </a:rPr>
              <a:t>Join us on LinkedIn!</a:t>
            </a:r>
            <a:endParaRPr lang="en-US" sz="2000">
              <a:solidFill>
                <a:srgbClr val="595959"/>
              </a:solidFill>
            </a:endParaRPr>
          </a:p>
        </p:txBody>
      </p:sp>
      <p:sp>
        <p:nvSpPr>
          <p:cNvPr id="7"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8" name="Picture 7" descr="CVS Caremark">
            <a:hlinkClick r:id="rId12"/>
          </p:cNvPr>
          <p:cNvPicPr/>
          <p:nvPr/>
        </p:nvPicPr>
        <p:blipFill>
          <a:blip r:embed="rId13"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0"/>
          </p:nvPr>
        </p:nvSpPr>
        <p:spPr>
          <a:noFill/>
        </p:spPr>
        <p:txBody>
          <a:bodyPr/>
          <a:lstStyle/>
          <a:p>
            <a:fld id="{13C18032-CF07-4D15-B2EC-3B2491B3BB5B}" type="slidenum">
              <a:rPr lang="en-US" smtClean="0">
                <a:ea typeface="ＭＳ Ｐゴシック"/>
                <a:cs typeface="ＭＳ Ｐゴシック"/>
              </a:rPr>
              <a:pPr/>
              <a:t>4</a:t>
            </a:fld>
            <a:endParaRPr lang="en-US" smtClean="0">
              <a:ea typeface="ＭＳ Ｐゴシック"/>
              <a:cs typeface="ＭＳ Ｐゴシック"/>
            </a:endParaRPr>
          </a:p>
        </p:txBody>
      </p:sp>
      <p:sp>
        <p:nvSpPr>
          <p:cNvPr id="35842" name="Rectangle 7"/>
          <p:cNvSpPr>
            <a:spLocks noChangeArrowheads="1"/>
          </p:cNvSpPr>
          <p:nvPr/>
        </p:nvSpPr>
        <p:spPr bwMode="auto">
          <a:xfrm>
            <a:off x="457200" y="304800"/>
            <a:ext cx="8229600" cy="762000"/>
          </a:xfrm>
          <a:prstGeom prst="rect">
            <a:avLst/>
          </a:prstGeom>
          <a:noFill/>
          <a:ln w="9525">
            <a:noFill/>
            <a:miter lim="800000"/>
            <a:headEnd/>
            <a:tailEnd/>
          </a:ln>
        </p:spPr>
        <p:txBody>
          <a:bodyPr/>
          <a:lstStyle/>
          <a:p>
            <a:pPr eaLnBrk="0" hangingPunct="0"/>
            <a:r>
              <a:rPr lang="en-US" sz="4000">
                <a:solidFill>
                  <a:schemeClr val="bg2"/>
                </a:solidFill>
                <a:latin typeface="Calibri" pitchFamily="34" charset="0"/>
              </a:rPr>
              <a:t>Why Shared Assessments? </a:t>
            </a:r>
          </a:p>
        </p:txBody>
      </p:sp>
      <p:sp>
        <p:nvSpPr>
          <p:cNvPr id="5" name="Rectangle 3"/>
          <p:cNvSpPr txBox="1">
            <a:spLocks noChangeArrowheads="1"/>
          </p:cNvSpPr>
          <p:nvPr/>
        </p:nvSpPr>
        <p:spPr bwMode="auto">
          <a:xfrm>
            <a:off x="457200" y="990600"/>
            <a:ext cx="8001000" cy="4572000"/>
          </a:xfrm>
          <a:prstGeom prst="rect">
            <a:avLst/>
          </a:prstGeom>
          <a:noFill/>
          <a:ln w="9525">
            <a:noFill/>
            <a:miter lim="800000"/>
            <a:headEnd/>
            <a:tailEnd/>
          </a:ln>
        </p:spPr>
        <p:txBody>
          <a:bodyPr/>
          <a:lstStyle/>
          <a:p>
            <a:pPr marL="342900" indent="-342900">
              <a:lnSpc>
                <a:spcPct val="110000"/>
              </a:lnSpc>
              <a:buClr>
                <a:srgbClr val="2C5884"/>
              </a:buClr>
              <a:buFont typeface="Wingdings" pitchFamily="2" charset="2"/>
              <a:buChar char="n"/>
            </a:pPr>
            <a:r>
              <a:rPr lang="en-US" sz="2800" dirty="0">
                <a:solidFill>
                  <a:schemeClr val="bg2"/>
                </a:solidFill>
                <a:latin typeface="Arial Narrow" pitchFamily="34" charset="0"/>
              </a:rPr>
              <a:t>Raises the bar on risk management and controls</a:t>
            </a:r>
          </a:p>
          <a:p>
            <a:pPr marL="342900" indent="-342900">
              <a:lnSpc>
                <a:spcPct val="110000"/>
              </a:lnSpc>
              <a:buClr>
                <a:srgbClr val="2C5884"/>
              </a:buClr>
              <a:buFont typeface="Wingdings" pitchFamily="2" charset="2"/>
              <a:buChar char="n"/>
            </a:pPr>
            <a:r>
              <a:rPr lang="en-US" sz="2800" dirty="0">
                <a:solidFill>
                  <a:schemeClr val="bg2"/>
                </a:solidFill>
                <a:latin typeface="Arial Narrow" pitchFamily="34" charset="0"/>
              </a:rPr>
              <a:t>Member-driven, member-funded</a:t>
            </a:r>
          </a:p>
          <a:p>
            <a:pPr marL="342900" indent="-342900">
              <a:lnSpc>
                <a:spcPct val="110000"/>
              </a:lnSpc>
              <a:buClr>
                <a:srgbClr val="2C5884"/>
              </a:buClr>
              <a:buFont typeface="Wingdings" pitchFamily="2" charset="2"/>
              <a:buChar char="n"/>
            </a:pPr>
            <a:r>
              <a:rPr lang="en-US" sz="2800" dirty="0">
                <a:solidFill>
                  <a:schemeClr val="bg2"/>
                </a:solidFill>
                <a:latin typeface="Arial Narrow" pitchFamily="34" charset="0"/>
              </a:rPr>
              <a:t>Used by </a:t>
            </a:r>
          </a:p>
          <a:p>
            <a:pPr marL="800100" lvl="1" indent="-342900">
              <a:lnSpc>
                <a:spcPct val="110000"/>
              </a:lnSpc>
              <a:buClr>
                <a:srgbClr val="2C5884"/>
              </a:buClr>
              <a:buFont typeface="Wingdings" pitchFamily="2" charset="2"/>
              <a:buChar char="n"/>
            </a:pPr>
            <a:r>
              <a:rPr lang="en-US" sz="2400" dirty="0">
                <a:solidFill>
                  <a:schemeClr val="bg2"/>
                </a:solidFill>
                <a:latin typeface="Arial Narrow" pitchFamily="34" charset="0"/>
              </a:rPr>
              <a:t>financial services</a:t>
            </a:r>
          </a:p>
          <a:p>
            <a:pPr marL="800100" lvl="1" indent="-342900">
              <a:lnSpc>
                <a:spcPct val="110000"/>
              </a:lnSpc>
              <a:buClr>
                <a:srgbClr val="2C5884"/>
              </a:buClr>
              <a:buFont typeface="Wingdings" pitchFamily="2" charset="2"/>
              <a:buChar char="n"/>
            </a:pPr>
            <a:r>
              <a:rPr lang="en-US" sz="2400" dirty="0">
                <a:solidFill>
                  <a:schemeClr val="bg2"/>
                </a:solidFill>
                <a:latin typeface="Arial Narrow" pitchFamily="34" charset="0"/>
              </a:rPr>
              <a:t>healthcare</a:t>
            </a:r>
          </a:p>
          <a:p>
            <a:pPr marL="800100" lvl="1" indent="-342900">
              <a:lnSpc>
                <a:spcPct val="110000"/>
              </a:lnSpc>
              <a:buClr>
                <a:srgbClr val="2C5884"/>
              </a:buClr>
              <a:buFont typeface="Wingdings" pitchFamily="2" charset="2"/>
              <a:buChar char="n"/>
            </a:pPr>
            <a:r>
              <a:rPr lang="en-US" sz="2400" dirty="0">
                <a:solidFill>
                  <a:schemeClr val="bg2"/>
                </a:solidFill>
                <a:latin typeface="Arial Narrow" pitchFamily="34" charset="0"/>
              </a:rPr>
              <a:t>telecommunications</a:t>
            </a:r>
          </a:p>
          <a:p>
            <a:pPr marL="800100" lvl="1" indent="-342900">
              <a:lnSpc>
                <a:spcPct val="110000"/>
              </a:lnSpc>
              <a:buClr>
                <a:srgbClr val="2C5884"/>
              </a:buClr>
              <a:buFont typeface="Wingdings" pitchFamily="2" charset="2"/>
              <a:buChar char="n"/>
            </a:pPr>
            <a:r>
              <a:rPr lang="en-US" sz="2400" dirty="0">
                <a:solidFill>
                  <a:schemeClr val="bg2"/>
                </a:solidFill>
                <a:latin typeface="Arial Narrow" pitchFamily="34" charset="0"/>
              </a:rPr>
              <a:t>retail</a:t>
            </a:r>
          </a:p>
          <a:p>
            <a:pPr marL="800100" lvl="1" indent="-342900">
              <a:lnSpc>
                <a:spcPct val="110000"/>
              </a:lnSpc>
              <a:buClr>
                <a:srgbClr val="2C5884"/>
              </a:buClr>
              <a:buFont typeface="Wingdings" pitchFamily="2" charset="2"/>
              <a:buChar char="n"/>
            </a:pPr>
            <a:r>
              <a:rPr lang="en-US" sz="2400" dirty="0">
                <a:solidFill>
                  <a:schemeClr val="bg2"/>
                </a:solidFill>
                <a:latin typeface="Arial Narrow" pitchFamily="34" charset="0"/>
              </a:rPr>
              <a:t>higher education</a:t>
            </a:r>
          </a:p>
          <a:p>
            <a:pPr marL="800100" lvl="1" indent="-342900">
              <a:lnSpc>
                <a:spcPct val="110000"/>
              </a:lnSpc>
              <a:buClr>
                <a:srgbClr val="2C5884"/>
              </a:buClr>
              <a:buFont typeface="Wingdings" pitchFamily="2" charset="2"/>
              <a:buChar char="n"/>
            </a:pPr>
            <a:r>
              <a:rPr lang="en-US" sz="2400" dirty="0">
                <a:solidFill>
                  <a:schemeClr val="bg2"/>
                </a:solidFill>
                <a:latin typeface="Arial Narrow" pitchFamily="34" charset="0"/>
              </a:rPr>
              <a:t>energy</a:t>
            </a:r>
          </a:p>
          <a:p>
            <a:pPr marL="800100" lvl="1" indent="-342900">
              <a:lnSpc>
                <a:spcPct val="110000"/>
              </a:lnSpc>
              <a:buClr>
                <a:srgbClr val="2C5884"/>
              </a:buClr>
              <a:buFont typeface="Wingdings" pitchFamily="2" charset="2"/>
              <a:buChar char="n"/>
            </a:pPr>
            <a:r>
              <a:rPr lang="en-US" sz="2400" dirty="0">
                <a:solidFill>
                  <a:schemeClr val="bg2"/>
                </a:solidFill>
                <a:latin typeface="Arial Narrow" pitchFamily="34" charset="0"/>
              </a:rPr>
              <a:t>others </a:t>
            </a:r>
          </a:p>
          <a:p>
            <a:pPr marL="342900" indent="-342900">
              <a:lnSpc>
                <a:spcPct val="110000"/>
              </a:lnSpc>
              <a:buClr>
                <a:srgbClr val="2C5884"/>
              </a:buClr>
              <a:buFont typeface="Wingdings" pitchFamily="2" charset="2"/>
              <a:buChar char="n"/>
            </a:pPr>
            <a:r>
              <a:rPr lang="en-US" sz="2800" dirty="0">
                <a:solidFill>
                  <a:schemeClr val="bg2"/>
                </a:solidFill>
                <a:latin typeface="Arial Narrow" pitchFamily="34" charset="0"/>
              </a:rPr>
              <a:t>Evolves to ensure relevance</a:t>
            </a: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6"/>
          <p:cNvSpPr>
            <a:spLocks noGrp="1" noChangeArrowheads="1"/>
          </p:cNvSpPr>
          <p:nvPr>
            <p:ph type="sldNum" sz="quarter" idx="10"/>
          </p:nvPr>
        </p:nvSpPr>
        <p:spPr>
          <a:noFill/>
        </p:spPr>
        <p:txBody>
          <a:bodyPr/>
          <a:lstStyle/>
          <a:p>
            <a:fld id="{BF4D0721-70A5-48BA-9B0F-C31F049C4164}" type="slidenum">
              <a:rPr lang="en-US" smtClean="0">
                <a:ea typeface="ＭＳ Ｐゴシック"/>
                <a:cs typeface="ＭＳ Ｐゴシック"/>
              </a:rPr>
              <a:pPr/>
              <a:t>5</a:t>
            </a:fld>
            <a:endParaRPr lang="en-US" smtClean="0">
              <a:ea typeface="ＭＳ Ｐゴシック"/>
              <a:cs typeface="ＭＳ Ｐゴシック"/>
            </a:endParaRPr>
          </a:p>
        </p:txBody>
      </p:sp>
      <p:sp>
        <p:nvSpPr>
          <p:cNvPr id="36866" name="Rectangle 2"/>
          <p:cNvSpPr>
            <a:spLocks noGrp="1" noChangeArrowheads="1"/>
          </p:cNvSpPr>
          <p:nvPr>
            <p:ph type="title" idx="4294967295"/>
          </p:nvPr>
        </p:nvSpPr>
        <p:spPr/>
        <p:txBody>
          <a:bodyPr/>
          <a:lstStyle/>
          <a:p>
            <a:pPr eaLnBrk="1" hangingPunct="1"/>
            <a:r>
              <a:rPr lang="en-US" sz="3800" smtClean="0">
                <a:latin typeface="Calibri" pitchFamily="34" charset="0"/>
                <a:ea typeface="ＭＳ Ｐゴシック"/>
              </a:rPr>
              <a:t>Why Shared Assessments?</a:t>
            </a:r>
            <a:br>
              <a:rPr lang="en-US" sz="3800" smtClean="0">
                <a:latin typeface="Calibri" pitchFamily="34" charset="0"/>
                <a:ea typeface="ＭＳ Ｐゴシック"/>
              </a:rPr>
            </a:br>
            <a:r>
              <a:rPr lang="en-US" sz="2800" smtClean="0">
                <a:latin typeface="Calibri" pitchFamily="34" charset="0"/>
                <a:ea typeface="ＭＳ Ｐゴシック"/>
              </a:rPr>
              <a:t>Efficiency</a:t>
            </a:r>
          </a:p>
        </p:txBody>
      </p:sp>
      <p:sp>
        <p:nvSpPr>
          <p:cNvPr id="36867" name="Rectangle 3"/>
          <p:cNvSpPr>
            <a:spLocks noGrp="1" noChangeArrowheads="1"/>
          </p:cNvSpPr>
          <p:nvPr>
            <p:ph type="body" idx="4294967295"/>
          </p:nvPr>
        </p:nvSpPr>
        <p:spPr>
          <a:xfrm>
            <a:off x="304800" y="1524000"/>
            <a:ext cx="8229600" cy="4530725"/>
          </a:xfrm>
        </p:spPr>
        <p:txBody>
          <a:bodyPr/>
          <a:lstStyle/>
          <a:p>
            <a:pPr lvl="1" eaLnBrk="1" hangingPunct="1">
              <a:lnSpc>
                <a:spcPct val="105000"/>
              </a:lnSpc>
              <a:spcBef>
                <a:spcPct val="0"/>
              </a:spcBef>
              <a:buFont typeface="Wingdings" pitchFamily="2" charset="2"/>
              <a:buChar char="n"/>
            </a:pPr>
            <a:r>
              <a:rPr lang="en-US" sz="3000" b="1" dirty="0" smtClean="0">
                <a:solidFill>
                  <a:srgbClr val="5F5F5F"/>
                </a:solidFill>
                <a:ea typeface="ＭＳ Ｐゴシック"/>
              </a:rPr>
              <a:t>From 1000s of questionnaires to 1</a:t>
            </a:r>
          </a:p>
          <a:p>
            <a:pPr lvl="1" eaLnBrk="1" hangingPunct="1">
              <a:lnSpc>
                <a:spcPct val="105000"/>
              </a:lnSpc>
              <a:spcBef>
                <a:spcPct val="0"/>
              </a:spcBef>
              <a:buFont typeface="Wingdings" pitchFamily="2" charset="2"/>
              <a:buChar char="n"/>
            </a:pPr>
            <a:r>
              <a:rPr lang="en-US" sz="3000" dirty="0" smtClean="0">
                <a:solidFill>
                  <a:srgbClr val="5F5F5F"/>
                </a:solidFill>
                <a:ea typeface="ＭＳ Ｐゴシック"/>
              </a:rPr>
              <a:t>Outsourcers get the </a:t>
            </a:r>
            <a:br>
              <a:rPr lang="en-US" sz="3000" dirty="0" smtClean="0">
                <a:solidFill>
                  <a:srgbClr val="5F5F5F"/>
                </a:solidFill>
                <a:ea typeface="ＭＳ Ｐゴシック"/>
              </a:rPr>
            </a:br>
            <a:r>
              <a:rPr lang="en-US" sz="3000" dirty="0" smtClean="0">
                <a:solidFill>
                  <a:srgbClr val="5F5F5F"/>
                </a:solidFill>
                <a:ea typeface="ＭＳ Ｐゴシック"/>
              </a:rPr>
              <a:t>information they </a:t>
            </a:r>
            <a:br>
              <a:rPr lang="en-US" sz="3000" dirty="0" smtClean="0">
                <a:solidFill>
                  <a:srgbClr val="5F5F5F"/>
                </a:solidFill>
                <a:ea typeface="ＭＳ Ｐゴシック"/>
              </a:rPr>
            </a:br>
            <a:r>
              <a:rPr lang="en-US" sz="3000" dirty="0" smtClean="0">
                <a:solidFill>
                  <a:srgbClr val="5F5F5F"/>
                </a:solidFill>
                <a:ea typeface="ＭＳ Ｐゴシック"/>
              </a:rPr>
              <a:t>need </a:t>
            </a:r>
            <a:r>
              <a:rPr lang="en-US" sz="3000" i="1" dirty="0" smtClean="0">
                <a:solidFill>
                  <a:srgbClr val="5F5F5F"/>
                </a:solidFill>
                <a:ea typeface="ＭＳ Ｐゴシック"/>
              </a:rPr>
              <a:t>immediately </a:t>
            </a:r>
          </a:p>
          <a:p>
            <a:pPr lvl="1" eaLnBrk="1" hangingPunct="1">
              <a:lnSpc>
                <a:spcPct val="105000"/>
              </a:lnSpc>
              <a:spcBef>
                <a:spcPct val="0"/>
              </a:spcBef>
              <a:buFont typeface="Wingdings" pitchFamily="2" charset="2"/>
              <a:buChar char="n"/>
            </a:pPr>
            <a:r>
              <a:rPr lang="en-US" sz="3000" dirty="0" smtClean="0">
                <a:solidFill>
                  <a:srgbClr val="5F5F5F"/>
                </a:solidFill>
                <a:ea typeface="ＭＳ Ｐゴシック"/>
              </a:rPr>
              <a:t>Reduce or eliminate </a:t>
            </a:r>
            <a:br>
              <a:rPr lang="en-US" sz="3000" dirty="0" smtClean="0">
                <a:solidFill>
                  <a:srgbClr val="5F5F5F"/>
                </a:solidFill>
                <a:ea typeface="ＭＳ Ｐゴシック"/>
              </a:rPr>
            </a:br>
            <a:r>
              <a:rPr lang="en-US" sz="3000" dirty="0" smtClean="0">
                <a:solidFill>
                  <a:srgbClr val="5F5F5F"/>
                </a:solidFill>
                <a:ea typeface="ＭＳ Ｐゴシック"/>
              </a:rPr>
              <a:t>audit-related travel time</a:t>
            </a:r>
            <a:endParaRPr lang="en-US" dirty="0" smtClean="0">
              <a:ea typeface="ＭＳ Ｐゴシック"/>
            </a:endParaRPr>
          </a:p>
        </p:txBody>
      </p:sp>
      <p:pic>
        <p:nvPicPr>
          <p:cNvPr id="36868" name="Picture 4"/>
          <p:cNvPicPr>
            <a:picLocks noChangeAspect="1" noChangeArrowheads="1"/>
          </p:cNvPicPr>
          <p:nvPr/>
        </p:nvPicPr>
        <p:blipFill>
          <a:blip r:embed="rId3" cstate="print"/>
          <a:srcRect/>
          <a:stretch>
            <a:fillRect/>
          </a:stretch>
        </p:blipFill>
        <p:spPr bwMode="auto">
          <a:xfrm>
            <a:off x="5181600" y="2209800"/>
            <a:ext cx="3276600" cy="1928813"/>
          </a:xfrm>
          <a:prstGeom prst="rect">
            <a:avLst/>
          </a:prstGeom>
          <a:noFill/>
          <a:ln w="9525">
            <a:noFill/>
            <a:miter lim="800000"/>
            <a:headEnd/>
            <a:tailEnd/>
          </a:ln>
        </p:spPr>
      </p:pic>
      <p:sp>
        <p:nvSpPr>
          <p:cNvPr id="36869" name="Rectangle 5"/>
          <p:cNvSpPr>
            <a:spLocks noChangeArrowheads="1"/>
          </p:cNvSpPr>
          <p:nvPr/>
        </p:nvSpPr>
        <p:spPr bwMode="auto">
          <a:xfrm>
            <a:off x="5105400" y="4191000"/>
            <a:ext cx="3581400" cy="366713"/>
          </a:xfrm>
          <a:prstGeom prst="rect">
            <a:avLst/>
          </a:prstGeom>
          <a:noFill/>
          <a:ln w="9525">
            <a:noFill/>
            <a:miter lim="800000"/>
            <a:headEnd/>
            <a:tailEnd/>
          </a:ln>
        </p:spPr>
        <p:txBody>
          <a:bodyPr anchor="ctr">
            <a:spAutoFit/>
          </a:bodyPr>
          <a:lstStyle/>
          <a:p>
            <a:pPr algn="ctr" eaLnBrk="0" hangingPunct="0"/>
            <a:r>
              <a:rPr lang="en-US" sz="1400">
                <a:latin typeface="Calibri" pitchFamily="34" charset="0"/>
              </a:rPr>
              <a:t>VW's 282 MPG Super Fuel Efficient Car</a:t>
            </a:r>
            <a:r>
              <a:rPr lang="en-US"/>
              <a:t> </a:t>
            </a:r>
          </a:p>
        </p:txBody>
      </p:sp>
      <p:sp>
        <p:nvSpPr>
          <p:cNvPr id="8"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9" name="Picture 8" descr="CVS Caremark">
            <a:hlinkClick r:id="rId4"/>
          </p:cNvPr>
          <p:cNvPicPr/>
          <p:nvPr/>
        </p:nvPicPr>
        <p:blipFill>
          <a:blip r:embed="rId5"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3800" smtClean="0">
                <a:latin typeface="Calibri" pitchFamily="34" charset="0"/>
                <a:ea typeface="ＭＳ Ｐゴシック"/>
              </a:rPr>
              <a:t>Why Shared Assessments?</a:t>
            </a:r>
            <a:br>
              <a:rPr lang="en-US" sz="3800" smtClean="0">
                <a:latin typeface="Calibri" pitchFamily="34" charset="0"/>
                <a:ea typeface="ＭＳ Ｐゴシック"/>
              </a:rPr>
            </a:br>
            <a:endParaRPr lang="en-US" sz="3800" smtClean="0">
              <a:latin typeface="Calibri" pitchFamily="34" charset="0"/>
              <a:ea typeface="ＭＳ Ｐゴシック"/>
            </a:endParaRPr>
          </a:p>
        </p:txBody>
      </p:sp>
      <p:sp>
        <p:nvSpPr>
          <p:cNvPr id="38914" name="Content Placeholder 2"/>
          <p:cNvSpPr>
            <a:spLocks noGrp="1"/>
          </p:cNvSpPr>
          <p:nvPr>
            <p:ph idx="1"/>
          </p:nvPr>
        </p:nvSpPr>
        <p:spPr>
          <a:xfrm>
            <a:off x="457200" y="1219200"/>
            <a:ext cx="8229600" cy="4530725"/>
          </a:xfrm>
        </p:spPr>
        <p:txBody>
          <a:bodyPr/>
          <a:lstStyle/>
          <a:p>
            <a:pPr eaLnBrk="1" hangingPunct="1"/>
            <a:r>
              <a:rPr lang="en-US" sz="3200" smtClean="0">
                <a:ea typeface="ＭＳ Ｐゴシック"/>
              </a:rPr>
              <a:t>Service providers </a:t>
            </a:r>
          </a:p>
          <a:p>
            <a:pPr lvl="1" eaLnBrk="1" hangingPunct="1"/>
            <a:r>
              <a:rPr lang="en-US" sz="2800" smtClean="0">
                <a:ea typeface="ＭＳ Ｐゴシック"/>
              </a:rPr>
              <a:t>Security message = competitive advantage</a:t>
            </a:r>
          </a:p>
          <a:p>
            <a:pPr lvl="1" eaLnBrk="1" hangingPunct="1"/>
            <a:r>
              <a:rPr lang="en-US" sz="2800" smtClean="0">
                <a:ea typeface="ＭＳ Ｐゴシック"/>
              </a:rPr>
              <a:t>Evidence available during sales process</a:t>
            </a:r>
          </a:p>
          <a:p>
            <a:pPr lvl="1" eaLnBrk="1" hangingPunct="1"/>
            <a:r>
              <a:rPr lang="en-US" sz="2800" smtClean="0">
                <a:ea typeface="ＭＳ Ｐゴシック"/>
              </a:rPr>
              <a:t>Can eliminate pre-sales audits</a:t>
            </a:r>
          </a:p>
          <a:p>
            <a:pPr lvl="1" eaLnBrk="1" hangingPunct="1"/>
            <a:r>
              <a:rPr lang="en-US" sz="2800" smtClean="0">
                <a:ea typeface="ＭＳ Ｐゴシック"/>
              </a:rPr>
              <a:t>Can reduce the sales cycle</a:t>
            </a:r>
          </a:p>
          <a:p>
            <a:pPr eaLnBrk="1" hangingPunct="1"/>
            <a:endParaRPr lang="en-US" smtClean="0">
              <a:latin typeface="Calibri" pitchFamily="34" charset="0"/>
              <a:ea typeface="ＭＳ Ｐゴシック"/>
            </a:endParaRPr>
          </a:p>
        </p:txBody>
      </p:sp>
      <p:sp>
        <p:nvSpPr>
          <p:cNvPr id="38915" name="Slide Number Placeholder 6"/>
          <p:cNvSpPr>
            <a:spLocks noGrp="1" noChangeArrowheads="1"/>
          </p:cNvSpPr>
          <p:nvPr>
            <p:ph type="sldNum" sz="quarter" idx="10"/>
          </p:nvPr>
        </p:nvSpPr>
        <p:spPr>
          <a:noFill/>
        </p:spPr>
        <p:txBody>
          <a:bodyPr/>
          <a:lstStyle/>
          <a:p>
            <a:fld id="{0889B031-FCBC-482C-B4E0-9BD1B9000E90}" type="slidenum">
              <a:rPr lang="en-US" smtClean="0">
                <a:ea typeface="ＭＳ Ｐゴシック"/>
                <a:cs typeface="ＭＳ Ｐゴシック"/>
              </a:rPr>
              <a:pPr/>
              <a:t>6</a:t>
            </a:fld>
            <a:endParaRPr lang="en-US" smtClean="0">
              <a:ea typeface="ＭＳ Ｐゴシック"/>
              <a:cs typeface="ＭＳ Ｐゴシック"/>
            </a:endParaRPr>
          </a:p>
        </p:txBody>
      </p:sp>
      <p:sp>
        <p:nvSpPr>
          <p:cNvPr id="6"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7" name="Picture 6" descr="CVS Caremark">
            <a:hlinkClick r:id="rId3"/>
          </p:cNvPr>
          <p:cNvPicPr/>
          <p:nvPr/>
        </p:nvPicPr>
        <p:blipFill>
          <a:blip r:embed="rId4"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304800" y="228600"/>
            <a:ext cx="8229600" cy="1139825"/>
          </a:xfrm>
        </p:spPr>
        <p:txBody>
          <a:bodyPr/>
          <a:lstStyle/>
          <a:p>
            <a:pPr eaLnBrk="1" hangingPunct="1"/>
            <a:r>
              <a:rPr lang="en-US" sz="5000" smtClean="0">
                <a:latin typeface="Calibri" pitchFamily="34" charset="0"/>
                <a:ea typeface="ＭＳ Ｐゴシック"/>
              </a:rPr>
              <a:t>One-Stop Shop </a:t>
            </a:r>
          </a:p>
        </p:txBody>
      </p:sp>
      <p:sp>
        <p:nvSpPr>
          <p:cNvPr id="39938" name="Text Box 5"/>
          <p:cNvSpPr txBox="1">
            <a:spLocks noChangeArrowheads="1"/>
          </p:cNvSpPr>
          <p:nvPr/>
        </p:nvSpPr>
        <p:spPr bwMode="auto">
          <a:xfrm>
            <a:off x="2590800" y="1676400"/>
            <a:ext cx="1981200" cy="549275"/>
          </a:xfrm>
          <a:prstGeom prst="rect">
            <a:avLst/>
          </a:prstGeom>
          <a:noFill/>
          <a:ln w="9525">
            <a:noFill/>
            <a:miter lim="800000"/>
            <a:headEnd/>
            <a:tailEnd/>
          </a:ln>
        </p:spPr>
        <p:txBody>
          <a:bodyPr>
            <a:spAutoFit/>
          </a:bodyPr>
          <a:lstStyle/>
          <a:p>
            <a:pPr>
              <a:spcBef>
                <a:spcPct val="50000"/>
              </a:spcBef>
            </a:pPr>
            <a:r>
              <a:rPr lang="en-US" sz="3000" b="1">
                <a:solidFill>
                  <a:schemeClr val="hlink"/>
                </a:solidFill>
                <a:latin typeface="Candara" pitchFamily="34" charset="0"/>
              </a:rPr>
              <a:t>COBIT</a:t>
            </a:r>
          </a:p>
        </p:txBody>
      </p:sp>
      <p:sp>
        <p:nvSpPr>
          <p:cNvPr id="39939" name="Text Box 6"/>
          <p:cNvSpPr txBox="1">
            <a:spLocks noChangeArrowheads="1"/>
          </p:cNvSpPr>
          <p:nvPr/>
        </p:nvSpPr>
        <p:spPr bwMode="auto">
          <a:xfrm>
            <a:off x="3886200" y="1143000"/>
            <a:ext cx="2057400" cy="457200"/>
          </a:xfrm>
          <a:prstGeom prst="rect">
            <a:avLst/>
          </a:prstGeom>
          <a:noFill/>
          <a:ln w="9525">
            <a:noFill/>
            <a:miter lim="800000"/>
            <a:headEnd/>
            <a:tailEnd/>
          </a:ln>
        </p:spPr>
        <p:txBody>
          <a:bodyPr>
            <a:spAutoFit/>
          </a:bodyPr>
          <a:lstStyle/>
          <a:p>
            <a:pPr>
              <a:spcBef>
                <a:spcPct val="50000"/>
              </a:spcBef>
            </a:pPr>
            <a:r>
              <a:rPr lang="en-US" sz="2400" b="1">
                <a:solidFill>
                  <a:srgbClr val="9FAE34"/>
                </a:solidFill>
              </a:rPr>
              <a:t>PCI-DSS</a:t>
            </a:r>
          </a:p>
        </p:txBody>
      </p:sp>
      <p:sp>
        <p:nvSpPr>
          <p:cNvPr id="39940" name="Text Box 8"/>
          <p:cNvSpPr txBox="1">
            <a:spLocks noChangeArrowheads="1"/>
          </p:cNvSpPr>
          <p:nvPr/>
        </p:nvSpPr>
        <p:spPr bwMode="auto">
          <a:xfrm>
            <a:off x="3962400" y="1676400"/>
            <a:ext cx="1600200" cy="549275"/>
          </a:xfrm>
          <a:prstGeom prst="rect">
            <a:avLst/>
          </a:prstGeom>
          <a:noFill/>
          <a:ln w="9525">
            <a:noFill/>
            <a:miter lim="800000"/>
            <a:headEnd/>
            <a:tailEnd/>
          </a:ln>
        </p:spPr>
        <p:txBody>
          <a:bodyPr>
            <a:spAutoFit/>
          </a:bodyPr>
          <a:lstStyle/>
          <a:p>
            <a:pPr>
              <a:spcBef>
                <a:spcPct val="50000"/>
              </a:spcBef>
            </a:pPr>
            <a:r>
              <a:rPr lang="en-US" sz="3000" b="1">
                <a:solidFill>
                  <a:srgbClr val="339933"/>
                </a:solidFill>
                <a:latin typeface="Corbel" pitchFamily="34" charset="0"/>
              </a:rPr>
              <a:t>AICPA</a:t>
            </a:r>
          </a:p>
        </p:txBody>
      </p:sp>
      <p:sp>
        <p:nvSpPr>
          <p:cNvPr id="39941" name="Text Box 13"/>
          <p:cNvSpPr txBox="1">
            <a:spLocks noChangeArrowheads="1"/>
          </p:cNvSpPr>
          <p:nvPr/>
        </p:nvSpPr>
        <p:spPr bwMode="auto">
          <a:xfrm>
            <a:off x="1981200" y="1066800"/>
            <a:ext cx="2133600" cy="549275"/>
          </a:xfrm>
          <a:prstGeom prst="rect">
            <a:avLst/>
          </a:prstGeom>
          <a:noFill/>
          <a:ln w="9525">
            <a:noFill/>
            <a:miter lim="800000"/>
            <a:headEnd/>
            <a:tailEnd/>
          </a:ln>
        </p:spPr>
        <p:txBody>
          <a:bodyPr>
            <a:spAutoFit/>
          </a:bodyPr>
          <a:lstStyle/>
          <a:p>
            <a:pPr>
              <a:spcBef>
                <a:spcPct val="50000"/>
              </a:spcBef>
            </a:pPr>
            <a:r>
              <a:rPr lang="en-US" sz="3000">
                <a:solidFill>
                  <a:srgbClr val="A50021"/>
                </a:solidFill>
                <a:latin typeface="Gill Sans MT" pitchFamily="34" charset="0"/>
              </a:rPr>
              <a:t>ISO 27002</a:t>
            </a:r>
          </a:p>
        </p:txBody>
      </p:sp>
      <p:pic>
        <p:nvPicPr>
          <p:cNvPr id="39942" name="Picture 15" descr="MCj04395950000[1]"/>
          <p:cNvPicPr>
            <a:picLocks noChangeAspect="1" noChangeArrowheads="1"/>
          </p:cNvPicPr>
          <p:nvPr/>
        </p:nvPicPr>
        <p:blipFill>
          <a:blip r:embed="rId3" cstate="print"/>
          <a:srcRect/>
          <a:stretch>
            <a:fillRect/>
          </a:stretch>
        </p:blipFill>
        <p:spPr bwMode="auto">
          <a:xfrm>
            <a:off x="3048000" y="2895600"/>
            <a:ext cx="2914650" cy="2590800"/>
          </a:xfrm>
          <a:prstGeom prst="rect">
            <a:avLst/>
          </a:prstGeom>
          <a:noFill/>
          <a:ln w="9525">
            <a:noFill/>
            <a:miter lim="800000"/>
            <a:headEnd/>
            <a:tailEnd/>
          </a:ln>
        </p:spPr>
      </p:pic>
      <p:sp>
        <p:nvSpPr>
          <p:cNvPr id="39943" name="Text Box 8"/>
          <p:cNvSpPr txBox="1">
            <a:spLocks noChangeArrowheads="1"/>
          </p:cNvSpPr>
          <p:nvPr/>
        </p:nvSpPr>
        <p:spPr bwMode="auto">
          <a:xfrm>
            <a:off x="2819400" y="2286000"/>
            <a:ext cx="1447800" cy="523875"/>
          </a:xfrm>
          <a:prstGeom prst="rect">
            <a:avLst/>
          </a:prstGeom>
          <a:noFill/>
          <a:ln w="9525">
            <a:noFill/>
            <a:miter lim="800000"/>
            <a:headEnd/>
            <a:tailEnd/>
          </a:ln>
        </p:spPr>
        <p:txBody>
          <a:bodyPr>
            <a:spAutoFit/>
          </a:bodyPr>
          <a:lstStyle/>
          <a:p>
            <a:pPr>
              <a:spcBef>
                <a:spcPct val="50000"/>
              </a:spcBef>
            </a:pPr>
            <a:r>
              <a:rPr lang="en-US" sz="2800" b="1">
                <a:solidFill>
                  <a:srgbClr val="FF3300"/>
                </a:solidFill>
                <a:latin typeface="Cambria" pitchFamily="18" charset="0"/>
              </a:rPr>
              <a:t>NIST</a:t>
            </a:r>
          </a:p>
        </p:txBody>
      </p:sp>
      <p:sp>
        <p:nvSpPr>
          <p:cNvPr id="39944" name="Text Box 8"/>
          <p:cNvSpPr txBox="1">
            <a:spLocks noChangeArrowheads="1"/>
          </p:cNvSpPr>
          <p:nvPr/>
        </p:nvSpPr>
        <p:spPr bwMode="auto">
          <a:xfrm>
            <a:off x="5410200" y="1676400"/>
            <a:ext cx="1600200" cy="549275"/>
          </a:xfrm>
          <a:prstGeom prst="rect">
            <a:avLst/>
          </a:prstGeom>
          <a:noFill/>
          <a:ln w="9525">
            <a:noFill/>
            <a:miter lim="800000"/>
            <a:headEnd/>
            <a:tailEnd/>
          </a:ln>
        </p:spPr>
        <p:txBody>
          <a:bodyPr>
            <a:spAutoFit/>
          </a:bodyPr>
          <a:lstStyle/>
          <a:p>
            <a:pPr>
              <a:spcBef>
                <a:spcPct val="50000"/>
              </a:spcBef>
            </a:pPr>
            <a:r>
              <a:rPr lang="en-US" sz="3000">
                <a:solidFill>
                  <a:schemeClr val="bg2"/>
                </a:solidFill>
                <a:latin typeface="Trebuchet MS" pitchFamily="34" charset="0"/>
              </a:rPr>
              <a:t>FFIEC</a:t>
            </a:r>
          </a:p>
        </p:txBody>
      </p:sp>
      <p:sp>
        <p:nvSpPr>
          <p:cNvPr id="39945" name="Text Box 8"/>
          <p:cNvSpPr txBox="1">
            <a:spLocks noChangeArrowheads="1"/>
          </p:cNvSpPr>
          <p:nvPr/>
        </p:nvSpPr>
        <p:spPr bwMode="auto">
          <a:xfrm>
            <a:off x="4038600" y="2286000"/>
            <a:ext cx="1600200" cy="549275"/>
          </a:xfrm>
          <a:prstGeom prst="rect">
            <a:avLst/>
          </a:prstGeom>
          <a:noFill/>
          <a:ln w="9525">
            <a:noFill/>
            <a:miter lim="800000"/>
            <a:headEnd/>
            <a:tailEnd/>
          </a:ln>
        </p:spPr>
        <p:txBody>
          <a:bodyPr>
            <a:spAutoFit/>
          </a:bodyPr>
          <a:lstStyle/>
          <a:p>
            <a:pPr>
              <a:spcBef>
                <a:spcPct val="50000"/>
              </a:spcBef>
            </a:pPr>
            <a:r>
              <a:rPr lang="en-US" sz="3000" b="1">
                <a:solidFill>
                  <a:srgbClr val="2C5884"/>
                </a:solidFill>
                <a:latin typeface="Corbel" pitchFamily="34" charset="0"/>
              </a:rPr>
              <a:t>GLBA</a:t>
            </a:r>
          </a:p>
        </p:txBody>
      </p:sp>
      <p:sp>
        <p:nvSpPr>
          <p:cNvPr id="39946" name="Text Box 6"/>
          <p:cNvSpPr txBox="1">
            <a:spLocks noChangeArrowheads="1"/>
          </p:cNvSpPr>
          <p:nvPr/>
        </p:nvSpPr>
        <p:spPr bwMode="auto">
          <a:xfrm>
            <a:off x="5486400" y="1066800"/>
            <a:ext cx="2057400" cy="549275"/>
          </a:xfrm>
          <a:prstGeom prst="rect">
            <a:avLst/>
          </a:prstGeom>
          <a:noFill/>
          <a:ln w="9525">
            <a:noFill/>
            <a:miter lim="800000"/>
            <a:headEnd/>
            <a:tailEnd/>
          </a:ln>
        </p:spPr>
        <p:txBody>
          <a:bodyPr>
            <a:spAutoFit/>
          </a:bodyPr>
          <a:lstStyle/>
          <a:p>
            <a:pPr>
              <a:spcBef>
                <a:spcPct val="50000"/>
              </a:spcBef>
            </a:pPr>
            <a:r>
              <a:rPr lang="en-US" sz="3000" b="1">
                <a:solidFill>
                  <a:srgbClr val="008080"/>
                </a:solidFill>
                <a:latin typeface="Agency FB" pitchFamily="34" charset="0"/>
              </a:rPr>
              <a:t>HIPAA/HITECH</a:t>
            </a:r>
          </a:p>
        </p:txBody>
      </p:sp>
      <p:sp>
        <p:nvSpPr>
          <p:cNvPr id="39947" name="Text Box 8"/>
          <p:cNvSpPr txBox="1">
            <a:spLocks noChangeArrowheads="1"/>
          </p:cNvSpPr>
          <p:nvPr/>
        </p:nvSpPr>
        <p:spPr bwMode="auto">
          <a:xfrm>
            <a:off x="5105400" y="2286000"/>
            <a:ext cx="1600200" cy="549275"/>
          </a:xfrm>
          <a:prstGeom prst="rect">
            <a:avLst/>
          </a:prstGeom>
          <a:noFill/>
          <a:ln w="9525">
            <a:noFill/>
            <a:miter lim="800000"/>
            <a:headEnd/>
            <a:tailEnd/>
          </a:ln>
        </p:spPr>
        <p:txBody>
          <a:bodyPr>
            <a:spAutoFit/>
          </a:bodyPr>
          <a:lstStyle/>
          <a:p>
            <a:pPr algn="ctr">
              <a:spcBef>
                <a:spcPct val="50000"/>
              </a:spcBef>
            </a:pPr>
            <a:r>
              <a:rPr lang="en-US" sz="3000" b="1">
                <a:solidFill>
                  <a:schemeClr val="tx2"/>
                </a:solidFill>
                <a:latin typeface="Corbel" pitchFamily="34" charset="0"/>
              </a:rPr>
              <a:t>UCF</a:t>
            </a:r>
          </a:p>
        </p:txBody>
      </p:sp>
      <p:pic>
        <p:nvPicPr>
          <p:cNvPr id="39948" name="Picture 15" descr="SA-logo-Sans-BITS"/>
          <p:cNvPicPr>
            <a:picLocks noChangeAspect="1" noChangeArrowheads="1"/>
          </p:cNvPicPr>
          <p:nvPr/>
        </p:nvPicPr>
        <p:blipFill>
          <a:blip r:embed="rId4" cstate="print"/>
          <a:srcRect/>
          <a:stretch>
            <a:fillRect/>
          </a:stretch>
        </p:blipFill>
        <p:spPr bwMode="auto">
          <a:xfrm>
            <a:off x="457200" y="5486400"/>
            <a:ext cx="2133600" cy="1055688"/>
          </a:xfrm>
          <a:prstGeom prst="rect">
            <a:avLst/>
          </a:prstGeom>
          <a:noFill/>
          <a:ln w="9525">
            <a:noFill/>
            <a:miter lim="800000"/>
            <a:headEnd/>
            <a:tailEnd/>
          </a:ln>
        </p:spPr>
      </p:pic>
      <p:sp>
        <p:nvSpPr>
          <p:cNvPr id="39949" name="Slide Number Placeholder 13"/>
          <p:cNvSpPr>
            <a:spLocks noGrp="1"/>
          </p:cNvSpPr>
          <p:nvPr>
            <p:ph type="sldNum" sz="quarter" idx="10"/>
          </p:nvPr>
        </p:nvSpPr>
        <p:spPr>
          <a:noFill/>
        </p:spPr>
        <p:txBody>
          <a:bodyPr/>
          <a:lstStyle/>
          <a:p>
            <a:fld id="{86D67224-D5B6-478A-A679-BE27EA806413}" type="slidenum">
              <a:rPr lang="en-US" smtClean="0">
                <a:ea typeface="ＭＳ Ｐゴシック"/>
                <a:cs typeface="ＭＳ Ｐゴシック"/>
              </a:rPr>
              <a:pPr/>
              <a:t>7</a:t>
            </a:fld>
            <a:endParaRPr lang="en-US" smtClean="0">
              <a:ea typeface="ＭＳ Ｐゴシック"/>
              <a:cs typeface="ＭＳ Ｐゴシック"/>
            </a:endParaRPr>
          </a:p>
        </p:txBody>
      </p:sp>
      <p:sp>
        <p:nvSpPr>
          <p:cNvPr id="15"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16" name="Picture 15" descr="CVS Caremark">
            <a:hlinkClick r:id="rId5"/>
          </p:cNvPr>
          <p:cNvPicPr/>
          <p:nvPr/>
        </p:nvPicPr>
        <p:blipFill>
          <a:blip r:embed="rId6"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6"/>
          <p:cNvSpPr>
            <a:spLocks noGrp="1" noChangeArrowheads="1"/>
          </p:cNvSpPr>
          <p:nvPr>
            <p:ph type="sldNum" sz="quarter" idx="10"/>
          </p:nvPr>
        </p:nvSpPr>
        <p:spPr>
          <a:noFill/>
        </p:spPr>
        <p:txBody>
          <a:bodyPr/>
          <a:lstStyle/>
          <a:p>
            <a:fld id="{02FB5BFC-E73F-47ED-8F68-C8664953379F}" type="slidenum">
              <a:rPr lang="en-US" smtClean="0">
                <a:ea typeface="ＭＳ Ｐゴシック"/>
                <a:cs typeface="ＭＳ Ｐゴシック"/>
              </a:rPr>
              <a:pPr/>
              <a:t>8</a:t>
            </a:fld>
            <a:endParaRPr lang="en-US" smtClean="0">
              <a:ea typeface="ＭＳ Ｐゴシック"/>
              <a:cs typeface="ＭＳ Ｐゴシック"/>
            </a:endParaRPr>
          </a:p>
        </p:txBody>
      </p:sp>
      <p:sp>
        <p:nvSpPr>
          <p:cNvPr id="41986" name="Rectangle 2"/>
          <p:cNvSpPr txBox="1">
            <a:spLocks noChangeArrowheads="1"/>
          </p:cNvSpPr>
          <p:nvPr/>
        </p:nvSpPr>
        <p:spPr bwMode="auto">
          <a:xfrm>
            <a:off x="457200" y="304800"/>
            <a:ext cx="8229600" cy="533400"/>
          </a:xfrm>
          <a:prstGeom prst="rect">
            <a:avLst/>
          </a:prstGeom>
          <a:noFill/>
          <a:ln w="9525">
            <a:noFill/>
            <a:miter lim="800000"/>
            <a:headEnd/>
            <a:tailEnd/>
          </a:ln>
        </p:spPr>
        <p:txBody>
          <a:bodyPr anchor="ctr"/>
          <a:lstStyle/>
          <a:p>
            <a:r>
              <a:rPr lang="en-US" sz="4200">
                <a:solidFill>
                  <a:srgbClr val="5F5F5F"/>
                </a:solidFill>
                <a:latin typeface="Calibri" pitchFamily="34" charset="0"/>
                <a:cs typeface="Arial" charset="0"/>
              </a:rPr>
              <a:t>Case Study: CVS Caremark</a:t>
            </a:r>
          </a:p>
        </p:txBody>
      </p:sp>
      <p:sp>
        <p:nvSpPr>
          <p:cNvPr id="41987" name="Slide Number Placeholder 7"/>
          <p:cNvSpPr txBox="1">
            <a:spLocks noGrp="1"/>
          </p:cNvSpPr>
          <p:nvPr/>
        </p:nvSpPr>
        <p:spPr bwMode="auto">
          <a:xfrm>
            <a:off x="6553200" y="6096000"/>
            <a:ext cx="2133600" cy="457200"/>
          </a:xfrm>
          <a:prstGeom prst="rect">
            <a:avLst/>
          </a:prstGeom>
          <a:noFill/>
          <a:ln w="9525">
            <a:noFill/>
            <a:miter lim="800000"/>
            <a:headEnd/>
            <a:tailEnd/>
          </a:ln>
        </p:spPr>
        <p:txBody>
          <a:bodyPr anchor="b"/>
          <a:lstStyle/>
          <a:p>
            <a:pPr algn="r"/>
            <a:fld id="{563BD303-AFCF-4B11-8D74-56F614EFA79D}" type="slidenum">
              <a:rPr lang="en-US" sz="1400">
                <a:solidFill>
                  <a:schemeClr val="bg2"/>
                </a:solidFill>
                <a:latin typeface="Arial Narrow" pitchFamily="34" charset="0"/>
              </a:rPr>
              <a:pPr algn="r"/>
              <a:t>8</a:t>
            </a:fld>
            <a:endParaRPr lang="en-US" sz="1400">
              <a:solidFill>
                <a:schemeClr val="bg2"/>
              </a:solidFill>
              <a:latin typeface="Arial Narrow" pitchFamily="34" charset="0"/>
            </a:endParaRPr>
          </a:p>
        </p:txBody>
      </p:sp>
      <p:pic>
        <p:nvPicPr>
          <p:cNvPr id="41989" name="Picture 2" descr="Our Company / Our Business"/>
          <p:cNvPicPr>
            <a:picLocks noChangeAspect="1" noChangeArrowheads="1"/>
          </p:cNvPicPr>
          <p:nvPr/>
        </p:nvPicPr>
        <p:blipFill>
          <a:blip r:embed="rId3" cstate="print"/>
          <a:srcRect/>
          <a:stretch>
            <a:fillRect/>
          </a:stretch>
        </p:blipFill>
        <p:spPr bwMode="auto">
          <a:xfrm>
            <a:off x="1066800" y="1752600"/>
            <a:ext cx="7048500" cy="3505200"/>
          </a:xfrm>
          <a:prstGeom prst="rect">
            <a:avLst/>
          </a:prstGeom>
          <a:noFill/>
          <a:ln w="9525">
            <a:noFill/>
            <a:miter lim="800000"/>
            <a:headEnd/>
            <a:tailEnd/>
          </a:ln>
        </p:spPr>
      </p:pic>
      <p:sp>
        <p:nvSpPr>
          <p:cNvPr id="7" name="Rectangle 6"/>
          <p:cNvSpPr/>
          <p:nvPr/>
        </p:nvSpPr>
        <p:spPr>
          <a:xfrm>
            <a:off x="381000" y="914400"/>
            <a:ext cx="8553450" cy="461963"/>
          </a:xfrm>
          <a:prstGeom prst="rect">
            <a:avLst/>
          </a:prstGeom>
        </p:spPr>
        <p:txBody>
          <a:bodyPr wrap="none">
            <a:spAutoFit/>
          </a:bodyPr>
          <a:lstStyle/>
          <a:p>
            <a:pPr>
              <a:defRPr/>
            </a:pPr>
            <a:r>
              <a:rPr lang="en-US" sz="2400" b="1" dirty="0">
                <a:solidFill>
                  <a:schemeClr val="bg1">
                    <a:lumMod val="50000"/>
                  </a:schemeClr>
                </a:solidFill>
                <a:latin typeface="Calibri" pitchFamily="34" charset="0"/>
                <a:ea typeface="ＭＳ Ｐゴシック" charset="-128"/>
                <a:cs typeface="+mn-cs"/>
              </a:rPr>
              <a:t>Vendor Assessment Program – Implementation &amp; Current Process</a:t>
            </a:r>
          </a:p>
        </p:txBody>
      </p:sp>
      <p:sp>
        <p:nvSpPr>
          <p:cNvPr id="8" name="Rectangle 6"/>
          <p:cNvSpPr>
            <a:spLocks noChangeArrowheads="1"/>
          </p:cNvSpPr>
          <p:nvPr/>
        </p:nvSpPr>
        <p:spPr bwMode="auto">
          <a:xfrm>
            <a:off x="2743200" y="6248400"/>
            <a:ext cx="3048000" cy="457200"/>
          </a:xfrm>
          <a:prstGeom prst="rect">
            <a:avLst/>
          </a:prstGeom>
          <a:noFill/>
          <a:ln w="9525">
            <a:noFill/>
            <a:miter lim="800000"/>
            <a:headEnd/>
            <a:tailEnd/>
          </a:ln>
        </p:spPr>
        <p:txBody>
          <a:bodyPr/>
          <a:lstStyle/>
          <a:p>
            <a:r>
              <a:rPr lang="en-US" sz="1000" dirty="0">
                <a:solidFill>
                  <a:schemeClr val="bg2"/>
                </a:solidFill>
                <a:latin typeface="Verdana" pitchFamily="34" charset="0"/>
              </a:rPr>
              <a:t>©2011 The Shared Assessments Program. All Rights Reserved.</a:t>
            </a:r>
            <a:endParaRPr lang="en-US" sz="1000" dirty="0">
              <a:latin typeface="Verdana" pitchFamily="34" charset="0"/>
            </a:endParaRPr>
          </a:p>
        </p:txBody>
      </p:sp>
      <p:pic>
        <p:nvPicPr>
          <p:cNvPr id="9" name="Picture 8" descr="CVS Caremark">
            <a:hlinkClick r:id="rId4"/>
          </p:cNvPr>
          <p:cNvPicPr/>
          <p:nvPr/>
        </p:nvPicPr>
        <p:blipFill>
          <a:blip r:embed="rId5" cstate="print"/>
          <a:srcRect/>
          <a:stretch>
            <a:fillRect/>
          </a:stretch>
        </p:blipFill>
        <p:spPr bwMode="auto">
          <a:xfrm>
            <a:off x="6400800" y="5715000"/>
            <a:ext cx="1676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8128A167-5F58-4D8C-B1E7-9181465B1EA2}" type="slidenum">
              <a:rPr lang="en-US" smtClean="0"/>
              <a:pPr/>
              <a:t>9</a:t>
            </a:fld>
            <a:endParaRPr lang="en-US" smtClean="0"/>
          </a:p>
        </p:txBody>
      </p:sp>
      <p:sp>
        <p:nvSpPr>
          <p:cNvPr id="7171" name="Rectangle 2"/>
          <p:cNvSpPr>
            <a:spLocks noGrp="1" noChangeArrowheads="1"/>
          </p:cNvSpPr>
          <p:nvPr>
            <p:ph type="title"/>
          </p:nvPr>
        </p:nvSpPr>
        <p:spPr>
          <a:xfrm>
            <a:off x="457200" y="277813"/>
            <a:ext cx="8229600" cy="788987"/>
          </a:xfrm>
        </p:spPr>
        <p:txBody>
          <a:bodyPr/>
          <a:lstStyle/>
          <a:p>
            <a:pPr eaLnBrk="1" hangingPunct="1"/>
            <a:r>
              <a:rPr lang="en-US" dirty="0" smtClean="0"/>
              <a:t>Confidential Data</a:t>
            </a:r>
          </a:p>
        </p:txBody>
      </p:sp>
      <p:sp>
        <p:nvSpPr>
          <p:cNvPr id="7172" name="Rectangle 3"/>
          <p:cNvSpPr>
            <a:spLocks noGrp="1" noChangeArrowheads="1"/>
          </p:cNvSpPr>
          <p:nvPr>
            <p:ph type="body" idx="1"/>
          </p:nvPr>
        </p:nvSpPr>
        <p:spPr>
          <a:xfrm>
            <a:off x="533401" y="1066800"/>
            <a:ext cx="8383588" cy="5302250"/>
          </a:xfrm>
        </p:spPr>
        <p:txBody>
          <a:bodyPr/>
          <a:lstStyle/>
          <a:p>
            <a:pPr marL="457200" indent="-457200" eaLnBrk="1" hangingPunct="1">
              <a:buFontTx/>
              <a:buNone/>
              <a:defRPr/>
            </a:pPr>
            <a:r>
              <a:rPr lang="en-US" sz="2800" b="1" dirty="0" smtClean="0"/>
              <a:t>Personally Identifiable Information (PII)</a:t>
            </a:r>
          </a:p>
          <a:p>
            <a:pPr marL="173038" indent="-173038" eaLnBrk="1" hangingPunct="1">
              <a:defRPr/>
            </a:pPr>
            <a:r>
              <a:rPr lang="en-US" dirty="0" smtClean="0"/>
              <a:t>Definition:</a:t>
            </a:r>
          </a:p>
          <a:p>
            <a:pPr lvl="1">
              <a:defRPr/>
            </a:pPr>
            <a:r>
              <a:rPr lang="en-US" sz="1600" dirty="0" smtClean="0">
                <a:ea typeface="+mn-ea"/>
                <a:cs typeface="+mn-cs"/>
              </a:rPr>
              <a:t>Includes any information that relates to an individual, whose identity can be either directly or indirectly PII inferred, including any information that is linked or linkable to that individual regardless of the citizenship, age, or other status of the individual. This definition incorporates any patient medical records, protected health information, health care provider records, cardholder data, and employee employment data (including payroll and group health plan information). </a:t>
            </a:r>
          </a:p>
          <a:p>
            <a:pPr>
              <a:defRPr/>
            </a:pPr>
            <a:r>
              <a:rPr lang="en-US" dirty="0" smtClean="0"/>
              <a:t>Examples:</a:t>
            </a:r>
          </a:p>
          <a:p>
            <a:pPr marL="666750" lvl="1" indent="-381000" eaLnBrk="1" hangingPunct="1">
              <a:defRPr/>
            </a:pPr>
            <a:r>
              <a:rPr lang="en-US" sz="1600" dirty="0" smtClean="0"/>
              <a:t>Examples of personally identifiable information include employee badge numbers, Social Security Numbers, driver’s license numbers, patient scripts, plan participant data, and credit card numbers. </a:t>
            </a:r>
          </a:p>
          <a:p>
            <a:pPr marL="666750" lvl="1" indent="-381000" eaLnBrk="1" hangingPunct="1">
              <a:defRPr/>
            </a:pPr>
            <a:r>
              <a:rPr lang="en-US" sz="1600" dirty="0" smtClean="0"/>
              <a:t>Specifically, it incorporates any piece of information that can potentially be used to uniquely identify, contact, or locate an individual, such as name, address, date of birth, mother’s maiden name, telephone number, participant ID number, Rx Number, or patient identifiers. </a:t>
            </a:r>
          </a:p>
          <a:p>
            <a:pPr marL="666750" lvl="1" indent="-381000" eaLnBrk="1" hangingPunct="1">
              <a:defRPr/>
            </a:pPr>
            <a:r>
              <a:rPr lang="en-US" sz="1600" dirty="0" smtClean="0"/>
              <a:t>You will find PII on Caremark participant invoices or on a completed CVS/pharmacy ExtraCare Card application or in a MinuteClinic medical record. </a:t>
            </a:r>
            <a:endParaRPr lang="en-US" dirty="0" smtClean="0"/>
          </a:p>
        </p:txBody>
      </p:sp>
      <p:pic>
        <p:nvPicPr>
          <p:cNvPr id="64513" name="Picture 1"/>
          <p:cNvPicPr>
            <a:picLocks noChangeAspect="1" noChangeArrowheads="1"/>
          </p:cNvPicPr>
          <p:nvPr/>
        </p:nvPicPr>
        <p:blipFill>
          <a:blip r:embed="rId2" cstate="print"/>
          <a:srcRect/>
          <a:stretch>
            <a:fillRect/>
          </a:stretch>
        </p:blipFill>
        <p:spPr bwMode="auto">
          <a:xfrm>
            <a:off x="6008914" y="457200"/>
            <a:ext cx="2705099" cy="1893569"/>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SharedAssessments">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SharedAssessments</Template>
  <TotalTime>1745</TotalTime>
  <Words>2477</Words>
  <Application>Microsoft Office PowerPoint</Application>
  <PresentationFormat>On-screen Show (4:3)</PresentationFormat>
  <Paragraphs>346</Paragraphs>
  <Slides>35</Slides>
  <Notes>30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SharedAssessments</vt:lpstr>
      <vt:lpstr>Edge</vt:lpstr>
      <vt:lpstr>Integrating a Vendor Assessment Program Into Your Organization   Thomas H. Garrubba Manager - Technical Assessments Group; CVS Caremark </vt:lpstr>
      <vt:lpstr>Slide 2</vt:lpstr>
      <vt:lpstr>Slide 3</vt:lpstr>
      <vt:lpstr>Slide 4</vt:lpstr>
      <vt:lpstr>Why Shared Assessments? Efficiency</vt:lpstr>
      <vt:lpstr>Why Shared Assessments? </vt:lpstr>
      <vt:lpstr>One-Stop Shop </vt:lpstr>
      <vt:lpstr>Slide 8</vt:lpstr>
      <vt:lpstr>Confidential Data</vt:lpstr>
      <vt:lpstr>Confidential Data</vt:lpstr>
      <vt:lpstr>Confidential Data</vt:lpstr>
      <vt:lpstr>Confidential Data</vt:lpstr>
      <vt:lpstr>Confidential Data</vt:lpstr>
      <vt:lpstr>Who Do We Assess?</vt:lpstr>
      <vt:lpstr>Why Do We Assess?</vt:lpstr>
      <vt:lpstr>What are We to Assess?</vt:lpstr>
      <vt:lpstr>Formula for a Successful Program</vt:lpstr>
      <vt:lpstr>Formula for a Successful Program</vt:lpstr>
      <vt:lpstr>Formula for a Successful Program</vt:lpstr>
      <vt:lpstr>Formula for a Successful Program</vt:lpstr>
      <vt:lpstr>Defining Vendor Risks</vt:lpstr>
      <vt:lpstr>Defining Vendor Risk</vt:lpstr>
      <vt:lpstr>VAP Phase 1: Pre-Assessment</vt:lpstr>
      <vt:lpstr>VAP Phase 2: Assessment</vt:lpstr>
      <vt:lpstr>VAP Phase 2: Assessment</vt:lpstr>
      <vt:lpstr>VAP Phase 3: Post-Assessment</vt:lpstr>
      <vt:lpstr>Contingent Items</vt:lpstr>
      <vt:lpstr>Contingent Items – 3 Types of CI’s</vt:lpstr>
      <vt:lpstr>VAP Phase 3: Post-Assessment</vt:lpstr>
      <vt:lpstr>Other Items - External Assessors</vt:lpstr>
      <vt:lpstr>Summary: Big "To Do’s”</vt:lpstr>
      <vt:lpstr>Slide 32</vt:lpstr>
      <vt:lpstr>Summary: Big “Do Not’s”</vt:lpstr>
      <vt:lpstr>Questions/Answers</vt:lpstr>
      <vt:lpstr>For More Information…</vt:lpstr>
    </vt:vector>
  </TitlesOfParts>
  <Company>The Santa Fe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Shared Assessments Program     </dc:title>
  <dc:subject>22 slides</dc:subject>
  <dc:creator>Bob Jones</dc:creator>
  <cp:lastModifiedBy>Thomas H. Garrubba</cp:lastModifiedBy>
  <cp:revision>147</cp:revision>
  <dcterms:created xsi:type="dcterms:W3CDTF">2011-05-17T15:59:22Z</dcterms:created>
  <dcterms:modified xsi:type="dcterms:W3CDTF">2011-11-01T18:28:28Z</dcterms:modified>
</cp:coreProperties>
</file>