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57" r:id="rId5"/>
    <p:sldId id="258" r:id="rId6"/>
    <p:sldId id="272"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416C45-32C3-4A88-96FF-030C92D65B11}" v="1" dt="2020-12-23T15:48:00.3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100" d="100"/>
          <a:sy n="100" d="100"/>
        </p:scale>
        <p:origin x="96" y="3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wolford\Downloads\details%20(4).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ofPieChart>
        <c:ofPieType val="bar"/>
        <c:varyColors val="1"/>
        <c:dLbls>
          <c:showLegendKey val="0"/>
          <c:showVal val="0"/>
          <c:showCatName val="0"/>
          <c:showSerName val="0"/>
          <c:showPercent val="0"/>
          <c:showBubbleSize val="0"/>
          <c:showLeaderLines val="1"/>
        </c:dLbls>
        <c:gapWidth val="100"/>
        <c:secondPieSize val="75"/>
        <c:serLines>
          <c:spPr>
            <a:ln w="9525" cap="flat" cmpd="sng" algn="ctr">
              <a:solidFill>
                <a:schemeClr val="tx1">
                  <a:lumMod val="35000"/>
                  <a:lumOff val="65000"/>
                </a:schemeClr>
              </a:solidFill>
              <a:round/>
            </a:ln>
            <a:effectLst/>
          </c:spPr>
        </c:serLines>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Involvment Rate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C63-4AFE-8B3E-1859553681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C63-4AFE-8B3E-1859553681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C63-4AFE-8B3E-1859553681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C63-4AFE-8B3E-1859553681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C63-4AFE-8B3E-185955368152}"/>
                    </c:ext>
                  </c:extLst>
                </c:dPt>
                <c:cat>
                  <c:strRef>
                    <c:extLst>
                      <c:ext uri="{02D57815-91ED-43cb-92C2-25804820EDAC}">
                        <c15:formulaRef>
                          <c15:sqref>Sheet1!$A$2:$A$5</c15:sqref>
                        </c15:formulaRef>
                      </c:ext>
                    </c:extLst>
                    <c:strCache>
                      <c:ptCount val="3"/>
                      <c:pt idx="0">
                        <c:v>21-74</c:v>
                      </c:pt>
                      <c:pt idx="1">
                        <c:v>&gt;16</c:v>
                      </c:pt>
                      <c:pt idx="2">
                        <c:v>16-20</c:v>
                      </c:pt>
                    </c:strCache>
                  </c:strRef>
                </c:cat>
                <c:val>
                  <c:numRef>
                    <c:extLst>
                      <c:ext uri="{02D57815-91ED-43cb-92C2-25804820EDAC}">
                        <c15:formulaRef>
                          <c15:sqref>Sheet1!$B$2:$B$5</c15:sqref>
                        </c15:formulaRef>
                      </c:ext>
                    </c:extLst>
                    <c:numCache>
                      <c:formatCode>General</c:formatCode>
                      <c:ptCount val="4"/>
                      <c:pt idx="0">
                        <c:v>1125100</c:v>
                      </c:pt>
                      <c:pt idx="1">
                        <c:v>93000</c:v>
                      </c:pt>
                      <c:pt idx="2">
                        <c:v>1567000</c:v>
                      </c:pt>
                    </c:numCache>
                  </c:numRef>
                </c:val>
                <c:extLst>
                  <c:ext xmlns:c16="http://schemas.microsoft.com/office/drawing/2014/chart" uri="{C3380CC4-5D6E-409C-BE32-E72D297353CC}">
                    <c16:uniqueId val="{00000000-0C57-4DAD-8D54-1AAD61C7DC58}"/>
                  </c:ext>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Column1</c:v>
                      </c:pt>
                    </c:strCache>
                  </c:strRef>
                </c:tx>
                <c:dPt>
                  <c:idx val="0"/>
                  <c:bubble3D val="0"/>
                  <c:spPr>
                    <a:solidFill>
                      <a:schemeClr val="accent1"/>
                    </a:solidFill>
                    <a:ln w="19050">
                      <a:solidFill>
                        <a:schemeClr val="lt1"/>
                      </a:solidFill>
                    </a:ln>
                    <a:effectLst/>
                  </c:spPr>
                  <c:extLst xmlns:c15="http://schemas.microsoft.com/office/drawing/2012/chart">
                    <c:ext xmlns:c16="http://schemas.microsoft.com/office/drawing/2014/chart" uri="{C3380CC4-5D6E-409C-BE32-E72D297353CC}">
                      <c16:uniqueId val="{0000000B-2C63-4AFE-8B3E-185955368152}"/>
                    </c:ext>
                  </c:extLst>
                </c:dPt>
                <c:dPt>
                  <c:idx val="1"/>
                  <c:bubble3D val="0"/>
                  <c:spPr>
                    <a:solidFill>
                      <a:schemeClr val="accent2"/>
                    </a:solidFill>
                    <a:ln w="19050">
                      <a:solidFill>
                        <a:schemeClr val="lt1"/>
                      </a:solidFill>
                    </a:ln>
                    <a:effectLst/>
                  </c:spPr>
                  <c:extLst xmlns:c15="http://schemas.microsoft.com/office/drawing/2012/chart">
                    <c:ext xmlns:c16="http://schemas.microsoft.com/office/drawing/2014/chart" uri="{C3380CC4-5D6E-409C-BE32-E72D297353CC}">
                      <c16:uniqueId val="{0000000D-2C63-4AFE-8B3E-185955368152}"/>
                    </c:ext>
                  </c:extLst>
                </c:dPt>
                <c:dPt>
                  <c:idx val="2"/>
                  <c:bubble3D val="0"/>
                  <c:spPr>
                    <a:solidFill>
                      <a:schemeClr val="accent3"/>
                    </a:solidFill>
                    <a:ln w="19050">
                      <a:solidFill>
                        <a:schemeClr val="lt1"/>
                      </a:solidFill>
                    </a:ln>
                    <a:effectLst/>
                  </c:spPr>
                  <c:extLst xmlns:c15="http://schemas.microsoft.com/office/drawing/2012/chart">
                    <c:ext xmlns:c16="http://schemas.microsoft.com/office/drawing/2014/chart" uri="{C3380CC4-5D6E-409C-BE32-E72D297353CC}">
                      <c16:uniqueId val="{0000000F-2C63-4AFE-8B3E-185955368152}"/>
                    </c:ext>
                  </c:extLst>
                </c:dPt>
                <c:dPt>
                  <c:idx val="3"/>
                  <c:bubble3D val="0"/>
                  <c:spPr>
                    <a:solidFill>
                      <a:schemeClr val="accent4"/>
                    </a:solidFill>
                    <a:ln w="19050">
                      <a:solidFill>
                        <a:schemeClr val="lt1"/>
                      </a:solidFill>
                    </a:ln>
                    <a:effectLst/>
                  </c:spPr>
                  <c:extLst xmlns:c15="http://schemas.microsoft.com/office/drawing/2012/chart">
                    <c:ext xmlns:c16="http://schemas.microsoft.com/office/drawing/2014/chart" uri="{C3380CC4-5D6E-409C-BE32-E72D297353CC}">
                      <c16:uniqueId val="{00000011-2C63-4AFE-8B3E-185955368152}"/>
                    </c:ext>
                  </c:extLst>
                </c:dPt>
                <c:dPt>
                  <c:idx val="4"/>
                  <c:bubble3D val="0"/>
                  <c:spPr>
                    <a:solidFill>
                      <a:schemeClr val="accent5"/>
                    </a:solidFill>
                    <a:ln w="19050">
                      <a:solidFill>
                        <a:schemeClr val="lt1"/>
                      </a:solidFill>
                    </a:ln>
                    <a:effectLst/>
                  </c:spPr>
                  <c:extLst xmlns:c15="http://schemas.microsoft.com/office/drawing/2012/chart">
                    <c:ext xmlns:c16="http://schemas.microsoft.com/office/drawing/2014/chart" uri="{C3380CC4-5D6E-409C-BE32-E72D297353CC}">
                      <c16:uniqueId val="{00000013-2C63-4AFE-8B3E-185955368152}"/>
                    </c:ext>
                  </c:extLst>
                </c:dPt>
                <c:cat>
                  <c:strRef>
                    <c:extLst xmlns:c15="http://schemas.microsoft.com/office/drawing/2012/chart">
                      <c:ext xmlns:c15="http://schemas.microsoft.com/office/drawing/2012/chart" uri="{02D57815-91ED-43cb-92C2-25804820EDAC}">
                        <c15:formulaRef>
                          <c15:sqref>Sheet1!$A$2:$A$5</c15:sqref>
                        </c15:formulaRef>
                      </c:ext>
                    </c:extLst>
                    <c:strCache>
                      <c:ptCount val="3"/>
                      <c:pt idx="0">
                        <c:v>21-74</c:v>
                      </c:pt>
                      <c:pt idx="1">
                        <c:v>&gt;16</c:v>
                      </c:pt>
                      <c:pt idx="2">
                        <c:v>16-20</c:v>
                      </c:pt>
                    </c:strCache>
                  </c:strRef>
                </c:cat>
                <c:val>
                  <c:numRef>
                    <c:extLst xmlns:c15="http://schemas.microsoft.com/office/drawing/2012/chart">
                      <c:ext xmlns:c15="http://schemas.microsoft.com/office/drawing/2012/chart" uri="{02D57815-91ED-43cb-92C2-25804820EDAC}">
                        <c15:formulaRef>
                          <c15:sqref>Sheet1!$C$2:$C$5</c15:sqref>
                        </c15:formulaRef>
                      </c:ext>
                    </c:extLst>
                    <c:numCache>
                      <c:formatCode>General</c:formatCode>
                      <c:ptCount val="4"/>
                      <c:pt idx="0">
                        <c:v>38176</c:v>
                      </c:pt>
                      <c:pt idx="2">
                        <c:v>13056</c:v>
                      </c:pt>
                    </c:numCache>
                  </c:numRef>
                </c:val>
                <c:extLst xmlns:c15="http://schemas.microsoft.com/office/drawing/2012/chart">
                  <c:ext xmlns:c16="http://schemas.microsoft.com/office/drawing/2014/chart" uri="{C3380CC4-5D6E-409C-BE32-E72D297353CC}">
                    <c16:uniqueId val="{00000001-0C57-4DAD-8D54-1AAD61C7DC58}"/>
                  </c:ext>
                </c:extLst>
              </c15:ser>
            </c15:filteredPieSeries>
          </c:ext>
        </c:extLst>
      </c:of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800"/>
              <a:t>2017 U.S. Deaths By Type Ages 16-18</a:t>
            </a:r>
          </a:p>
        </c:rich>
      </c:tx>
      <c:overlay val="0"/>
      <c:spPr>
        <a:noFill/>
        <a:ln>
          <a:noFill/>
        </a:ln>
        <a:effectLst/>
      </c:spPr>
      <c:txPr>
        <a:bodyPr rot="0" spcFirstLastPara="1" vertOverflow="ellipsis" vert="horz" wrap="square" anchor="ctr" anchorCtr="1"/>
        <a:lstStyle/>
        <a:p>
          <a:pPr>
            <a:defRPr sz="18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'details (3)'!$B$1</c:f>
              <c:strCache>
                <c:ptCount val="1"/>
                <c:pt idx="0">
                  <c:v>Deaths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'details (3)'!$A$2:$A$20</c:f>
              <c:strCache>
                <c:ptCount val="19"/>
                <c:pt idx="0">
                  <c:v>Total</c:v>
                </c:pt>
                <c:pt idx="1">
                  <c:v>MV Traffic</c:v>
                </c:pt>
                <c:pt idx="2">
                  <c:v>Poisoning</c:v>
                </c:pt>
                <c:pt idx="3">
                  <c:v>Drowning</c:v>
                </c:pt>
                <c:pt idx="4">
                  <c:v>Other Land Transport</c:v>
                </c:pt>
                <c:pt idx="5">
                  <c:v>Fall</c:v>
                </c:pt>
                <c:pt idx="6">
                  <c:v>Firearm</c:v>
                </c:pt>
                <c:pt idx="7">
                  <c:v>Pedestrian, Other</c:v>
                </c:pt>
                <c:pt idx="8">
                  <c:v>Suffocation</c:v>
                </c:pt>
                <c:pt idx="9">
                  <c:v>Fire/burn</c:v>
                </c:pt>
                <c:pt idx="10">
                  <c:v>Other Transport</c:v>
                </c:pt>
                <c:pt idx="11">
                  <c:v>Unspecified</c:v>
                </c:pt>
                <c:pt idx="12">
                  <c:v>Other Spec., classifiable</c:v>
                </c:pt>
                <c:pt idx="13">
                  <c:v>Natural/ Environment</c:v>
                </c:pt>
                <c:pt idx="14">
                  <c:v>Pedal cyclist, Other</c:v>
                </c:pt>
                <c:pt idx="15">
                  <c:v>Machinery</c:v>
                </c:pt>
                <c:pt idx="16">
                  <c:v>Struck by or Against</c:v>
                </c:pt>
                <c:pt idx="17">
                  <c:v>Cut/pierce</c:v>
                </c:pt>
                <c:pt idx="18">
                  <c:v>Other Spec., NEC</c:v>
                </c:pt>
              </c:strCache>
            </c:strRef>
          </c:cat>
          <c:val>
            <c:numRef>
              <c:f>'details (3)'!$B$2:$B$20</c:f>
              <c:numCache>
                <c:formatCode>General</c:formatCode>
                <c:ptCount val="19"/>
                <c:pt idx="0">
                  <c:v>2326</c:v>
                </c:pt>
                <c:pt idx="1">
                  <c:v>1612</c:v>
                </c:pt>
                <c:pt idx="2">
                  <c:v>315</c:v>
                </c:pt>
                <c:pt idx="3">
                  <c:v>122</c:v>
                </c:pt>
                <c:pt idx="4">
                  <c:v>55</c:v>
                </c:pt>
                <c:pt idx="5">
                  <c:v>37</c:v>
                </c:pt>
                <c:pt idx="6">
                  <c:v>31</c:v>
                </c:pt>
                <c:pt idx="7">
                  <c:v>30</c:v>
                </c:pt>
                <c:pt idx="8">
                  <c:v>25</c:v>
                </c:pt>
                <c:pt idx="9">
                  <c:v>23</c:v>
                </c:pt>
                <c:pt idx="10">
                  <c:v>21</c:v>
                </c:pt>
                <c:pt idx="11">
                  <c:v>18</c:v>
                </c:pt>
                <c:pt idx="12">
                  <c:v>13</c:v>
                </c:pt>
                <c:pt idx="13">
                  <c:v>8</c:v>
                </c:pt>
                <c:pt idx="14">
                  <c:v>7</c:v>
                </c:pt>
                <c:pt idx="15">
                  <c:v>3</c:v>
                </c:pt>
                <c:pt idx="16">
                  <c:v>3</c:v>
                </c:pt>
                <c:pt idx="17">
                  <c:v>2</c:v>
                </c:pt>
                <c:pt idx="18">
                  <c:v>1</c:v>
                </c:pt>
              </c:numCache>
            </c:numRef>
          </c:val>
          <c:extLst>
            <c:ext xmlns:c16="http://schemas.microsoft.com/office/drawing/2014/chart" uri="{C3380CC4-5D6E-409C-BE32-E72D297353CC}">
              <c16:uniqueId val="{00000000-90C2-4698-AC4E-B79FBC847AE8}"/>
            </c:ext>
          </c:extLst>
        </c:ser>
        <c:dLbls>
          <c:dLblPos val="outEnd"/>
          <c:showLegendKey val="0"/>
          <c:showVal val="1"/>
          <c:showCatName val="0"/>
          <c:showSerName val="0"/>
          <c:showPercent val="0"/>
          <c:showBubbleSize val="0"/>
        </c:dLbls>
        <c:gapWidth val="115"/>
        <c:overlap val="-20"/>
        <c:axId val="516437072"/>
        <c:axId val="516437400"/>
      </c:barChart>
      <c:catAx>
        <c:axId val="516437072"/>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6437400"/>
        <c:crosses val="autoZero"/>
        <c:auto val="1"/>
        <c:lblAlgn val="ctr"/>
        <c:lblOffset val="100"/>
        <c:noMultiLvlLbl val="0"/>
      </c:catAx>
      <c:valAx>
        <c:axId val="516437400"/>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643707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scene3d>
      <a:camera prst="orthographicFront"/>
      <a:lightRig rig="threePt" dir="t"/>
    </a:scene3d>
    <a:sp3d>
      <a:bevelT w="139700" h="139700"/>
    </a:sp3d>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1600" b="1" i="0" kern="1200" spc="100" baseline="0">
                <a:solidFill>
                  <a:srgbClr val="F2F2F2"/>
                </a:solidFill>
                <a:effectLst>
                  <a:outerShdw blurRad="50800" dist="38100" dir="5400000" algn="t" rotWithShape="0">
                    <a:srgbClr val="000000">
                      <a:alpha val="40000"/>
                    </a:srgbClr>
                  </a:outerShdw>
                </a:effectLst>
              </a:rPr>
              <a:t>2017 Teen Death By Type  Ages 15-20</a:t>
            </a:r>
            <a:endParaRPr lang="en-US">
              <a:effectLst/>
            </a:endParaRPr>
          </a:p>
          <a:p>
            <a:pPr>
              <a:defRPr/>
            </a:pP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bar"/>
        <c:grouping val="clustered"/>
        <c:varyColors val="0"/>
        <c:ser>
          <c:idx val="0"/>
          <c:order val="0"/>
          <c:tx>
            <c:strRef>
              <c:f>'details (4)'!$B$1</c:f>
              <c:strCache>
                <c:ptCount val="1"/>
                <c:pt idx="0">
                  <c:v>Deaths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'details (4)'!$A$2:$A$20</c:f>
              <c:strCache>
                <c:ptCount val="19"/>
                <c:pt idx="0">
                  <c:v>Total</c:v>
                </c:pt>
                <c:pt idx="1">
                  <c:v>MV Traffic</c:v>
                </c:pt>
                <c:pt idx="2">
                  <c:v>Poisoning</c:v>
                </c:pt>
                <c:pt idx="3">
                  <c:v>Drowning</c:v>
                </c:pt>
                <c:pt idx="4">
                  <c:v>Other Land Transport</c:v>
                </c:pt>
                <c:pt idx="5">
                  <c:v>Fall</c:v>
                </c:pt>
                <c:pt idx="6">
                  <c:v>Firearm</c:v>
                </c:pt>
                <c:pt idx="7">
                  <c:v>Pedestrian, Other</c:v>
                </c:pt>
                <c:pt idx="8">
                  <c:v>Fire/burn</c:v>
                </c:pt>
                <c:pt idx="9">
                  <c:v>Suffocation</c:v>
                </c:pt>
                <c:pt idx="10">
                  <c:v>Unspecified</c:v>
                </c:pt>
                <c:pt idx="11">
                  <c:v>Other Transport</c:v>
                </c:pt>
                <c:pt idx="12">
                  <c:v>Other Spec., classifiable</c:v>
                </c:pt>
                <c:pt idx="13">
                  <c:v>Natural/ Environment</c:v>
                </c:pt>
                <c:pt idx="14">
                  <c:v>Struck by or Against</c:v>
                </c:pt>
                <c:pt idx="15">
                  <c:v>Machinery</c:v>
                </c:pt>
                <c:pt idx="16">
                  <c:v>Pedal cyclist, Other</c:v>
                </c:pt>
                <c:pt idx="17">
                  <c:v>Other Spec., NEC</c:v>
                </c:pt>
                <c:pt idx="18">
                  <c:v>Cut/pierce</c:v>
                </c:pt>
              </c:strCache>
            </c:strRef>
          </c:cat>
          <c:val>
            <c:numRef>
              <c:f>'details (4)'!$B$2:$B$20</c:f>
              <c:numCache>
                <c:formatCode>General</c:formatCode>
                <c:ptCount val="19"/>
                <c:pt idx="0">
                  <c:v>5412</c:v>
                </c:pt>
                <c:pt idx="1">
                  <c:v>3312</c:v>
                </c:pt>
                <c:pt idx="2">
                  <c:v>1178</c:v>
                </c:pt>
                <c:pt idx="3">
                  <c:v>267</c:v>
                </c:pt>
                <c:pt idx="4">
                  <c:v>122</c:v>
                </c:pt>
                <c:pt idx="5">
                  <c:v>101</c:v>
                </c:pt>
                <c:pt idx="6">
                  <c:v>67</c:v>
                </c:pt>
                <c:pt idx="7">
                  <c:v>54</c:v>
                </c:pt>
                <c:pt idx="8">
                  <c:v>50</c:v>
                </c:pt>
                <c:pt idx="9">
                  <c:v>49</c:v>
                </c:pt>
                <c:pt idx="10">
                  <c:v>43</c:v>
                </c:pt>
                <c:pt idx="11">
                  <c:v>41</c:v>
                </c:pt>
                <c:pt idx="12">
                  <c:v>40</c:v>
                </c:pt>
                <c:pt idx="13">
                  <c:v>32</c:v>
                </c:pt>
                <c:pt idx="14">
                  <c:v>15</c:v>
                </c:pt>
                <c:pt idx="15">
                  <c:v>14</c:v>
                </c:pt>
                <c:pt idx="16">
                  <c:v>13</c:v>
                </c:pt>
                <c:pt idx="17">
                  <c:v>11</c:v>
                </c:pt>
                <c:pt idx="18">
                  <c:v>3</c:v>
                </c:pt>
              </c:numCache>
            </c:numRef>
          </c:val>
          <c:extLst>
            <c:ext xmlns:c16="http://schemas.microsoft.com/office/drawing/2014/chart" uri="{C3380CC4-5D6E-409C-BE32-E72D297353CC}">
              <c16:uniqueId val="{00000000-9C3D-43A4-A4C0-4B1270179CBC}"/>
            </c:ext>
          </c:extLst>
        </c:ser>
        <c:dLbls>
          <c:dLblPos val="outEnd"/>
          <c:showLegendKey val="0"/>
          <c:showVal val="1"/>
          <c:showCatName val="0"/>
          <c:showSerName val="0"/>
          <c:showPercent val="0"/>
          <c:showBubbleSize val="0"/>
        </c:dLbls>
        <c:gapWidth val="115"/>
        <c:overlap val="-20"/>
        <c:axId val="515594936"/>
        <c:axId val="515593952"/>
      </c:barChart>
      <c:catAx>
        <c:axId val="515594936"/>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5593952"/>
        <c:crosses val="autoZero"/>
        <c:auto val="1"/>
        <c:lblAlgn val="ctr"/>
        <c:lblOffset val="100"/>
        <c:noMultiLvlLbl val="0"/>
      </c:catAx>
      <c:valAx>
        <c:axId val="515593952"/>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5155949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a:scene3d>
      <a:camera prst="orthographicFront"/>
      <a:lightRig rig="threePt" dir="t"/>
    </a:scene3d>
    <a:sp3d>
      <a:bevelT w="139700" h="139700"/>
    </a:sp3d>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915"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575C6D-D7B0-4752-9E78-B1AAA7F6772F}" type="datetimeFigureOut">
              <a:rPr lang="en-US" smtClean="0"/>
              <a:t>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DCC20-D504-4B87-AF3C-F76EFB4AC97E}" type="slidenum">
              <a:rPr lang="en-US" smtClean="0"/>
              <a:t>‹#›</a:t>
            </a:fld>
            <a:endParaRPr lang="en-US"/>
          </a:p>
        </p:txBody>
      </p:sp>
    </p:spTree>
    <p:extLst>
      <p:ext uri="{BB962C8B-B14F-4D97-AF65-F5344CB8AC3E}">
        <p14:creationId xmlns:p14="http://schemas.microsoft.com/office/powerpoint/2010/main" val="1985595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37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Introduce the latest crash</a:t>
            </a:r>
          </a:p>
          <a:p>
            <a:r>
              <a:rPr lang="en-US"/>
              <a:t>Teenage drivers are over represented in crashes involving the following</a:t>
            </a:r>
          </a:p>
          <a:p>
            <a:r>
              <a:rPr lang="en-US"/>
              <a:t>data involving the 16-&amp; 17types</a:t>
            </a:r>
          </a:p>
          <a:p>
            <a:r>
              <a:rPr lang="en-US"/>
              <a:t>of driving maneuvers.</a:t>
            </a:r>
          </a:p>
          <a:p>
            <a:r>
              <a:rPr lang="en-US"/>
              <a:t>year-old driver.</a:t>
            </a:r>
          </a:p>
          <a:p>
            <a:r>
              <a:rPr lang="en-US"/>
              <a:t>• Driving on wet pavements.</a:t>
            </a:r>
          </a:p>
          <a:p>
            <a:r>
              <a:rPr lang="en-US"/>
              <a:t>The information to perform</a:t>
            </a:r>
          </a:p>
          <a:p>
            <a:r>
              <a:rPr lang="en-US"/>
              <a:t>• Driving with passengers causing distractions.</a:t>
            </a:r>
          </a:p>
          <a:p>
            <a:r>
              <a:rPr lang="en-US"/>
              <a:t>these maneuvers correctly</a:t>
            </a:r>
          </a:p>
          <a:p>
            <a:r>
              <a:rPr lang="en-US"/>
              <a:t>• Pulling out from a stop sign.</a:t>
            </a:r>
          </a:p>
          <a:p>
            <a:r>
              <a:rPr lang="en-US"/>
              <a:t>is addressed throughout</a:t>
            </a:r>
          </a:p>
          <a:p>
            <a:r>
              <a:rPr lang="en-US"/>
              <a:t>• Turning left across traffic.</a:t>
            </a:r>
          </a:p>
          <a:p>
            <a:r>
              <a:rPr lang="en-US"/>
              <a:t>Module III. The crash data needs to be emphasized as you teach the perception and driving strategy and</a:t>
            </a:r>
          </a:p>
          <a:p>
            <a:r>
              <a:rPr lang="en-US"/>
              <a:t>• Maintaining a safe distance between vehicles. • Negotiating highway curves day and night. • Maintaining vehicle control (effects of speeding). • Changing lanes and passing.</a:t>
            </a:r>
          </a:p>
          <a:p>
            <a:r>
              <a:rPr lang="en-US"/>
              <a:t>involve the students in the suggested activities of each lesson.</a:t>
            </a:r>
          </a:p>
          <a:p>
            <a:r>
              <a:rPr lang="en-US"/>
              <a:t>Note: Students need to know the latest crash data involving their age groups and to be instructed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779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Introduce the latest crash</a:t>
            </a:r>
          </a:p>
          <a:p>
            <a:r>
              <a:rPr lang="en-US"/>
              <a:t>Teenage drivers are over represented in crashes involving the following</a:t>
            </a:r>
          </a:p>
          <a:p>
            <a:r>
              <a:rPr lang="en-US"/>
              <a:t>data involving the 16-&amp; 17types</a:t>
            </a:r>
          </a:p>
          <a:p>
            <a:r>
              <a:rPr lang="en-US"/>
              <a:t>of driving maneuvers.</a:t>
            </a:r>
          </a:p>
          <a:p>
            <a:r>
              <a:rPr lang="en-US"/>
              <a:t>year-old driver.</a:t>
            </a:r>
          </a:p>
          <a:p>
            <a:r>
              <a:rPr lang="en-US"/>
              <a:t>• Driving on wet pavements.</a:t>
            </a:r>
          </a:p>
          <a:p>
            <a:r>
              <a:rPr lang="en-US"/>
              <a:t>The information to perform</a:t>
            </a:r>
          </a:p>
          <a:p>
            <a:r>
              <a:rPr lang="en-US"/>
              <a:t>• Driving with passengers causing distractions.</a:t>
            </a:r>
          </a:p>
          <a:p>
            <a:r>
              <a:rPr lang="en-US"/>
              <a:t>these maneuvers correctly</a:t>
            </a:r>
          </a:p>
          <a:p>
            <a:r>
              <a:rPr lang="en-US"/>
              <a:t>• Pulling out from a stop sign.</a:t>
            </a:r>
          </a:p>
          <a:p>
            <a:r>
              <a:rPr lang="en-US"/>
              <a:t>is addressed throughout</a:t>
            </a:r>
          </a:p>
          <a:p>
            <a:r>
              <a:rPr lang="en-US"/>
              <a:t>• Turning left across traffic.</a:t>
            </a:r>
          </a:p>
          <a:p>
            <a:r>
              <a:rPr lang="en-US"/>
              <a:t>Module III. The crash data needs to be emphasized as you teach the perception and driving strategy and</a:t>
            </a:r>
          </a:p>
          <a:p>
            <a:r>
              <a:rPr lang="en-US"/>
              <a:t>• Maintaining a safe distance between vehicles. • Negotiating highway curves day and night. • Maintaining vehicle control (effects of speeding). • Changing lanes and passing.</a:t>
            </a:r>
          </a:p>
          <a:p>
            <a:r>
              <a:rPr lang="en-US"/>
              <a:t>involve the students in the suggested activities of each lesson.</a:t>
            </a:r>
          </a:p>
          <a:p>
            <a:r>
              <a:rPr lang="en-US"/>
              <a:t>Note: Students need to know the latest crash data involving their age groups and to be instructed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9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Introduce the latest crash</a:t>
            </a:r>
          </a:p>
          <a:p>
            <a:r>
              <a:rPr lang="en-US"/>
              <a:t>Teenage drivers are over represented in crashes involving the following</a:t>
            </a:r>
          </a:p>
          <a:p>
            <a:r>
              <a:rPr lang="en-US"/>
              <a:t>data involving the 16-&amp; 17types</a:t>
            </a:r>
          </a:p>
          <a:p>
            <a:r>
              <a:rPr lang="en-US"/>
              <a:t>of driving maneuvers.</a:t>
            </a:r>
          </a:p>
          <a:p>
            <a:r>
              <a:rPr lang="en-US"/>
              <a:t>year-old driver.</a:t>
            </a:r>
          </a:p>
          <a:p>
            <a:r>
              <a:rPr lang="en-US"/>
              <a:t>• Driving on wet pavements.</a:t>
            </a:r>
          </a:p>
          <a:p>
            <a:r>
              <a:rPr lang="en-US"/>
              <a:t>The information to perform</a:t>
            </a:r>
          </a:p>
          <a:p>
            <a:r>
              <a:rPr lang="en-US"/>
              <a:t>• Driving with passengers causing distractions.</a:t>
            </a:r>
          </a:p>
          <a:p>
            <a:r>
              <a:rPr lang="en-US"/>
              <a:t>these maneuvers correctly</a:t>
            </a:r>
          </a:p>
          <a:p>
            <a:r>
              <a:rPr lang="en-US"/>
              <a:t>• Pulling out from a stop sign.</a:t>
            </a:r>
          </a:p>
          <a:p>
            <a:r>
              <a:rPr lang="en-US"/>
              <a:t>is addressed throughout</a:t>
            </a:r>
          </a:p>
          <a:p>
            <a:r>
              <a:rPr lang="en-US"/>
              <a:t>• Turning left across traffic.</a:t>
            </a:r>
          </a:p>
          <a:p>
            <a:r>
              <a:rPr lang="en-US"/>
              <a:t>Module III. The crash data needs to be emphasized as you teach the perception and driving strategy and</a:t>
            </a:r>
          </a:p>
          <a:p>
            <a:r>
              <a:rPr lang="en-US"/>
              <a:t>• Maintaining a safe distance between vehicles. • Negotiating highway curves day and night. • Maintaining vehicle control (effects of speeding). • Changing lanes and passing.</a:t>
            </a:r>
          </a:p>
          <a:p>
            <a:r>
              <a:rPr lang="en-US"/>
              <a:t>involve the students in the suggested activities of each lesson.</a:t>
            </a:r>
          </a:p>
          <a:p>
            <a:r>
              <a:rPr lang="en-US"/>
              <a:t>Note: Students need to know the latest crash data involving their age groups and to be instructed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442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Links to statistics site. PCIT for Pa specific types, ages, counties.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78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Calibri" panose="020F0502020204030204" pitchFamily="34" charset="0"/>
                <a:ea typeface="+mn-ea"/>
                <a:cs typeface="Times New Roman" panose="02020603050405020304" pitchFamily="18" charset="0"/>
              </a:rPr>
              <a:t>Every action we take with our motor vehicle is determined by what we identify and process in our brain. The actions we are referring to are speed selection, position and/or direction selection and communication selection. As drivers, we are constantly adjusting our speed, position and communicating, and this is all determined by what we identify and evaluate. Identifying is done with all of our senses, but in driving, it is primarily done with our eyes. </a:t>
            </a:r>
            <a:r>
              <a:rPr lang="en-US" sz="1200" b="0" i="0" u="none" strike="noStrike"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391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0B8E2B47-9FB2-4CD0-ADD0-4169404148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E7C8950A-BFA3-48DE-9005-76EDCE30A74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1315" name="Rectangle 2">
            <a:extLst>
              <a:ext uri="{FF2B5EF4-FFF2-40B4-BE49-F238E27FC236}">
                <a16:creationId xmlns:a16="http://schemas.microsoft.com/office/drawing/2014/main" id="{BA8CD82D-56AA-457B-ABB2-4307365DFE41}"/>
              </a:ext>
            </a:extLst>
          </p:cNvPr>
          <p:cNvSpPr>
            <a:spLocks noGrp="1" noRot="1" noChangeAspect="1" noChangeArrowheads="1" noTextEdit="1"/>
          </p:cNvSpPr>
          <p:nvPr>
            <p:ph type="sldImg"/>
          </p:nvPr>
        </p:nvSpPr>
        <p:spPr>
          <a:xfrm>
            <a:off x="641350" y="1162050"/>
            <a:ext cx="5575300" cy="3136900"/>
          </a:xfrm>
          <a:ln/>
        </p:spPr>
      </p:sp>
      <p:sp>
        <p:nvSpPr>
          <p:cNvPr id="141316" name="Rectangle 3">
            <a:extLst>
              <a:ext uri="{FF2B5EF4-FFF2-40B4-BE49-F238E27FC236}">
                <a16:creationId xmlns:a16="http://schemas.microsoft.com/office/drawing/2014/main" id="{CEA772E5-A775-4FA8-BFB1-BC86DF6D95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200" dirty="0">
                <a:latin typeface="Times New Roman"/>
                <a:cs typeface="Times New Roman"/>
              </a:rPr>
              <a:t>The </a:t>
            </a:r>
            <a:r>
              <a:rPr lang="en-US" sz="1200" spc="-5" dirty="0">
                <a:latin typeface="Times New Roman"/>
                <a:cs typeface="Times New Roman"/>
              </a:rPr>
              <a:t>average </a:t>
            </a:r>
            <a:r>
              <a:rPr lang="en-US" sz="1200" dirty="0">
                <a:latin typeface="Times New Roman"/>
                <a:cs typeface="Times New Roman"/>
              </a:rPr>
              <a:t>driver who </a:t>
            </a:r>
            <a:r>
              <a:rPr lang="en-US" sz="1200" spc="-5" dirty="0">
                <a:latin typeface="Times New Roman"/>
                <a:cs typeface="Times New Roman"/>
              </a:rPr>
              <a:t>is </a:t>
            </a:r>
            <a:r>
              <a:rPr lang="en-US" sz="1200" dirty="0">
                <a:latin typeface="Times New Roman"/>
                <a:cs typeface="Times New Roman"/>
              </a:rPr>
              <a:t>involved in a  collision </a:t>
            </a:r>
            <a:r>
              <a:rPr lang="en-US" sz="1200" spc="-5" dirty="0">
                <a:latin typeface="Times New Roman"/>
                <a:cs typeface="Times New Roman"/>
              </a:rPr>
              <a:t>will usually </a:t>
            </a:r>
            <a:r>
              <a:rPr lang="en-US" sz="1200" dirty="0">
                <a:latin typeface="Times New Roman"/>
                <a:cs typeface="Times New Roman"/>
              </a:rPr>
              <a:t>indicate </a:t>
            </a:r>
            <a:r>
              <a:rPr lang="en-US" sz="1200" spc="-5" dirty="0">
                <a:latin typeface="Times New Roman"/>
                <a:cs typeface="Times New Roman"/>
              </a:rPr>
              <a:t>with one </a:t>
            </a:r>
            <a:r>
              <a:rPr lang="en-US" sz="1200" dirty="0">
                <a:latin typeface="Times New Roman"/>
                <a:cs typeface="Times New Roman"/>
              </a:rPr>
              <a:t>of three </a:t>
            </a:r>
            <a:r>
              <a:rPr lang="en-US" sz="1200" spc="-5" dirty="0">
                <a:latin typeface="Times New Roman"/>
                <a:cs typeface="Times New Roman"/>
              </a:rPr>
              <a:t>responses as </a:t>
            </a:r>
            <a:r>
              <a:rPr lang="en-US" sz="1200" dirty="0">
                <a:latin typeface="Times New Roman"/>
                <a:cs typeface="Times New Roman"/>
              </a:rPr>
              <a:t>to why the  collision occurred and </a:t>
            </a:r>
            <a:r>
              <a:rPr lang="en-US" sz="1200" spc="-5" dirty="0">
                <a:latin typeface="Times New Roman"/>
                <a:cs typeface="Times New Roman"/>
              </a:rPr>
              <a:t>these</a:t>
            </a:r>
            <a:r>
              <a:rPr lang="en-US" sz="1200" spc="-25" dirty="0">
                <a:latin typeface="Times New Roman"/>
                <a:cs typeface="Times New Roman"/>
              </a:rPr>
              <a:t> </a:t>
            </a:r>
            <a:r>
              <a:rPr lang="en-US" sz="1200" dirty="0">
                <a:latin typeface="Times New Roman"/>
                <a:cs typeface="Times New Roman"/>
              </a:rPr>
              <a:t>are:</a:t>
            </a:r>
          </a:p>
          <a:p>
            <a:pPr marL="184150" marR="0" lvl="0" indent="-171450" algn="l" defTabSz="914400" rtl="0" eaLnBrk="1" fontAlgn="auto" latinLnBrk="0" hangingPunct="1">
              <a:lnSpc>
                <a:spcPts val="1410"/>
              </a:lnSpc>
              <a:spcBef>
                <a:spcPts val="100"/>
              </a:spcBef>
              <a:spcAft>
                <a:spcPts val="0"/>
              </a:spcAft>
              <a:buClrTx/>
              <a:buSzTx/>
              <a:buFont typeface="Arial" panose="020B0604020202020204" pitchFamily="34" charset="0"/>
              <a:buChar char="•"/>
              <a:tabLst/>
              <a:defRPr/>
            </a:pPr>
            <a:r>
              <a:rPr lang="en-US" sz="1200" spc="-5" dirty="0">
                <a:latin typeface="Times New Roman"/>
                <a:cs typeface="Times New Roman"/>
              </a:rPr>
              <a:t>"I didn't see</a:t>
            </a:r>
            <a:r>
              <a:rPr lang="en-US" sz="1200" spc="-10" dirty="0">
                <a:latin typeface="Times New Roman"/>
                <a:cs typeface="Times New Roman"/>
              </a:rPr>
              <a:t> </a:t>
            </a:r>
            <a:r>
              <a:rPr lang="en-US" sz="1200" spc="-5" dirty="0">
                <a:latin typeface="Times New Roman"/>
                <a:cs typeface="Times New Roman"/>
              </a:rPr>
              <a:t>him;“ (</a:t>
            </a:r>
            <a:r>
              <a:rPr lang="en-US" altLang="en-US" dirty="0"/>
              <a:t>I wasn’t paying </a:t>
            </a:r>
            <a:r>
              <a:rPr lang="en-US" altLang="en-US"/>
              <a:t>attention)</a:t>
            </a:r>
            <a:endParaRPr lang="en-US" sz="1200" dirty="0">
              <a:latin typeface="Times New Roman"/>
              <a:cs typeface="Times New Roman"/>
            </a:endParaRPr>
          </a:p>
          <a:p>
            <a:pPr marL="184150" indent="-171450">
              <a:lnSpc>
                <a:spcPts val="1380"/>
              </a:lnSpc>
              <a:buFont typeface="Arial" panose="020B0604020202020204" pitchFamily="34" charset="0"/>
              <a:buChar char="•"/>
            </a:pPr>
            <a:r>
              <a:rPr lang="en-US" sz="1200" spc="-5" dirty="0">
                <a:latin typeface="Times New Roman"/>
                <a:cs typeface="Times New Roman"/>
              </a:rPr>
              <a:t>"I didn't see </a:t>
            </a:r>
            <a:r>
              <a:rPr lang="en-US" sz="1200" dirty="0">
                <a:latin typeface="Times New Roman"/>
                <a:cs typeface="Times New Roman"/>
              </a:rPr>
              <a:t>him in </a:t>
            </a:r>
            <a:r>
              <a:rPr lang="en-US" sz="1200" spc="-5" dirty="0">
                <a:latin typeface="Times New Roman"/>
                <a:cs typeface="Times New Roman"/>
              </a:rPr>
              <a:t>time;"</a:t>
            </a:r>
            <a:r>
              <a:rPr lang="en-US" sz="1200" spc="-10" dirty="0">
                <a:latin typeface="Times New Roman"/>
                <a:cs typeface="Times New Roman"/>
              </a:rPr>
              <a:t> </a:t>
            </a:r>
            <a:r>
              <a:rPr lang="en-US" sz="1200" dirty="0">
                <a:latin typeface="Times New Roman"/>
                <a:cs typeface="Times New Roman"/>
              </a:rPr>
              <a:t>and</a:t>
            </a:r>
          </a:p>
          <a:p>
            <a:pPr marL="184150" marR="0" lvl="0" indent="-171450" algn="l" defTabSz="914400" rtl="0" eaLnBrk="1" fontAlgn="auto" latinLnBrk="0" hangingPunct="1">
              <a:lnSpc>
                <a:spcPts val="1410"/>
              </a:lnSpc>
              <a:spcBef>
                <a:spcPts val="0"/>
              </a:spcBef>
              <a:spcAft>
                <a:spcPts val="0"/>
              </a:spcAft>
              <a:buClrTx/>
              <a:buSzTx/>
              <a:buFont typeface="Arial" panose="020B0604020202020204" pitchFamily="34" charset="0"/>
              <a:buChar char="•"/>
              <a:tabLst/>
              <a:defRPr/>
            </a:pPr>
            <a:r>
              <a:rPr lang="en-US" sz="1200" spc="-5" dirty="0">
                <a:latin typeface="Times New Roman"/>
                <a:cs typeface="Times New Roman"/>
              </a:rPr>
              <a:t>"I didn't </a:t>
            </a:r>
            <a:r>
              <a:rPr lang="en-US" sz="1200" dirty="0">
                <a:latin typeface="Times New Roman"/>
                <a:cs typeface="Times New Roman"/>
              </a:rPr>
              <a:t>think he would do what he</a:t>
            </a:r>
            <a:r>
              <a:rPr lang="en-US" sz="1200" spc="-60" dirty="0">
                <a:latin typeface="Times New Roman"/>
                <a:cs typeface="Times New Roman"/>
              </a:rPr>
              <a:t> </a:t>
            </a:r>
            <a:r>
              <a:rPr lang="en-US" sz="1200" dirty="0">
                <a:latin typeface="Times New Roman"/>
                <a:cs typeface="Times New Roman"/>
              </a:rPr>
              <a:t>did.“ (</a:t>
            </a:r>
            <a:r>
              <a:rPr lang="en-US" altLang="en-US" dirty="0"/>
              <a:t>I didn’t know what to do)</a:t>
            </a:r>
          </a:p>
          <a:p>
            <a:pPr marL="184150" indent="-171450">
              <a:lnSpc>
                <a:spcPts val="1410"/>
              </a:lnSpc>
              <a:buFont typeface="Arial" panose="020B0604020202020204" pitchFamily="34" charset="0"/>
              <a:buChar char="•"/>
            </a:pPr>
            <a:endParaRPr lang="en-US" sz="1200"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a:cs typeface="Times New Roman"/>
              </a:rPr>
              <a:t>These three </a:t>
            </a:r>
            <a:r>
              <a:rPr lang="en-US" sz="1200" spc="-5" dirty="0">
                <a:latin typeface="Times New Roman"/>
                <a:cs typeface="Times New Roman"/>
              </a:rPr>
              <a:t>statements </a:t>
            </a:r>
            <a:r>
              <a:rPr lang="en-US" sz="1200" dirty="0">
                <a:latin typeface="Times New Roman"/>
                <a:cs typeface="Times New Roman"/>
              </a:rPr>
              <a:t>indicate </a:t>
            </a:r>
            <a:r>
              <a:rPr lang="en-US" sz="1200" spc="-10" dirty="0">
                <a:latin typeface="Times New Roman"/>
                <a:cs typeface="Times New Roman"/>
              </a:rPr>
              <a:t>most </a:t>
            </a:r>
            <a:r>
              <a:rPr lang="en-US" sz="1200" dirty="0">
                <a:latin typeface="Times New Roman"/>
                <a:cs typeface="Times New Roman"/>
              </a:rPr>
              <a:t>drivers do not know how to </a:t>
            </a:r>
            <a:r>
              <a:rPr lang="en-US" sz="1200" spc="-5" dirty="0">
                <a:latin typeface="Times New Roman"/>
                <a:cs typeface="Times New Roman"/>
              </a:rPr>
              <a:t>use  </a:t>
            </a:r>
            <a:r>
              <a:rPr lang="en-US" sz="1200" dirty="0">
                <a:latin typeface="Times New Roman"/>
                <a:cs typeface="Times New Roman"/>
              </a:rPr>
              <a:t>their eyes in an effective </a:t>
            </a:r>
            <a:r>
              <a:rPr lang="en-US" sz="1200" spc="-5" dirty="0">
                <a:latin typeface="Times New Roman"/>
                <a:cs typeface="Times New Roman"/>
              </a:rPr>
              <a:t>manner. </a:t>
            </a:r>
            <a:r>
              <a:rPr lang="en-US" sz="1200" dirty="0">
                <a:latin typeface="Times New Roman"/>
                <a:cs typeface="Times New Roman"/>
              </a:rPr>
              <a:t>And they do not know what to</a:t>
            </a:r>
            <a:r>
              <a:rPr lang="en-US" sz="1200" spc="-70" dirty="0">
                <a:latin typeface="Times New Roman"/>
                <a:cs typeface="Times New Roman"/>
              </a:rPr>
              <a:t> </a:t>
            </a:r>
            <a:r>
              <a:rPr lang="en-US" sz="1200" dirty="0">
                <a:latin typeface="Times New Roman"/>
                <a:cs typeface="Times New Roman"/>
              </a:rPr>
              <a:t>search  for in an orderly</a:t>
            </a:r>
            <a:r>
              <a:rPr lang="en-US" sz="1200" spc="-5" dirty="0">
                <a:latin typeface="Times New Roman"/>
                <a:cs typeface="Times New Roman"/>
              </a:rPr>
              <a:t> manner.</a:t>
            </a:r>
            <a:endParaRPr lang="en-US" sz="1200" dirty="0">
              <a:latin typeface="Times New Roman"/>
              <a:cs typeface="Times New Roman"/>
            </a:endParaRPr>
          </a:p>
          <a:p>
            <a:pPr eaLnBrk="1" hangingPunct="1"/>
            <a:endParaRPr lang="en-US" altLang="en-US" dirty="0"/>
          </a:p>
        </p:txBody>
      </p:sp>
    </p:spTree>
    <p:extLst>
      <p:ext uri="{BB962C8B-B14F-4D97-AF65-F5344CB8AC3E}">
        <p14:creationId xmlns:p14="http://schemas.microsoft.com/office/powerpoint/2010/main" val="2241214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B0D8FF65-3FB3-449A-A1BF-B6801AC70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80F8032E-2A19-4A82-B86D-0163A319FF7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2339" name="Rectangle 2">
            <a:extLst>
              <a:ext uri="{FF2B5EF4-FFF2-40B4-BE49-F238E27FC236}">
                <a16:creationId xmlns:a16="http://schemas.microsoft.com/office/drawing/2014/main" id="{475704CF-8F72-44FA-A0DF-5EEDA4880C89}"/>
              </a:ext>
            </a:extLst>
          </p:cNvPr>
          <p:cNvSpPr>
            <a:spLocks noGrp="1" noRot="1" noChangeAspect="1" noChangeArrowheads="1" noTextEdit="1"/>
          </p:cNvSpPr>
          <p:nvPr>
            <p:ph type="sldImg"/>
          </p:nvPr>
        </p:nvSpPr>
        <p:spPr>
          <a:xfrm>
            <a:off x="641350" y="1162050"/>
            <a:ext cx="5575300" cy="3136900"/>
          </a:xfrm>
          <a:ln/>
        </p:spPr>
      </p:sp>
      <p:sp>
        <p:nvSpPr>
          <p:cNvPr id="142340" name="Rectangle 3">
            <a:extLst>
              <a:ext uri="{FF2B5EF4-FFF2-40B4-BE49-F238E27FC236}">
                <a16:creationId xmlns:a16="http://schemas.microsoft.com/office/drawing/2014/main" id="{13CBA470-446D-4FA8-8286-4D2CDBA41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a:spcBef>
                <a:spcPts val="0"/>
              </a:spcBef>
              <a:spcAft>
                <a:spcPts val="1000"/>
              </a:spcAft>
            </a:pPr>
            <a:r>
              <a:rPr lang="en-US" sz="1800" kern="1400" dirty="0">
                <a:ln>
                  <a:noFill/>
                </a:ln>
                <a:solidFill>
                  <a:srgbClr val="FF6600"/>
                </a:solidFill>
                <a:effectLst/>
                <a:latin typeface="Trebuchet MS" panose="020B0603020202020204" pitchFamily="34" charset="0"/>
              </a:rPr>
              <a:t>Two primary purposes of the Perceptual Driving Program</a:t>
            </a:r>
          </a:p>
          <a:p>
            <a:pPr marL="228600" marR="0" indent="-228600" algn="l">
              <a:spcBef>
                <a:spcPts val="0"/>
              </a:spcBef>
              <a:spcAft>
                <a:spcPts val="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Trebuchet MS" panose="020B0603020202020204" pitchFamily="34" charset="0"/>
              </a:rPr>
              <a:t> Learn effective and efficient perceptual driving skills.</a:t>
            </a:r>
          </a:p>
          <a:p>
            <a:pPr marL="228600" marR="0" indent="-228600" algn="l">
              <a:spcBef>
                <a:spcPts val="0"/>
              </a:spcBef>
              <a:spcAft>
                <a:spcPts val="0"/>
              </a:spcAft>
            </a:pPr>
            <a:r>
              <a:rPr lang="en-US" sz="1200" kern="1400" dirty="0">
                <a:ln>
                  <a:noFill/>
                </a:ln>
                <a:solidFill>
                  <a:srgbClr val="000000"/>
                </a:solidFill>
                <a:effectLst/>
                <a:latin typeface="Symbol" panose="05050102010706020507" pitchFamily="18" charset="2"/>
              </a:rPr>
              <a:t>·</a:t>
            </a:r>
            <a:r>
              <a:rPr lang="en-US" sz="1200" kern="1400" dirty="0">
                <a:ln>
                  <a:noFill/>
                </a:ln>
                <a:solidFill>
                  <a:srgbClr val="000000"/>
                </a:solidFill>
                <a:effectLst/>
                <a:latin typeface="Trebuchet MS" panose="020B0603020202020204" pitchFamily="34" charset="0"/>
              </a:rPr>
              <a:t> Learn how to make proper responses to problem traffic situations once they are identified and evaluated.</a:t>
            </a:r>
          </a:p>
          <a:p>
            <a:pPr marL="0" marR="0" indent="0" algn="l">
              <a:spcBef>
                <a:spcPts val="0"/>
              </a:spcBef>
              <a:spcAft>
                <a:spcPts val="0"/>
              </a:spcAft>
            </a:pPr>
            <a:r>
              <a:rPr lang="en-US" sz="1200" kern="1400" dirty="0">
                <a:ln>
                  <a:noFill/>
                </a:ln>
                <a:solidFill>
                  <a:srgbClr val="000000"/>
                </a:solidFill>
                <a:effectLst/>
                <a:latin typeface="Trebuchet MS" panose="020B0603020202020204" pitchFamily="34" charset="0"/>
              </a:rPr>
              <a:t> </a:t>
            </a:r>
          </a:p>
          <a:p>
            <a:r>
              <a:rPr lang="en-US" sz="1200" b="0" i="0" u="none" strike="noStrike" kern="1200" baseline="0" dirty="0">
                <a:solidFill>
                  <a:schemeClr val="tx1"/>
                </a:solidFill>
                <a:latin typeface="+mn-lt"/>
                <a:ea typeface="+mn-ea"/>
                <a:cs typeface="+mn-cs"/>
              </a:rPr>
              <a:t>	</a:t>
            </a:r>
          </a:p>
          <a:p>
            <a:pPr eaLnBrk="1" hangingPunct="1"/>
            <a:endParaRPr lang="en-US" altLang="en-US" dirty="0"/>
          </a:p>
        </p:txBody>
      </p:sp>
    </p:spTree>
    <p:extLst>
      <p:ext uri="{BB962C8B-B14F-4D97-AF65-F5344CB8AC3E}">
        <p14:creationId xmlns:p14="http://schemas.microsoft.com/office/powerpoint/2010/main" val="1534038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CF8385B0-CA08-4EE4-BF8F-B1034D8D6A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EFEA7E0-A35E-48E6-A639-79E430CD557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363" name="Rectangle 2">
            <a:extLst>
              <a:ext uri="{FF2B5EF4-FFF2-40B4-BE49-F238E27FC236}">
                <a16:creationId xmlns:a16="http://schemas.microsoft.com/office/drawing/2014/main" id="{B65240BD-1CBD-4758-86A0-C2E32467D5D4}"/>
              </a:ext>
            </a:extLst>
          </p:cNvPr>
          <p:cNvSpPr>
            <a:spLocks noGrp="1" noRot="1" noChangeAspect="1" noChangeArrowheads="1" noTextEdit="1"/>
          </p:cNvSpPr>
          <p:nvPr>
            <p:ph type="sldImg"/>
          </p:nvPr>
        </p:nvSpPr>
        <p:spPr>
          <a:xfrm>
            <a:off x="641350" y="1162050"/>
            <a:ext cx="5575300" cy="3136900"/>
          </a:xfrm>
          <a:ln/>
        </p:spPr>
      </p:sp>
      <p:sp>
        <p:nvSpPr>
          <p:cNvPr id="143364" name="Rectangle 3">
            <a:extLst>
              <a:ext uri="{FF2B5EF4-FFF2-40B4-BE49-F238E27FC236}">
                <a16:creationId xmlns:a16="http://schemas.microsoft.com/office/drawing/2014/main" id="{23CF367E-2B1F-4179-A3BC-15872C79C4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 driver who identifies real and/or potential hazards and reduces the risk of these hazards by adjusting speed and/or position and communicates to others his/her intentions." 	</a:t>
            </a:r>
          </a:p>
          <a:p>
            <a:pPr eaLnBrk="1" hangingPunct="1"/>
            <a:endParaRPr lang="en-US" altLang="en-US"/>
          </a:p>
        </p:txBody>
      </p:sp>
    </p:spTree>
    <p:extLst>
      <p:ext uri="{BB962C8B-B14F-4D97-AF65-F5344CB8AC3E}">
        <p14:creationId xmlns:p14="http://schemas.microsoft.com/office/powerpoint/2010/main" val="364403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87CB9359-3947-44B2-855A-79E4583C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eaLnBrk="0" hangingPunct="0">
              <a:defRPr>
                <a:solidFill>
                  <a:schemeClr val="tx1"/>
                </a:solidFill>
                <a:latin typeface="Arial" panose="020B0604020202020204" pitchFamily="34" charset="0"/>
              </a:defRPr>
            </a:lvl1pPr>
            <a:lvl2pPr marL="742950" indent="-285750" defTabSz="931863" eaLnBrk="0" hangingPunct="0">
              <a:defRPr>
                <a:solidFill>
                  <a:schemeClr val="tx1"/>
                </a:solidFill>
                <a:latin typeface="Arial" panose="020B0604020202020204" pitchFamily="34" charset="0"/>
              </a:defRPr>
            </a:lvl2pPr>
            <a:lvl3pPr marL="1143000" indent="-228600" defTabSz="931863" eaLnBrk="0" hangingPunct="0">
              <a:defRPr>
                <a:solidFill>
                  <a:schemeClr val="tx1"/>
                </a:solidFill>
                <a:latin typeface="Arial" panose="020B0604020202020204" pitchFamily="34" charset="0"/>
              </a:defRPr>
            </a:lvl3pPr>
            <a:lvl4pPr marL="1600200" indent="-228600" defTabSz="931863" eaLnBrk="0" hangingPunct="0">
              <a:defRPr>
                <a:solidFill>
                  <a:schemeClr val="tx1"/>
                </a:solidFill>
                <a:latin typeface="Arial" panose="020B0604020202020204" pitchFamily="34" charset="0"/>
              </a:defRPr>
            </a:lvl4pPr>
            <a:lvl5pPr marL="2057400" indent="-228600" defTabSz="931863" eaLnBrk="0" hangingPunct="0">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B0AA7C81-3582-49F3-936D-3336BB1053A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4387" name="Rectangle 2">
            <a:extLst>
              <a:ext uri="{FF2B5EF4-FFF2-40B4-BE49-F238E27FC236}">
                <a16:creationId xmlns:a16="http://schemas.microsoft.com/office/drawing/2014/main" id="{2312D56D-08F7-448E-8CF4-7CD969E1B49F}"/>
              </a:ext>
            </a:extLst>
          </p:cNvPr>
          <p:cNvSpPr>
            <a:spLocks noGrp="1" noRot="1" noChangeAspect="1" noChangeArrowheads="1" noTextEdit="1"/>
          </p:cNvSpPr>
          <p:nvPr>
            <p:ph type="sldImg"/>
          </p:nvPr>
        </p:nvSpPr>
        <p:spPr>
          <a:xfrm>
            <a:off x="641350" y="1162050"/>
            <a:ext cx="5575300" cy="3136900"/>
          </a:xfrm>
          <a:ln/>
        </p:spPr>
      </p:sp>
      <p:sp>
        <p:nvSpPr>
          <p:cNvPr id="144388" name="Rectangle 3">
            <a:extLst>
              <a:ext uri="{FF2B5EF4-FFF2-40B4-BE49-F238E27FC236}">
                <a16:creationId xmlns:a16="http://schemas.microsoft.com/office/drawing/2014/main" id="{77D8DA94-88B1-4452-9672-8210ABF5FD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dirty="0">
                <a:latin typeface="Times New Roman"/>
                <a:cs typeface="Times New Roman"/>
              </a:rPr>
              <a:t>This </a:t>
            </a:r>
            <a:r>
              <a:rPr lang="en-US" sz="800" spc="-5" dirty="0">
                <a:latin typeface="Times New Roman"/>
                <a:cs typeface="Times New Roman"/>
              </a:rPr>
              <a:t>program is </a:t>
            </a:r>
            <a:r>
              <a:rPr lang="en-US" sz="800" dirty="0">
                <a:latin typeface="Times New Roman"/>
                <a:cs typeface="Times New Roman"/>
              </a:rPr>
              <a:t>divided into seven</a:t>
            </a:r>
            <a:r>
              <a:rPr lang="en-US" sz="800" spc="-5" dirty="0">
                <a:latin typeface="Times New Roman"/>
                <a:cs typeface="Times New Roman"/>
              </a:rPr>
              <a:t> sessions:</a:t>
            </a:r>
          </a:p>
          <a:p>
            <a:pPr marL="187325" marR="0" lvl="0" indent="-153035" algn="l" defTabSz="914400" rtl="0" eaLnBrk="1" fontAlgn="auto" latinLnBrk="0" hangingPunct="1">
              <a:lnSpc>
                <a:spcPts val="1410"/>
              </a:lnSpc>
              <a:spcBef>
                <a:spcPts val="100"/>
              </a:spcBef>
              <a:spcAft>
                <a:spcPts val="0"/>
              </a:spcAft>
              <a:buClrTx/>
              <a:buSzTx/>
              <a:buFontTx/>
              <a:buAutoNum type="arabicPeriod"/>
              <a:tabLst>
                <a:tab pos="187960" algn="l"/>
              </a:tabLst>
              <a:defRPr/>
            </a:pP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Improving Perceptual</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Skills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165100" marR="0" lvl="0" indent="-152400" algn="l" defTabSz="914400" rtl="0" eaLnBrk="1" fontAlgn="auto" latinLnBrk="0" hangingPunct="1">
              <a:lnSpc>
                <a:spcPts val="138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Traffic</a:t>
            </a:r>
            <a:r>
              <a:rPr kumimoji="0" lang="en-US" sz="12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Controls</a:t>
            </a:r>
          </a:p>
          <a:p>
            <a:pPr marL="165100" marR="0" lvl="0" indent="-152400" algn="l" defTabSz="914400" rtl="0" eaLnBrk="1" fontAlgn="auto" latinLnBrk="0" hangingPunct="1">
              <a:lnSpc>
                <a:spcPts val="138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Highway</a:t>
            </a:r>
            <a:r>
              <a:rPr kumimoji="0" lang="en-US" sz="12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Conditions</a:t>
            </a:r>
          </a:p>
          <a:p>
            <a:pPr marL="165100" marR="0" lvl="0" indent="-152400" algn="l" defTabSz="914400" rtl="0" eaLnBrk="1" fontAlgn="auto" latinLnBrk="0" hangingPunct="1">
              <a:lnSpc>
                <a:spcPts val="138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Other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User Actions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165100" marR="0" lvl="0" indent="-152400" algn="l" defTabSz="914400" rtl="0" eaLnBrk="1" fontAlgn="auto" latinLnBrk="0" hangingPunct="1">
              <a:lnSpc>
                <a:spcPts val="138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All HTS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Events</a:t>
            </a:r>
          </a:p>
          <a:p>
            <a:pPr marL="165100" marR="0" lvl="0" indent="-152400" algn="l" defTabSz="914400" rtl="0" eaLnBrk="1" fontAlgn="auto" latinLnBrk="0" hangingPunct="1">
              <a:lnSpc>
                <a:spcPts val="138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Identifying and Evaluating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Conflict</a:t>
            </a:r>
            <a:r>
              <a:rPr kumimoji="0" lang="en-US" sz="120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Probabilities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165100" marR="0" lvl="0" indent="-152400" algn="l" defTabSz="914400" rtl="0" eaLnBrk="1" fontAlgn="auto" latinLnBrk="0" hangingPunct="1">
              <a:lnSpc>
                <a:spcPts val="1410"/>
              </a:lnSpc>
              <a:spcBef>
                <a:spcPts val="0"/>
              </a:spcBef>
              <a:spcAft>
                <a:spcPts val="0"/>
              </a:spcAft>
              <a:buClrTx/>
              <a:buSzTx/>
              <a:buFontTx/>
              <a:buAutoNum type="arabicPeriod"/>
              <a:tabLst>
                <a:tab pos="165735"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Responding To Problem</a:t>
            </a:r>
            <a:r>
              <a:rPr kumimoji="0" lang="en-US" sz="12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Situations</a:t>
            </a:r>
          </a:p>
          <a:p>
            <a:endParaRPr lang="en-US" sz="800" spc="-5" dirty="0">
              <a:latin typeface="Times New Roman"/>
              <a:cs typeface="Times New Roman"/>
            </a:endParaRPr>
          </a:p>
          <a:p>
            <a:r>
              <a:rPr lang="en-US" sz="800" b="1" spc="-5" dirty="0">
                <a:latin typeface="Times New Roman"/>
                <a:cs typeface="Times New Roman"/>
              </a:rPr>
              <a:t>Session One </a:t>
            </a:r>
            <a:r>
              <a:rPr lang="en-US" sz="800" dirty="0">
                <a:latin typeface="Times New Roman"/>
                <a:cs typeface="Times New Roman"/>
              </a:rPr>
              <a:t>introduces the nature of the perceptual </a:t>
            </a:r>
            <a:r>
              <a:rPr lang="en-US" sz="800" spc="-5" dirty="0">
                <a:latin typeface="Times New Roman"/>
                <a:cs typeface="Times New Roman"/>
              </a:rPr>
              <a:t>process </a:t>
            </a:r>
            <a:r>
              <a:rPr lang="en-US" sz="800" dirty="0">
                <a:latin typeface="Times New Roman"/>
                <a:cs typeface="Times New Roman"/>
              </a:rPr>
              <a:t>and how it applies to the driving  task. Three general perceptual </a:t>
            </a:r>
            <a:r>
              <a:rPr lang="en-US" sz="800" spc="-5" dirty="0">
                <a:latin typeface="Times New Roman"/>
                <a:cs typeface="Times New Roman"/>
              </a:rPr>
              <a:t>habits </a:t>
            </a:r>
            <a:r>
              <a:rPr lang="en-US" sz="800" dirty="0">
                <a:latin typeface="Times New Roman"/>
                <a:cs typeface="Times New Roman"/>
              </a:rPr>
              <a:t>are </a:t>
            </a:r>
            <a:r>
              <a:rPr lang="en-US" sz="800" spc="-5" dirty="0">
                <a:latin typeface="Times New Roman"/>
                <a:cs typeface="Times New Roman"/>
              </a:rPr>
              <a:t>identified </a:t>
            </a:r>
            <a:r>
              <a:rPr lang="en-US" sz="800" dirty="0">
                <a:latin typeface="Times New Roman"/>
                <a:cs typeface="Times New Roman"/>
              </a:rPr>
              <a:t>which </a:t>
            </a:r>
            <a:r>
              <a:rPr lang="en-US" sz="800" spc="-5" dirty="0">
                <a:latin typeface="Times New Roman"/>
                <a:cs typeface="Times New Roman"/>
              </a:rPr>
              <a:t>serve as </a:t>
            </a:r>
            <a:r>
              <a:rPr lang="en-US" sz="800" dirty="0">
                <a:latin typeface="Times New Roman"/>
                <a:cs typeface="Times New Roman"/>
              </a:rPr>
              <a:t>the </a:t>
            </a:r>
            <a:r>
              <a:rPr lang="en-US" sz="800" spc="-5" dirty="0">
                <a:latin typeface="Times New Roman"/>
                <a:cs typeface="Times New Roman"/>
              </a:rPr>
              <a:t>basis </a:t>
            </a:r>
            <a:r>
              <a:rPr lang="en-US" sz="800" dirty="0">
                <a:latin typeface="Times New Roman"/>
                <a:cs typeface="Times New Roman"/>
              </a:rPr>
              <a:t>for developing  </a:t>
            </a:r>
            <a:r>
              <a:rPr lang="en-US" sz="800" spc="-5" dirty="0">
                <a:latin typeface="Times New Roman"/>
                <a:cs typeface="Times New Roman"/>
              </a:rPr>
              <a:t>succeeding sessions.</a:t>
            </a:r>
            <a:endParaRPr lang="en-US" sz="800" dirty="0">
              <a:latin typeface="Times New Roman"/>
              <a:cs typeface="Times New Roman"/>
            </a:endParaRPr>
          </a:p>
          <a:p>
            <a:pPr>
              <a:lnSpc>
                <a:spcPct val="100000"/>
              </a:lnSpc>
              <a:spcBef>
                <a:spcPts val="25"/>
              </a:spcBef>
            </a:pPr>
            <a:endParaRPr lang="en-US" sz="800" dirty="0">
              <a:latin typeface="Times New Roman"/>
              <a:cs typeface="Times New Roman"/>
            </a:endParaRPr>
          </a:p>
          <a:p>
            <a:pPr marL="12700" marR="226695">
              <a:lnSpc>
                <a:spcPct val="96500"/>
              </a:lnSpc>
            </a:pPr>
            <a:r>
              <a:rPr lang="en-US" sz="800" b="1" spc="-5" dirty="0">
                <a:latin typeface="Times New Roman"/>
                <a:cs typeface="Times New Roman"/>
              </a:rPr>
              <a:t>Sessions Two through </a:t>
            </a:r>
            <a:r>
              <a:rPr lang="en-US" sz="800" b="1" dirty="0">
                <a:latin typeface="Times New Roman"/>
                <a:cs typeface="Times New Roman"/>
              </a:rPr>
              <a:t>Five </a:t>
            </a:r>
            <a:r>
              <a:rPr lang="en-US" sz="800" dirty="0">
                <a:latin typeface="Times New Roman"/>
                <a:cs typeface="Times New Roman"/>
              </a:rPr>
              <a:t>provide drivers with efficient </a:t>
            </a:r>
            <a:r>
              <a:rPr lang="en-US" sz="800" spc="-5" dirty="0">
                <a:latin typeface="Times New Roman"/>
                <a:cs typeface="Times New Roman"/>
              </a:rPr>
              <a:t>visual </a:t>
            </a:r>
            <a:r>
              <a:rPr lang="en-US" sz="800" dirty="0">
                <a:latin typeface="Times New Roman"/>
                <a:cs typeface="Times New Roman"/>
              </a:rPr>
              <a:t>habits </a:t>
            </a:r>
            <a:r>
              <a:rPr lang="en-US" sz="800" spc="-5" dirty="0">
                <a:latin typeface="Times New Roman"/>
                <a:cs typeface="Times New Roman"/>
              </a:rPr>
              <a:t>for "where </a:t>
            </a:r>
            <a:r>
              <a:rPr lang="en-US" sz="800" dirty="0">
                <a:latin typeface="Times New Roman"/>
                <a:cs typeface="Times New Roman"/>
              </a:rPr>
              <a:t>to </a:t>
            </a:r>
            <a:r>
              <a:rPr lang="en-US" sz="800" spc="-5" dirty="0">
                <a:latin typeface="Times New Roman"/>
                <a:cs typeface="Times New Roman"/>
              </a:rPr>
              <a:t>search"  </a:t>
            </a:r>
            <a:r>
              <a:rPr lang="en-US" sz="800" dirty="0">
                <a:latin typeface="Times New Roman"/>
                <a:cs typeface="Times New Roman"/>
              </a:rPr>
              <a:t>and </a:t>
            </a:r>
            <a:r>
              <a:rPr lang="en-US" sz="800" spc="-5" dirty="0">
                <a:latin typeface="Times New Roman"/>
                <a:cs typeface="Times New Roman"/>
              </a:rPr>
              <a:t>"what </a:t>
            </a:r>
            <a:r>
              <a:rPr lang="en-US" sz="800" dirty="0">
                <a:latin typeface="Times New Roman"/>
                <a:cs typeface="Times New Roman"/>
              </a:rPr>
              <a:t>to search </a:t>
            </a:r>
            <a:r>
              <a:rPr lang="en-US" sz="800" spc="-5" dirty="0">
                <a:latin typeface="Times New Roman"/>
                <a:cs typeface="Times New Roman"/>
              </a:rPr>
              <a:t>for." </a:t>
            </a:r>
            <a:r>
              <a:rPr lang="en-US" sz="800" dirty="0">
                <a:latin typeface="Times New Roman"/>
                <a:cs typeface="Times New Roman"/>
              </a:rPr>
              <a:t>These identification </a:t>
            </a:r>
            <a:r>
              <a:rPr lang="en-US" sz="800" spc="-5" dirty="0">
                <a:latin typeface="Times New Roman"/>
                <a:cs typeface="Times New Roman"/>
              </a:rPr>
              <a:t>habits </a:t>
            </a:r>
            <a:r>
              <a:rPr lang="en-US" sz="800" dirty="0">
                <a:latin typeface="Times New Roman"/>
                <a:cs typeface="Times New Roman"/>
              </a:rPr>
              <a:t>along with the basic concepts of traction,  space, and </a:t>
            </a:r>
            <a:r>
              <a:rPr lang="en-US" sz="800" spc="-5" dirty="0">
                <a:latin typeface="Times New Roman"/>
                <a:cs typeface="Times New Roman"/>
              </a:rPr>
              <a:t>visibility </a:t>
            </a:r>
            <a:r>
              <a:rPr lang="en-US" sz="800" dirty="0">
                <a:latin typeface="Times New Roman"/>
                <a:cs typeface="Times New Roman"/>
              </a:rPr>
              <a:t>are </a:t>
            </a:r>
            <a:r>
              <a:rPr lang="en-US" sz="800" spc="-5" dirty="0">
                <a:latin typeface="Times New Roman"/>
                <a:cs typeface="Times New Roman"/>
              </a:rPr>
              <a:t>applied </a:t>
            </a:r>
            <a:r>
              <a:rPr lang="en-US" sz="800" dirty="0">
                <a:latin typeface="Times New Roman"/>
                <a:cs typeface="Times New Roman"/>
              </a:rPr>
              <a:t>and evaluated. </a:t>
            </a:r>
            <a:r>
              <a:rPr lang="en-US" sz="800" spc="-5" dirty="0">
                <a:latin typeface="Times New Roman"/>
                <a:cs typeface="Times New Roman"/>
              </a:rPr>
              <a:t>The </a:t>
            </a:r>
            <a:r>
              <a:rPr lang="en-US" sz="800" dirty="0">
                <a:latin typeface="Times New Roman"/>
                <a:cs typeface="Times New Roman"/>
              </a:rPr>
              <a:t>four </a:t>
            </a:r>
            <a:r>
              <a:rPr lang="en-US" sz="800" spc="-5" dirty="0">
                <a:latin typeface="Times New Roman"/>
                <a:cs typeface="Times New Roman"/>
              </a:rPr>
              <a:t>sessions correspond </a:t>
            </a:r>
            <a:r>
              <a:rPr lang="en-US" sz="800" dirty="0">
                <a:latin typeface="Times New Roman"/>
                <a:cs typeface="Times New Roman"/>
              </a:rPr>
              <a:t>to the </a:t>
            </a:r>
            <a:r>
              <a:rPr lang="en-US" sz="800" spc="-5" dirty="0">
                <a:latin typeface="Times New Roman"/>
                <a:cs typeface="Times New Roman"/>
              </a:rPr>
              <a:t>textbook  </a:t>
            </a:r>
            <a:r>
              <a:rPr lang="en-US" sz="800" dirty="0">
                <a:latin typeface="Times New Roman"/>
                <a:cs typeface="Times New Roman"/>
              </a:rPr>
              <a:t>chapters on driving</a:t>
            </a:r>
            <a:r>
              <a:rPr lang="en-US" sz="800" spc="-20" dirty="0">
                <a:latin typeface="Times New Roman"/>
                <a:cs typeface="Times New Roman"/>
              </a:rPr>
              <a:t> </a:t>
            </a:r>
            <a:r>
              <a:rPr lang="en-US" sz="800" spc="-5" dirty="0">
                <a:latin typeface="Times New Roman"/>
                <a:cs typeface="Times New Roman"/>
              </a:rPr>
              <a:t>environments.</a:t>
            </a:r>
            <a:endParaRPr lang="en-US" sz="800" dirty="0">
              <a:latin typeface="Times New Roman"/>
              <a:cs typeface="Times New Roman"/>
            </a:endParaRPr>
          </a:p>
          <a:p>
            <a:pPr>
              <a:lnSpc>
                <a:spcPct val="100000"/>
              </a:lnSpc>
              <a:spcBef>
                <a:spcPts val="5"/>
              </a:spcBef>
            </a:pPr>
            <a:endParaRPr lang="en-US" sz="800" dirty="0">
              <a:latin typeface="Times New Roman"/>
              <a:cs typeface="Times New Roman"/>
            </a:endParaRPr>
          </a:p>
          <a:p>
            <a:pPr marL="12700" marR="105410">
              <a:lnSpc>
                <a:spcPct val="96500"/>
              </a:lnSpc>
            </a:pPr>
            <a:r>
              <a:rPr lang="en-US" sz="800" b="1" spc="-5" dirty="0">
                <a:latin typeface="Times New Roman"/>
                <a:cs typeface="Times New Roman"/>
              </a:rPr>
              <a:t>Session Six </a:t>
            </a:r>
            <a:r>
              <a:rPr lang="en-US" sz="800" dirty="0">
                <a:latin typeface="Times New Roman"/>
                <a:cs typeface="Times New Roman"/>
              </a:rPr>
              <a:t>provides drivers with guidelines for </a:t>
            </a:r>
            <a:r>
              <a:rPr lang="en-US" sz="800" spc="-5" dirty="0">
                <a:latin typeface="Times New Roman"/>
                <a:cs typeface="Times New Roman"/>
              </a:rPr>
              <a:t>analyzing and interpreting </a:t>
            </a:r>
            <a:r>
              <a:rPr lang="en-US" sz="800" dirty="0">
                <a:latin typeface="Times New Roman"/>
                <a:cs typeface="Times New Roman"/>
              </a:rPr>
              <a:t>what they have  perceived in the traffic scene. This </a:t>
            </a:r>
            <a:r>
              <a:rPr lang="en-US" sz="800" spc="-5" dirty="0">
                <a:latin typeface="Times New Roman"/>
                <a:cs typeface="Times New Roman"/>
              </a:rPr>
              <a:t>serves as </a:t>
            </a:r>
            <a:r>
              <a:rPr lang="en-US" sz="800" dirty="0">
                <a:latin typeface="Times New Roman"/>
                <a:cs typeface="Times New Roman"/>
              </a:rPr>
              <a:t>a </a:t>
            </a:r>
            <a:r>
              <a:rPr lang="en-US" sz="800" spc="-5" dirty="0">
                <a:latin typeface="Times New Roman"/>
                <a:cs typeface="Times New Roman"/>
              </a:rPr>
              <a:t>basis </a:t>
            </a:r>
            <a:r>
              <a:rPr lang="en-US" sz="800" dirty="0">
                <a:latin typeface="Times New Roman"/>
                <a:cs typeface="Times New Roman"/>
              </a:rPr>
              <a:t>for predicting the </a:t>
            </a:r>
            <a:r>
              <a:rPr lang="en-US" sz="800" spc="-5" dirty="0">
                <a:latin typeface="Times New Roman"/>
                <a:cs typeface="Times New Roman"/>
              </a:rPr>
              <a:t>actions </a:t>
            </a:r>
            <a:r>
              <a:rPr lang="en-US" sz="800" dirty="0">
                <a:latin typeface="Times New Roman"/>
                <a:cs typeface="Times New Roman"/>
              </a:rPr>
              <a:t>of other </a:t>
            </a:r>
            <a:r>
              <a:rPr lang="en-US" sz="800" spc="-5" dirty="0">
                <a:latin typeface="Times New Roman"/>
                <a:cs typeface="Times New Roman"/>
              </a:rPr>
              <a:t>users </a:t>
            </a:r>
            <a:r>
              <a:rPr lang="en-US" sz="800" dirty="0">
                <a:latin typeface="Times New Roman"/>
                <a:cs typeface="Times New Roman"/>
              </a:rPr>
              <a:t>and  the identification of </a:t>
            </a:r>
            <a:r>
              <a:rPr lang="en-US" sz="800" spc="-5" dirty="0">
                <a:latin typeface="Times New Roman"/>
                <a:cs typeface="Times New Roman"/>
              </a:rPr>
              <a:t>conflict </a:t>
            </a:r>
            <a:r>
              <a:rPr lang="en-US" sz="800" dirty="0">
                <a:latin typeface="Times New Roman"/>
                <a:cs typeface="Times New Roman"/>
              </a:rPr>
              <a:t>probabilities. Training exercises are conducted with the </a:t>
            </a:r>
            <a:r>
              <a:rPr lang="en-US" sz="800" spc="-5" dirty="0">
                <a:latin typeface="Times New Roman"/>
                <a:cs typeface="Times New Roman"/>
              </a:rPr>
              <a:t>use </a:t>
            </a:r>
            <a:r>
              <a:rPr lang="en-US" sz="800" dirty="0">
                <a:latin typeface="Times New Roman"/>
                <a:cs typeface="Times New Roman"/>
              </a:rPr>
              <a:t>of</a:t>
            </a:r>
            <a:r>
              <a:rPr lang="en-US" sz="800" spc="-50" dirty="0">
                <a:latin typeface="Times New Roman"/>
                <a:cs typeface="Times New Roman"/>
              </a:rPr>
              <a:t> </a:t>
            </a:r>
            <a:r>
              <a:rPr lang="en-US" sz="800" dirty="0">
                <a:latin typeface="Times New Roman"/>
                <a:cs typeface="Times New Roman"/>
              </a:rPr>
              <a:t>case  study </a:t>
            </a:r>
            <a:r>
              <a:rPr lang="en-US" sz="800" spc="-5" dirty="0">
                <a:latin typeface="Times New Roman"/>
                <a:cs typeface="Times New Roman"/>
              </a:rPr>
              <a:t>diagrams </a:t>
            </a:r>
            <a:r>
              <a:rPr lang="en-US" sz="800" dirty="0">
                <a:latin typeface="Times New Roman"/>
                <a:cs typeface="Times New Roman"/>
              </a:rPr>
              <a:t>and traffic </a:t>
            </a:r>
            <a:r>
              <a:rPr lang="en-US" sz="800" spc="-5" dirty="0">
                <a:latin typeface="Times New Roman"/>
                <a:cs typeface="Times New Roman"/>
              </a:rPr>
              <a:t>scenes.</a:t>
            </a:r>
            <a:endParaRPr lang="en-US" sz="800" dirty="0">
              <a:latin typeface="Times New Roman"/>
              <a:cs typeface="Times New Roman"/>
            </a:endParaRPr>
          </a:p>
          <a:p>
            <a:pPr>
              <a:lnSpc>
                <a:spcPct val="100000"/>
              </a:lnSpc>
              <a:spcBef>
                <a:spcPts val="15"/>
              </a:spcBef>
            </a:pPr>
            <a:endParaRPr lang="en-US" sz="800" dirty="0">
              <a:latin typeface="Times New Roman"/>
              <a:cs typeface="Times New Roman"/>
            </a:endParaRPr>
          </a:p>
          <a:p>
            <a:pPr marL="12700" marR="5080">
              <a:lnSpc>
                <a:spcPct val="96500"/>
              </a:lnSpc>
            </a:pPr>
            <a:r>
              <a:rPr lang="en-US" sz="800" b="1" spc="-5" dirty="0">
                <a:latin typeface="Times New Roman"/>
                <a:cs typeface="Times New Roman"/>
              </a:rPr>
              <a:t>Session Seven </a:t>
            </a:r>
            <a:r>
              <a:rPr lang="en-US" sz="800" dirty="0">
                <a:latin typeface="Times New Roman"/>
                <a:cs typeface="Times New Roman"/>
              </a:rPr>
              <a:t>provides drivers with guidelines for </a:t>
            </a:r>
            <a:r>
              <a:rPr lang="en-US" sz="800" spc="-5" dirty="0">
                <a:latin typeface="Times New Roman"/>
                <a:cs typeface="Times New Roman"/>
              </a:rPr>
              <a:t>making </a:t>
            </a:r>
            <a:r>
              <a:rPr lang="en-US" sz="800" dirty="0">
                <a:latin typeface="Times New Roman"/>
                <a:cs typeface="Times New Roman"/>
              </a:rPr>
              <a:t>proper </a:t>
            </a:r>
            <a:r>
              <a:rPr lang="en-US" sz="800" spc="-5" dirty="0">
                <a:latin typeface="Times New Roman"/>
                <a:cs typeface="Times New Roman"/>
              </a:rPr>
              <a:t>responses </a:t>
            </a:r>
            <a:r>
              <a:rPr lang="en-US" sz="800" dirty="0">
                <a:latin typeface="Times New Roman"/>
                <a:cs typeface="Times New Roman"/>
              </a:rPr>
              <a:t>to problem traffic  situations. It ties together </a:t>
            </a:r>
            <a:r>
              <a:rPr lang="en-US" sz="800" spc="-5" dirty="0">
                <a:latin typeface="Times New Roman"/>
                <a:cs typeface="Times New Roman"/>
              </a:rPr>
              <a:t>the mental skills </a:t>
            </a:r>
            <a:r>
              <a:rPr lang="en-US" sz="800" dirty="0">
                <a:latin typeface="Times New Roman"/>
                <a:cs typeface="Times New Roman"/>
              </a:rPr>
              <a:t>of identifying, </a:t>
            </a:r>
            <a:r>
              <a:rPr lang="en-US" sz="800" spc="-5" dirty="0">
                <a:latin typeface="Times New Roman"/>
                <a:cs typeface="Times New Roman"/>
              </a:rPr>
              <a:t>evaluating, </a:t>
            </a:r>
            <a:r>
              <a:rPr lang="en-US" sz="800" dirty="0">
                <a:latin typeface="Times New Roman"/>
                <a:cs typeface="Times New Roman"/>
              </a:rPr>
              <a:t>and deciding into one  </a:t>
            </a:r>
            <a:r>
              <a:rPr lang="en-US" sz="800" spc="-5" dirty="0">
                <a:latin typeface="Times New Roman"/>
                <a:cs typeface="Times New Roman"/>
              </a:rPr>
              <a:t>overall habit pattern. </a:t>
            </a:r>
            <a:r>
              <a:rPr lang="en-US" sz="800" dirty="0">
                <a:latin typeface="Times New Roman"/>
                <a:cs typeface="Times New Roman"/>
              </a:rPr>
              <a:t>The </a:t>
            </a:r>
            <a:r>
              <a:rPr lang="en-US" sz="800" spc="-5" dirty="0">
                <a:latin typeface="Times New Roman"/>
                <a:cs typeface="Times New Roman"/>
              </a:rPr>
              <a:t>focus is on timing, </a:t>
            </a:r>
            <a:r>
              <a:rPr lang="en-US" sz="800" dirty="0">
                <a:latin typeface="Times New Roman"/>
                <a:cs typeface="Times New Roman"/>
              </a:rPr>
              <a:t>positioning, and </a:t>
            </a:r>
            <a:r>
              <a:rPr lang="en-US" sz="800" spc="-5" dirty="0">
                <a:latin typeface="Times New Roman"/>
                <a:cs typeface="Times New Roman"/>
              </a:rPr>
              <a:t>communication. </a:t>
            </a:r>
            <a:r>
              <a:rPr lang="en-US" sz="800" dirty="0">
                <a:latin typeface="Times New Roman"/>
                <a:cs typeface="Times New Roman"/>
              </a:rPr>
              <a:t>Problem situations  are provided for applications and feedback. </a:t>
            </a:r>
            <a:r>
              <a:rPr lang="en-US" sz="800" spc="-5" dirty="0">
                <a:latin typeface="Times New Roman"/>
                <a:cs typeface="Times New Roman"/>
              </a:rPr>
              <a:t>Textbook </a:t>
            </a:r>
            <a:r>
              <a:rPr lang="en-US" sz="800" dirty="0">
                <a:latin typeface="Times New Roman"/>
                <a:cs typeface="Times New Roman"/>
              </a:rPr>
              <a:t>chapters </a:t>
            </a:r>
            <a:r>
              <a:rPr lang="en-US" sz="800" spc="-5" dirty="0">
                <a:latin typeface="Times New Roman"/>
                <a:cs typeface="Times New Roman"/>
              </a:rPr>
              <a:t>on interacting </a:t>
            </a:r>
            <a:r>
              <a:rPr lang="en-US" sz="800" dirty="0">
                <a:latin typeface="Times New Roman"/>
                <a:cs typeface="Times New Roman"/>
              </a:rPr>
              <a:t>with other traffic  can be used </a:t>
            </a:r>
            <a:r>
              <a:rPr lang="en-US" sz="800" spc="-5" dirty="0">
                <a:latin typeface="Times New Roman"/>
                <a:cs typeface="Times New Roman"/>
              </a:rPr>
              <a:t>as </a:t>
            </a:r>
            <a:r>
              <a:rPr lang="en-US" sz="800" dirty="0">
                <a:latin typeface="Times New Roman"/>
                <a:cs typeface="Times New Roman"/>
              </a:rPr>
              <a:t>reading </a:t>
            </a:r>
            <a:r>
              <a:rPr lang="en-US" sz="800" spc="-5" dirty="0">
                <a:latin typeface="Times New Roman"/>
                <a:cs typeface="Times New Roman"/>
              </a:rPr>
              <a:t>assignments </a:t>
            </a:r>
            <a:r>
              <a:rPr lang="en-US" sz="800" dirty="0">
                <a:latin typeface="Times New Roman"/>
                <a:cs typeface="Times New Roman"/>
              </a:rPr>
              <a:t>for both </a:t>
            </a:r>
            <a:r>
              <a:rPr lang="en-US" sz="800" spc="-5" dirty="0">
                <a:latin typeface="Times New Roman"/>
                <a:cs typeface="Times New Roman"/>
              </a:rPr>
              <a:t>Sessions Six </a:t>
            </a:r>
            <a:r>
              <a:rPr lang="en-US" sz="800" dirty="0">
                <a:latin typeface="Times New Roman"/>
                <a:cs typeface="Times New Roman"/>
              </a:rPr>
              <a:t>and Seven.</a:t>
            </a:r>
          </a:p>
          <a:p>
            <a:endParaRPr lang="en-US" sz="700" dirty="0">
              <a:latin typeface="Times New Roman" panose="02020603050405020304" pitchFamily="18" charset="0"/>
            </a:endParaRPr>
          </a:p>
          <a:p>
            <a:r>
              <a:rPr lang="en-US" sz="1000" dirty="0">
                <a:latin typeface="Times New Roman" panose="02020603050405020304" pitchFamily="18" charset="0"/>
              </a:rPr>
              <a:t>	</a:t>
            </a:r>
            <a:endParaRPr lang="en-US" altLang="en-US" dirty="0"/>
          </a:p>
        </p:txBody>
      </p:sp>
    </p:spTree>
    <p:extLst>
      <p:ext uri="{BB962C8B-B14F-4D97-AF65-F5344CB8AC3E}">
        <p14:creationId xmlns:p14="http://schemas.microsoft.com/office/powerpoint/2010/main" val="1019912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E40E118-A7E6-47D5-AA53-8631636D5C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a:cs typeface="Times New Roman"/>
              </a:rPr>
              <a:t>Teenage drivers are over </a:t>
            </a:r>
            <a:r>
              <a:rPr lang="en-US" sz="1200" spc="-5" dirty="0">
                <a:latin typeface="Times New Roman"/>
                <a:cs typeface="Times New Roman"/>
              </a:rPr>
              <a:t>represented in crashes </a:t>
            </a:r>
            <a:r>
              <a:rPr lang="en-US" sz="1200" dirty="0">
                <a:latin typeface="Times New Roman"/>
                <a:cs typeface="Times New Roman"/>
              </a:rPr>
              <a:t>involving the following  types of driving</a:t>
            </a:r>
            <a:r>
              <a:rPr lang="en-US" sz="1200" spc="-5" dirty="0">
                <a:latin typeface="Times New Roman"/>
                <a:cs typeface="Times New Roman"/>
              </a:rPr>
              <a:t> maneuvers.</a:t>
            </a:r>
            <a:endParaRPr lang="en-US" sz="1200" dirty="0">
              <a:latin typeface="Times New Roman"/>
              <a:cs typeface="Times New Roman"/>
            </a:endParaRPr>
          </a:p>
          <a:p>
            <a:pPr marL="241300" marR="0" lvl="0" indent="-228600" algn="l" defTabSz="914400" rtl="0" eaLnBrk="1" fontAlgn="auto" latinLnBrk="0" hangingPunct="1">
              <a:lnSpc>
                <a:spcPct val="100000"/>
              </a:lnSpc>
              <a:spcBef>
                <a:spcPts val="100"/>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Driving on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wet</a:t>
            </a:r>
            <a:r>
              <a:rPr kumimoji="0" lang="en-US" sz="1200" b="0" i="0" u="none" strike="noStrike" kern="1200" cap="none" spc="-2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pavements.</a:t>
            </a:r>
            <a:endParaRPr kumimoji="0" lang="en-US" sz="1200" b="0" i="0" u="none" strike="noStrike" kern="1200" cap="none" spc="0" normalizeH="0" baseline="0" noProof="0" dirty="0">
              <a:ln>
                <a:noFill/>
              </a:ln>
              <a:solidFill>
                <a:prstClr val="black"/>
              </a:solidFill>
              <a:effectLst/>
              <a:uLnTx/>
              <a:uFillTx/>
              <a:latin typeface="Times New Roman"/>
              <a:ea typeface="+mn-ea"/>
              <a:cs typeface="Times New Roman"/>
            </a:endParaRPr>
          </a:p>
          <a:p>
            <a:pPr marL="241300" marR="0" lvl="0" indent="-228600" algn="l" defTabSz="914400" rtl="0" eaLnBrk="1" fontAlgn="auto" latinLnBrk="0" hangingPunct="1">
              <a:lnSpc>
                <a:spcPct val="100000"/>
              </a:lnSpc>
              <a:spcBef>
                <a:spcPts val="20"/>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Driving with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passengers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causing</a:t>
            </a:r>
            <a:r>
              <a:rPr kumimoji="0" lang="en-US" sz="12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distractions.</a:t>
            </a:r>
          </a:p>
          <a:p>
            <a:pPr marL="241300" marR="0" lvl="0" indent="-228600" algn="l" defTabSz="914400" rtl="0" eaLnBrk="1" fontAlgn="auto" latinLnBrk="0" hangingPunct="1">
              <a:lnSpc>
                <a:spcPct val="100000"/>
              </a:lnSpc>
              <a:spcBef>
                <a:spcPts val="25"/>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Pulling out from a stop</a:t>
            </a:r>
            <a:r>
              <a:rPr kumimoji="0" lang="en-US" sz="12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sign.</a:t>
            </a:r>
          </a:p>
          <a:p>
            <a:pPr marL="241300" marR="0" lvl="0" indent="-228600" algn="l" defTabSz="914400" rtl="0" eaLnBrk="1" fontAlgn="auto" latinLnBrk="0" hangingPunct="1">
              <a:lnSpc>
                <a:spcPct val="100000"/>
              </a:lnSpc>
              <a:spcBef>
                <a:spcPts val="30"/>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Turning left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across</a:t>
            </a:r>
            <a:r>
              <a:rPr kumimoji="0" lang="en-US" sz="12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traffic.</a:t>
            </a:r>
          </a:p>
          <a:p>
            <a:pPr marL="241300" marR="0" lvl="0" indent="-228600" algn="l" defTabSz="914400" rtl="0" eaLnBrk="1" fontAlgn="auto" latinLnBrk="0" hangingPunct="1">
              <a:lnSpc>
                <a:spcPct val="100000"/>
              </a:lnSpc>
              <a:spcBef>
                <a:spcPts val="25"/>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Maintaining a safe distance between</a:t>
            </a:r>
            <a:r>
              <a:rPr kumimoji="0" lang="en-US" sz="12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vehicles.</a:t>
            </a:r>
          </a:p>
          <a:p>
            <a:pPr marL="241300" marR="0" lvl="0" indent="-228600" algn="l" defTabSz="914400" rtl="0" eaLnBrk="1" fontAlgn="auto" latinLnBrk="0" hangingPunct="1">
              <a:lnSpc>
                <a:spcPct val="100000"/>
              </a:lnSpc>
              <a:spcBef>
                <a:spcPts val="30"/>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Negotiating highway curves day and</a:t>
            </a:r>
            <a:r>
              <a:rPr kumimoji="0" lang="en-US" sz="1200" b="0" i="0" u="none" strike="noStrike" kern="1200" cap="none" spc="-6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night.</a:t>
            </a:r>
          </a:p>
          <a:p>
            <a:pPr marL="241300" marR="0" lvl="0" indent="-228600" algn="l" defTabSz="914400" rtl="0" eaLnBrk="1" fontAlgn="auto" latinLnBrk="0" hangingPunct="1">
              <a:lnSpc>
                <a:spcPct val="100000"/>
              </a:lnSpc>
              <a:spcBef>
                <a:spcPts val="25"/>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Maintaining vehicle control (effects </a:t>
            </a:r>
            <a:r>
              <a:rPr kumimoji="0" lang="en-US" sz="1200" b="0" i="0" u="none" strike="noStrike" kern="1200" cap="none" spc="-5" normalizeH="0" baseline="0" noProof="0" dirty="0">
                <a:ln>
                  <a:noFill/>
                </a:ln>
                <a:solidFill>
                  <a:prstClr val="black"/>
                </a:solidFill>
                <a:effectLst/>
                <a:uLnTx/>
                <a:uFillTx/>
                <a:latin typeface="Times New Roman"/>
                <a:ea typeface="+mn-ea"/>
                <a:cs typeface="Times New Roman"/>
              </a:rPr>
              <a:t>of</a:t>
            </a:r>
            <a:r>
              <a:rPr kumimoji="0" lang="en-US" sz="1200" b="0" i="0" u="none" strike="noStrike" kern="1200" cap="none" spc="-11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speeding).</a:t>
            </a:r>
          </a:p>
          <a:p>
            <a:pPr marL="241300" marR="0" lvl="0" indent="-228600" algn="l" defTabSz="914400" rtl="0" eaLnBrk="1" fontAlgn="auto" latinLnBrk="0" hangingPunct="1">
              <a:lnSpc>
                <a:spcPct val="100000"/>
              </a:lnSpc>
              <a:spcBef>
                <a:spcPts val="25"/>
              </a:spcBef>
              <a:spcAft>
                <a:spcPts val="0"/>
              </a:spcAft>
              <a:buClrTx/>
              <a:buSzTx/>
              <a:buFont typeface="Symbol"/>
              <a:buChar char=""/>
              <a:tabLst>
                <a:tab pos="240665" algn="l"/>
                <a:tab pos="241300" algn="l"/>
              </a:tabLst>
              <a:defRPr/>
            </a:pP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Changing lanes and</a:t>
            </a:r>
            <a:r>
              <a:rPr kumimoji="0" lang="en-US" sz="12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lang="en-US" sz="1200" b="0" i="0" u="none" strike="noStrike" kern="1200" cap="none" spc="0" normalizeH="0" baseline="0" noProof="0" dirty="0">
                <a:ln>
                  <a:noFill/>
                </a:ln>
                <a:solidFill>
                  <a:prstClr val="black"/>
                </a:solidFill>
                <a:effectLst/>
                <a:uLnTx/>
                <a:uFillTx/>
                <a:latin typeface="Times New Roman"/>
                <a:ea typeface="+mn-ea"/>
                <a:cs typeface="Times New Roman"/>
              </a:rPr>
              <a:t>passing.</a:t>
            </a:r>
          </a:p>
          <a:p>
            <a:endParaRPr lang="en-US" dirty="0"/>
          </a:p>
        </p:txBody>
      </p:sp>
    </p:spTree>
    <p:extLst>
      <p:ext uri="{BB962C8B-B14F-4D97-AF65-F5344CB8AC3E}">
        <p14:creationId xmlns:p14="http://schemas.microsoft.com/office/powerpoint/2010/main" val="98728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dirty="0"/>
              <a:t>Introduce the latest crash statistics</a:t>
            </a:r>
          </a:p>
          <a:p>
            <a:r>
              <a:rPr lang="en-US" dirty="0"/>
              <a:t>Teenage drivers are over represented in crashes involving the following</a:t>
            </a:r>
          </a:p>
          <a:p>
            <a:r>
              <a:rPr lang="en-US" dirty="0"/>
              <a:t>data involving the 16-&amp; 17types</a:t>
            </a:r>
          </a:p>
          <a:p>
            <a:r>
              <a:rPr lang="en-US" dirty="0"/>
              <a:t>of driving maneuvers.</a:t>
            </a:r>
          </a:p>
          <a:p>
            <a:r>
              <a:rPr lang="en-US" dirty="0"/>
              <a:t>year-old driver.</a:t>
            </a:r>
          </a:p>
          <a:p>
            <a:r>
              <a:rPr lang="en-US" dirty="0"/>
              <a:t>• Driving on wet pavements.</a:t>
            </a:r>
          </a:p>
          <a:p>
            <a:r>
              <a:rPr lang="en-US" dirty="0"/>
              <a:t>The information to perform</a:t>
            </a:r>
          </a:p>
          <a:p>
            <a:r>
              <a:rPr lang="en-US" dirty="0"/>
              <a:t>• Driving with passengers causing distractions.</a:t>
            </a:r>
          </a:p>
          <a:p>
            <a:r>
              <a:rPr lang="en-US" dirty="0"/>
              <a:t>these maneuvers correctly</a:t>
            </a:r>
          </a:p>
          <a:p>
            <a:r>
              <a:rPr lang="en-US" dirty="0"/>
              <a:t>• Pulling out from a stop sign.</a:t>
            </a:r>
          </a:p>
          <a:p>
            <a:r>
              <a:rPr lang="en-US" dirty="0"/>
              <a:t>is addressed throughout</a:t>
            </a:r>
          </a:p>
          <a:p>
            <a:r>
              <a:rPr lang="en-US" dirty="0"/>
              <a:t>• Turning left across traffic.</a:t>
            </a:r>
          </a:p>
          <a:p>
            <a:r>
              <a:rPr lang="en-US" dirty="0"/>
              <a:t>Module III. The crash data needs to be emphasized as you teach the perception and driving strategy and</a:t>
            </a:r>
          </a:p>
          <a:p>
            <a:r>
              <a:rPr lang="en-US" dirty="0"/>
              <a:t>• Maintaining a safe distance between vehicles. • Negotiating highway curves day and night. • Maintaining vehicle control (effects of speeding). • Changing lanes and passing.</a:t>
            </a:r>
          </a:p>
          <a:p>
            <a:r>
              <a:rPr lang="en-US" dirty="0"/>
              <a:t>involve the students in the suggested activities of each lesson.</a:t>
            </a:r>
          </a:p>
          <a:p>
            <a:r>
              <a:rPr lang="en-US" dirty="0"/>
              <a:t>Note: Students need to know the latest crash data involving their age groups and to be instructed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217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a:lstStyle/>
          <a:p>
            <a:r>
              <a:rPr lang="en-US"/>
              <a:t>Introduce the latest crash</a:t>
            </a:r>
          </a:p>
          <a:p>
            <a:r>
              <a:rPr lang="en-US"/>
              <a:t>Teenage drivers are over represented in crashes involving the following</a:t>
            </a:r>
          </a:p>
          <a:p>
            <a:r>
              <a:rPr lang="en-US"/>
              <a:t>data involving the 16-&amp; 17types</a:t>
            </a:r>
          </a:p>
          <a:p>
            <a:r>
              <a:rPr lang="en-US"/>
              <a:t>of driving maneuvers.</a:t>
            </a:r>
          </a:p>
          <a:p>
            <a:r>
              <a:rPr lang="en-US"/>
              <a:t>year-old driver.</a:t>
            </a:r>
          </a:p>
          <a:p>
            <a:r>
              <a:rPr lang="en-US"/>
              <a:t>• Driving on wet pavements.</a:t>
            </a:r>
          </a:p>
          <a:p>
            <a:r>
              <a:rPr lang="en-US"/>
              <a:t>The information to perform</a:t>
            </a:r>
          </a:p>
          <a:p>
            <a:r>
              <a:rPr lang="en-US"/>
              <a:t>• Driving with passengers causing distractions.</a:t>
            </a:r>
          </a:p>
          <a:p>
            <a:r>
              <a:rPr lang="en-US"/>
              <a:t>these maneuvers correctly</a:t>
            </a:r>
          </a:p>
          <a:p>
            <a:r>
              <a:rPr lang="en-US"/>
              <a:t>• Pulling out from a stop sign.</a:t>
            </a:r>
          </a:p>
          <a:p>
            <a:r>
              <a:rPr lang="en-US"/>
              <a:t>is addressed throughout</a:t>
            </a:r>
          </a:p>
          <a:p>
            <a:r>
              <a:rPr lang="en-US"/>
              <a:t>• Turning left across traffic.</a:t>
            </a:r>
          </a:p>
          <a:p>
            <a:r>
              <a:rPr lang="en-US"/>
              <a:t>Module III. The crash data needs to be emphasized as you teach the perception and driving strategy and</a:t>
            </a:r>
          </a:p>
          <a:p>
            <a:r>
              <a:rPr lang="en-US"/>
              <a:t>• Maintaining a safe distance between vehicles. • Negotiating highway curves day and night. • Maintaining vehicle control (effects of speeding). • Changing lanes and passing.</a:t>
            </a:r>
          </a:p>
          <a:p>
            <a:r>
              <a:rPr lang="en-US"/>
              <a:t>involve the students in the suggested activities of each lesson.</a:t>
            </a:r>
          </a:p>
          <a:p>
            <a:r>
              <a:rPr lang="en-US"/>
              <a:t>Note: Students need to know the latest crash data involving their age groups and to be instructed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E4411-F7BE-43B2-A6F4-69F747DAA6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338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A2615C-0770-4B74-96D4-9D3D3A19202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132D8A-C3A3-4728-9BE6-C6ECDD9121B2}"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414E6CF2-4708-4FCE-B874-E759B76194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203C58F-3B22-412B-AA65-86C3464B18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8774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00050-9171-4D22-9C66-768BE85221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30A129-58EA-44DF-93B6-CB47B93993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FEA27-CACC-4A58-9FB5-D97176F99B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E156EC-23E0-482D-B968-8A8866885EB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1CD055D-4EF1-4B54-9442-FDB09CA7366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0597AD4-1A03-4575-9CCB-80D13B5816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5519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6872-812B-45BD-BA67-95A6F9F19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19BF2C-1415-4849-9F66-AD529824D5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0D7B73-1756-4E0D-BD39-3D11A3207E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6C91A5-312F-4D16-B17A-8ACF34911FFC}"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4B5A70-3D65-4CAA-965B-DC85EFD683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D6AC116-8E4A-4194-A03B-599CD18443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02113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alphaModFix amt="3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25760-6FCE-471F-9AD5-F85C5AD41A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262B18-DFBD-44DA-86F9-A90B4B34D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78FAA8-060B-465C-96F1-F1C2353B85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9C1CFA-61AE-4611-8C59-EC66655579EB}" type="datetime1">
              <a:rPr lang="en-US" smtClean="0"/>
              <a:t>1/20/2021</a:t>
            </a:fld>
            <a:endParaRPr lang="en-US"/>
          </a:p>
        </p:txBody>
      </p:sp>
      <p:sp>
        <p:nvSpPr>
          <p:cNvPr id="5" name="Footer Placeholder 4">
            <a:extLst>
              <a:ext uri="{FF2B5EF4-FFF2-40B4-BE49-F238E27FC236}">
                <a16:creationId xmlns:a16="http://schemas.microsoft.com/office/drawing/2014/main" id="{6A0492C6-DA27-4916-A895-BA9D5C75B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D3DBD9-43A9-44B4-AE9C-ACE77795D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947305-64B1-467F-A9FA-F92415AA2450}" type="slidenum">
              <a:rPr lang="en-US" smtClean="0"/>
              <a:t>‹#›</a:t>
            </a:fld>
            <a:endParaRPr lang="en-US"/>
          </a:p>
        </p:txBody>
      </p:sp>
    </p:spTree>
    <p:extLst>
      <p:ext uri="{BB962C8B-B14F-4D97-AF65-F5344CB8AC3E}">
        <p14:creationId xmlns:p14="http://schemas.microsoft.com/office/powerpoint/2010/main" val="2072379356"/>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Lst>
  <p:transition spd="slow">
    <p:push dir="u"/>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image" Target="../media/image2.png"/><Relationship Id="rId7" Type="http://schemas.openxmlformats.org/officeDocument/2006/relationships/hyperlink" Target="http://pngimg.com/download/16685"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openclipart.org/detail/182888/eye-icon-by-justin-ternet-182888"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crashinfo.penndot.gov/PCIT/welcome.html" TargetMode="External"/><Relationship Id="rId7"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hyperlink" Target="http://www.dotcrashinfo.p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chart" Target="../charts/char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ebappa.cdc.gov/sasweb/ncipc/leadcause.html" TargetMode="External"/><Relationship Id="rId4" Type="http://schemas.openxmlformats.org/officeDocument/2006/relationships/chart" Target="../charts/chart3.xml"/></Relationships>
</file>

<file path=ppt/slides/_rels/slide15.xml.rels><?xml version="1.0" encoding="UTF-8" standalone="yes"?>
<Relationships xmlns="http://schemas.openxmlformats.org/package/2006/relationships"><Relationship Id="rId8" Type="http://schemas.openxmlformats.org/officeDocument/2006/relationships/hyperlink" Target="https://webappa.cdc.gov/sasweb/ncipc/leadcause.html" TargetMode="External"/><Relationship Id="rId3" Type="http://schemas.openxmlformats.org/officeDocument/2006/relationships/hyperlink" Target="https://www.iihs.org/iihs/topics/t/teenagers/fatalityfacts/teenagers" TargetMode="External"/><Relationship Id="rId7" Type="http://schemas.openxmlformats.org/officeDocument/2006/relationships/hyperlink" Target="https://www.nhts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fars.nhtsa.dot.gov/Main/index.aspx" TargetMode="External"/><Relationship Id="rId5" Type="http://schemas.openxmlformats.org/officeDocument/2006/relationships/hyperlink" Target="https://crashinfo.penndot.gov/PCIT/welcome.html" TargetMode="External"/><Relationship Id="rId4" Type="http://schemas.openxmlformats.org/officeDocument/2006/relationships/hyperlink" Target="https://www.iihs.org/iihs/topics" TargetMode="External"/><Relationship Id="rId9" Type="http://schemas.openxmlformats.org/officeDocument/2006/relationships/hyperlink" Target="https://www.cdc.gov/injury/wisqars/index.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remix3d.com/details/G009SX0LKWNC" TargetMode="External"/><Relationship Id="rId3" Type="http://schemas.openxmlformats.org/officeDocument/2006/relationships/audio" Target="../media/audio1.wav"/><Relationship Id="rId7" Type="http://schemas.microsoft.com/office/2017/06/relationships/model3d" Target="../media/model3d2.glb"/><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https://www.remix3d.com/details/G009SWND3739" TargetMode="External"/><Relationship Id="rId5" Type="http://schemas.openxmlformats.org/officeDocument/2006/relationships/hyperlink" Target="https://www.remix3d.com/details/G009SX0LLQTK" TargetMode="External"/><Relationship Id="rId10" Type="http://schemas.microsoft.com/office/2017/06/relationships/model3d" Target="../media/model3d3.glb"/><Relationship Id="rId4" Type="http://schemas.microsoft.com/office/2017/06/relationships/model3d" Target="../media/model3d1.glb"/><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commons.wikimedia.org/wiki/File:Eye-Blue.png" TargetMode="Externa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pngimg.com/download/16699" TargetMode="External"/><Relationship Id="rId5" Type="http://schemas.openxmlformats.org/officeDocument/2006/relationships/image" Target="../media/image7.png"/><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6CD6FC0-BFCE-405B-99C9-BD09DC0FFCF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066800" y="0"/>
            <a:ext cx="10629900" cy="6858000"/>
          </a:xfrm>
          <a:prstGeom prst="rect">
            <a:avLst/>
          </a:prstGeom>
          <a:ln>
            <a:noFill/>
          </a:ln>
        </p:spPr>
      </p:pic>
      <p:pic>
        <p:nvPicPr>
          <p:cNvPr id="9" name="Picture 8">
            <a:extLst>
              <a:ext uri="{FF2B5EF4-FFF2-40B4-BE49-F238E27FC236}">
                <a16:creationId xmlns:a16="http://schemas.microsoft.com/office/drawing/2014/main" id="{1116EF8D-1128-4D5F-BF24-9DE609F19E3D}"/>
              </a:ext>
            </a:extLst>
          </p:cNvPr>
          <p:cNvPicPr>
            <a:picLocks/>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colorTemperature colorTemp="1510"/>
                    </a14:imgEffect>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952750" y="0"/>
            <a:ext cx="6858000" cy="6858000"/>
          </a:xfrm>
          <a:prstGeom prst="rect">
            <a:avLst/>
          </a:prstGeom>
          <a:ln>
            <a:noFill/>
          </a:ln>
          <a:effectLst/>
          <a:scene3d>
            <a:camera prst="orthographicFront"/>
            <a:lightRig rig="threePt" dir="t">
              <a:rot lat="0" lon="0" rev="1200000"/>
            </a:lightRig>
          </a:scene3d>
          <a:sp3d prstMaterial="dkEdge">
            <a:contourClr>
              <a:schemeClr val="bg1">
                <a:lumMod val="95000"/>
              </a:schemeClr>
            </a:contourClr>
          </a:sp3d>
        </p:spPr>
      </p:pic>
      <p:sp>
        <p:nvSpPr>
          <p:cNvPr id="3" name="Subtitle 2">
            <a:extLst>
              <a:ext uri="{FF2B5EF4-FFF2-40B4-BE49-F238E27FC236}">
                <a16:creationId xmlns:a16="http://schemas.microsoft.com/office/drawing/2014/main" id="{03C86CC2-4691-4321-AD21-25847A9CD48C}"/>
              </a:ext>
            </a:extLst>
          </p:cNvPr>
          <p:cNvSpPr>
            <a:spLocks noGrp="1"/>
          </p:cNvSpPr>
          <p:nvPr>
            <p:ph type="subTitle" idx="1"/>
          </p:nvPr>
        </p:nvSpPr>
        <p:spPr>
          <a:xfrm>
            <a:off x="2008149" y="2223202"/>
            <a:ext cx="8510984" cy="3637240"/>
          </a:xfrm>
          <a:solidFill>
            <a:srgbClr val="00B0F0">
              <a:alpha val="82000"/>
            </a:srgbClr>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a:normAutofit/>
          </a:bodyPr>
          <a:lstStyle/>
          <a:p>
            <a:pPr algn="ctr"/>
            <a:r>
              <a:rPr lang="en-US" sz="3800"/>
              <a:t>Perception and Driving Strategies for Different Environments</a:t>
            </a:r>
          </a:p>
          <a:p>
            <a:pPr algn="ctr"/>
            <a:r>
              <a:rPr lang="en-US" sz="3800"/>
              <a:t>Module III of the </a:t>
            </a:r>
          </a:p>
          <a:p>
            <a:pPr algn="ctr"/>
            <a:r>
              <a:rPr lang="en-US" sz="3800"/>
              <a:t>Pennsylvania Enhanced Driver Education Program</a:t>
            </a:r>
          </a:p>
          <a:p>
            <a:endParaRPr lang="en-US"/>
          </a:p>
        </p:txBody>
      </p:sp>
      <p:sp>
        <p:nvSpPr>
          <p:cNvPr id="10" name="TextBox 9">
            <a:extLst>
              <a:ext uri="{FF2B5EF4-FFF2-40B4-BE49-F238E27FC236}">
                <a16:creationId xmlns:a16="http://schemas.microsoft.com/office/drawing/2014/main" id="{7B71A1CB-72C0-46FB-B237-1BCF097795ED}"/>
              </a:ext>
            </a:extLst>
          </p:cNvPr>
          <p:cNvSpPr txBox="1"/>
          <p:nvPr/>
        </p:nvSpPr>
        <p:spPr>
          <a:xfrm>
            <a:off x="2557545" y="6858000"/>
            <a:ext cx="707690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7" tooltip="http://pngimg.com/download/16685"/>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8" tooltip="https://creativecommons.org/licenses/by-nc/3.0/"/>
              </a:rPr>
              <a:t>CC BY-NC</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2F540CB-7C40-464A-B779-9B344DA9A8D9}"/>
              </a:ext>
            </a:extLst>
          </p:cNvPr>
          <p:cNvSpPr/>
          <p:nvPr/>
        </p:nvSpPr>
        <p:spPr>
          <a:xfrm>
            <a:off x="321013" y="408007"/>
            <a:ext cx="10804187" cy="92333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952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Franklin Gothic Medium" panose="020B0603020102020204" pitchFamily="34" charset="0"/>
                <a:ea typeface="+mn-ea"/>
                <a:cs typeface="+mn-cs"/>
              </a:rPr>
              <a:t>The Perceptual Driving Program </a:t>
            </a:r>
          </a:p>
        </p:txBody>
      </p:sp>
      <p:sp>
        <p:nvSpPr>
          <p:cNvPr id="2" name="TextBox 1">
            <a:extLst>
              <a:ext uri="{FF2B5EF4-FFF2-40B4-BE49-F238E27FC236}">
                <a16:creationId xmlns:a16="http://schemas.microsoft.com/office/drawing/2014/main" id="{F3040B4A-8D4A-40EC-8C2D-307BF1D8928E}"/>
              </a:ext>
            </a:extLst>
          </p:cNvPr>
          <p:cNvSpPr txBox="1"/>
          <p:nvPr/>
        </p:nvSpPr>
        <p:spPr>
          <a:xfrm>
            <a:off x="3913803" y="5253135"/>
            <a:ext cx="4935894" cy="369332"/>
          </a:xfrm>
          <a:prstGeom prst="rect">
            <a:avLst/>
          </a:prstGeom>
          <a:noFill/>
        </p:spPr>
        <p:txBody>
          <a:bodyPr wrap="square" rtlCol="0">
            <a:spAutoFit/>
          </a:bodyPr>
          <a:lstStyle/>
          <a:p>
            <a:r>
              <a:rPr lang="en-US" dirty="0"/>
              <a:t>A-Session 1 Part 1A Introduction &amp; Rationale</a:t>
            </a:r>
          </a:p>
        </p:txBody>
      </p:sp>
    </p:spTree>
    <p:extLst>
      <p:ext uri="{BB962C8B-B14F-4D97-AF65-F5344CB8AC3E}">
        <p14:creationId xmlns:p14="http://schemas.microsoft.com/office/powerpoint/2010/main" val="205272944"/>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2000"/>
                            </p:stCondLst>
                            <p:childTnLst>
                              <p:par>
                                <p:cTn id="18" presetID="8" presetClass="emph" presetSubtype="0" accel="40000" decel="20000" fill="hold" nodeType="afterEffect">
                                  <p:stCondLst>
                                    <p:cond delay="1000"/>
                                  </p:stCondLst>
                                  <p:childTnLst>
                                    <p:animRot by="43200000">
                                      <p:cBhvr>
                                        <p:cTn id="19" dur="2500" fill="hold"/>
                                        <p:tgtEl>
                                          <p:spTgt spid="9"/>
                                        </p:tgtEl>
                                        <p:attrNameLst>
                                          <p:attrName>r</p:attrName>
                                        </p:attrNameLst>
                                      </p:cBhvr>
                                    </p:animRot>
                                  </p:childTnLst>
                                </p:cTn>
                              </p:par>
                            </p:childTnLst>
                          </p:cTn>
                        </p:par>
                        <p:par>
                          <p:cTn id="20" fill="hold">
                            <p:stCondLst>
                              <p:cond delay="5500"/>
                            </p:stCondLst>
                            <p:childTnLst>
                              <p:par>
                                <p:cTn id="21" presetID="10" presetClass="entr" presetSubtype="0" fill="hold" grpId="0" nodeType="afterEffect">
                                  <p:stCondLst>
                                    <p:cond delay="25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500"/>
                                        <p:tgtEl>
                                          <p:spTgt spid="3">
                                            <p:txEl>
                                              <p:pRg st="0" end="0"/>
                                            </p:txEl>
                                          </p:spTgt>
                                        </p:tgtEl>
                                      </p:cBhvr>
                                    </p:animEffect>
                                  </p:childTnLst>
                                </p:cTn>
                              </p:par>
                              <p:par>
                                <p:cTn id="24" presetID="1" presetClass="entr" presetSubtype="0" fill="hold" grpId="0" nodeType="withEffect">
                                  <p:stCondLst>
                                    <p:cond delay="500"/>
                                  </p:stCondLst>
                                  <p:childTnLst>
                                    <p:set>
                                      <p:cBhvr>
                                        <p:cTn id="25" dur="1" fill="hold">
                                          <p:stCondLst>
                                            <p:cond delay="0"/>
                                          </p:stCondLst>
                                        </p:cTn>
                                        <p:tgtEl>
                                          <p:spTgt spid="3">
                                            <p:bg/>
                                          </p:spTgt>
                                        </p:tgtEl>
                                        <p:attrNameLst>
                                          <p:attrName>style.visibility</p:attrName>
                                        </p:attrNameLst>
                                      </p:cBhvr>
                                      <p:to>
                                        <p:strVal val="visible"/>
                                      </p:to>
                                    </p:set>
                                  </p:childTnLst>
                                </p:cTn>
                              </p:par>
                            </p:childTnLst>
                          </p:cTn>
                        </p:par>
                        <p:par>
                          <p:cTn id="26" fill="hold">
                            <p:stCondLst>
                              <p:cond delay="7250"/>
                            </p:stCondLst>
                            <p:childTnLst>
                              <p:par>
                                <p:cTn id="27" presetID="10" presetClass="entr" presetSubtype="0" fill="hold" grpId="0" nodeType="afterEffect">
                                  <p:stCondLst>
                                    <p:cond delay="25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1500"/>
                                        <p:tgtEl>
                                          <p:spTgt spid="3">
                                            <p:txEl>
                                              <p:pRg st="1" end="1"/>
                                            </p:txEl>
                                          </p:spTgt>
                                        </p:tgtEl>
                                      </p:cBhvr>
                                    </p:animEffect>
                                  </p:childTnLst>
                                </p:cTn>
                              </p:par>
                            </p:childTnLst>
                          </p:cTn>
                        </p:par>
                        <p:par>
                          <p:cTn id="30" fill="hold">
                            <p:stCondLst>
                              <p:cond delay="9000"/>
                            </p:stCondLst>
                            <p:childTnLst>
                              <p:par>
                                <p:cTn id="31" presetID="10" presetClass="entr" presetSubtype="0" fill="hold" grpId="0" nodeType="afterEffect">
                                  <p:stCondLst>
                                    <p:cond delay="25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934-3197-4B1E-93F8-5517A64471C7}"/>
              </a:ext>
            </a:extLst>
          </p:cNvPr>
          <p:cNvSpPr>
            <a:spLocks noGrp="1"/>
          </p:cNvSpPr>
          <p:nvPr>
            <p:ph type="title"/>
          </p:nvPr>
        </p:nvSpPr>
        <p:spPr>
          <a:xfrm>
            <a:off x="223179" y="114181"/>
            <a:ext cx="7891021" cy="84150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b="1">
                <a:solidFill>
                  <a:schemeClr val="bg1"/>
                </a:solidFill>
              </a:rPr>
              <a:t>Teen Driver Crash Statistics</a:t>
            </a:r>
          </a:p>
        </p:txBody>
      </p:sp>
      <p:sp>
        <p:nvSpPr>
          <p:cNvPr id="4" name="Content Placeholder 3">
            <a:extLst>
              <a:ext uri="{FF2B5EF4-FFF2-40B4-BE49-F238E27FC236}">
                <a16:creationId xmlns:a16="http://schemas.microsoft.com/office/drawing/2014/main" id="{6AD68E55-7E21-437F-BDEE-08A658D4742E}"/>
              </a:ext>
            </a:extLst>
          </p:cNvPr>
          <p:cNvSpPr>
            <a:spLocks noGrp="1"/>
          </p:cNvSpPr>
          <p:nvPr>
            <p:ph idx="1"/>
          </p:nvPr>
        </p:nvSpPr>
        <p:spPr>
          <a:xfrm>
            <a:off x="-1" y="1014361"/>
            <a:ext cx="12516129" cy="369332"/>
          </a:xfrm>
          <a:prstGeom prst="rect">
            <a:avLst/>
          </a:prstGeom>
          <a:noFill/>
        </p:spPr>
        <p:txBody>
          <a:bodyPr wrap="square" lIns="91440" tIns="45720" rIns="91440" bIns="45720">
            <a:spAutoFit/>
          </a:bodyPr>
          <a:lstStyle/>
          <a:p>
            <a:pPr marL="0" indent="0" algn="ctr">
              <a:buNone/>
            </a:pPr>
            <a:r>
              <a:rPr lang="en-US" sz="2000">
                <a:hlinkClick r:id="rId3"/>
              </a:rPr>
              <a:t>https://crashinfo.penndot.gov/PCIT/welcome.html</a:t>
            </a:r>
            <a:r>
              <a:rPr lang="en-US" sz="2000"/>
              <a:t> or </a:t>
            </a:r>
            <a:r>
              <a:rPr lang="en-US" sz="2000">
                <a:hlinkClick r:id="rId4"/>
              </a:rPr>
              <a:t>http://www.dotcrashinfo.pa.gov/</a:t>
            </a:r>
            <a:endParaRPr lang="en-US" sz="2000" b="0" cap="none" spc="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3D200FA9-A59C-43F9-98EA-217B730F974A}"/>
              </a:ext>
            </a:extLst>
          </p:cNvPr>
          <p:cNvPicPr>
            <a:picLocks noChangeAspect="1"/>
          </p:cNvPicPr>
          <p:nvPr/>
        </p:nvPicPr>
        <p:blipFill rotWithShape="1">
          <a:blip r:embed="rId5"/>
          <a:srcRect l="1539" r="2555" b="1791"/>
          <a:stretch/>
        </p:blipFill>
        <p:spPr>
          <a:xfrm>
            <a:off x="311085" y="1691687"/>
            <a:ext cx="5476973" cy="4841089"/>
          </a:xfrm>
          <a:prstGeom prst="rect">
            <a:avLst/>
          </a:prstGeom>
          <a:ln w="28575">
            <a:solidFill>
              <a:schemeClr val="tx1"/>
            </a:solidFill>
          </a:ln>
        </p:spPr>
      </p:pic>
      <p:pic>
        <p:nvPicPr>
          <p:cNvPr id="5" name="Picture 4">
            <a:extLst>
              <a:ext uri="{FF2B5EF4-FFF2-40B4-BE49-F238E27FC236}">
                <a16:creationId xmlns:a16="http://schemas.microsoft.com/office/drawing/2014/main" id="{07EC17C3-8B98-494E-845D-0F70C72FDDE2}"/>
              </a:ext>
            </a:extLst>
          </p:cNvPr>
          <p:cNvPicPr>
            <a:picLocks noChangeAspect="1"/>
          </p:cNvPicPr>
          <p:nvPr/>
        </p:nvPicPr>
        <p:blipFill rotWithShape="1">
          <a:blip r:embed="rId6"/>
          <a:srcRect l="1332" r="1305" b="2302"/>
          <a:stretch/>
        </p:blipFill>
        <p:spPr>
          <a:xfrm>
            <a:off x="6325386" y="2785598"/>
            <a:ext cx="4920791" cy="3747178"/>
          </a:xfrm>
          <a:prstGeom prst="rect">
            <a:avLst/>
          </a:prstGeom>
          <a:ln w="28575">
            <a:solidFill>
              <a:schemeClr val="tx1"/>
            </a:solidFill>
          </a:ln>
        </p:spPr>
      </p:pic>
      <p:grpSp>
        <p:nvGrpSpPr>
          <p:cNvPr id="9" name="Group 8">
            <a:extLst>
              <a:ext uri="{FF2B5EF4-FFF2-40B4-BE49-F238E27FC236}">
                <a16:creationId xmlns:a16="http://schemas.microsoft.com/office/drawing/2014/main" id="{690BB4A1-5090-4EDE-AECC-877E5A16528A}"/>
              </a:ext>
            </a:extLst>
          </p:cNvPr>
          <p:cNvGrpSpPr/>
          <p:nvPr/>
        </p:nvGrpSpPr>
        <p:grpSpPr>
          <a:xfrm>
            <a:off x="6305199" y="1418162"/>
            <a:ext cx="4355183" cy="1283989"/>
            <a:chOff x="6229783" y="1418162"/>
            <a:chExt cx="4355183" cy="1283989"/>
          </a:xfrm>
        </p:grpSpPr>
        <p:pic>
          <p:nvPicPr>
            <p:cNvPr id="6" name="Picture 5">
              <a:extLst>
                <a:ext uri="{FF2B5EF4-FFF2-40B4-BE49-F238E27FC236}">
                  <a16:creationId xmlns:a16="http://schemas.microsoft.com/office/drawing/2014/main" id="{A5805807-C626-4430-9FB5-4B9647151A63}"/>
                </a:ext>
              </a:extLst>
            </p:cNvPr>
            <p:cNvPicPr>
              <a:picLocks noChangeAspect="1"/>
            </p:cNvPicPr>
            <p:nvPr/>
          </p:nvPicPr>
          <p:blipFill rotWithShape="1">
            <a:blip r:embed="rId7"/>
            <a:srcRect l="3061" t="10603" r="2928"/>
            <a:stretch/>
          </p:blipFill>
          <p:spPr>
            <a:xfrm>
              <a:off x="6258063" y="1691687"/>
              <a:ext cx="4326903" cy="1010464"/>
            </a:xfrm>
            <a:prstGeom prst="rect">
              <a:avLst/>
            </a:prstGeom>
            <a:ln w="38100">
              <a:solidFill>
                <a:schemeClr val="tx1"/>
              </a:solidFill>
            </a:ln>
          </p:spPr>
        </p:pic>
        <p:sp>
          <p:nvSpPr>
            <p:cNvPr id="7" name="TextBox 6">
              <a:extLst>
                <a:ext uri="{FF2B5EF4-FFF2-40B4-BE49-F238E27FC236}">
                  <a16:creationId xmlns:a16="http://schemas.microsoft.com/office/drawing/2014/main" id="{6B29A597-751C-4B29-BE44-C4F7CBB0B6E4}"/>
                </a:ext>
              </a:extLst>
            </p:cNvPr>
            <p:cNvSpPr txBox="1"/>
            <p:nvPr/>
          </p:nvSpPr>
          <p:spPr>
            <a:xfrm>
              <a:off x="6229783" y="1418162"/>
              <a:ext cx="2452304" cy="369332"/>
            </a:xfrm>
            <a:prstGeom prst="rect">
              <a:avLst/>
            </a:prstGeom>
            <a:solidFill>
              <a:schemeClr val="bg1"/>
            </a:solidFill>
            <a:ln w="28575" cmpd="thickThi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Alcohol Related Crashes</a:t>
              </a:r>
            </a:p>
          </p:txBody>
        </p:sp>
      </p:grpSp>
      <p:sp>
        <p:nvSpPr>
          <p:cNvPr id="8" name="TextBox 7">
            <a:extLst>
              <a:ext uri="{FF2B5EF4-FFF2-40B4-BE49-F238E27FC236}">
                <a16:creationId xmlns:a16="http://schemas.microsoft.com/office/drawing/2014/main" id="{7EBAE74B-259F-47C4-9C8D-785E026A5E3F}"/>
              </a:ext>
            </a:extLst>
          </p:cNvPr>
          <p:cNvSpPr txBox="1"/>
          <p:nvPr/>
        </p:nvSpPr>
        <p:spPr>
          <a:xfrm>
            <a:off x="8531258" y="114181"/>
            <a:ext cx="32993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2017 PA Crash Facts and Statistics</a:t>
            </a:r>
          </a:p>
        </p:txBody>
      </p:sp>
      <p:sp>
        <p:nvSpPr>
          <p:cNvPr id="10" name="Rectangle: Rounded Corners 9">
            <a:extLst>
              <a:ext uri="{FF2B5EF4-FFF2-40B4-BE49-F238E27FC236}">
                <a16:creationId xmlns:a16="http://schemas.microsoft.com/office/drawing/2014/main" id="{409FEACC-D360-4DDE-AB87-62FC170C36EE}"/>
              </a:ext>
            </a:extLst>
          </p:cNvPr>
          <p:cNvSpPr/>
          <p:nvPr/>
        </p:nvSpPr>
        <p:spPr>
          <a:xfrm>
            <a:off x="311085" y="2479250"/>
            <a:ext cx="5547437" cy="1310326"/>
          </a:xfrm>
          <a:prstGeom prst="roundRect">
            <a:avLst/>
          </a:prstGeom>
          <a:solidFill>
            <a:schemeClr val="accent4">
              <a:alpha val="2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EE6A8E19-8E06-4C69-9EAA-A882465968D3}"/>
              </a:ext>
            </a:extLst>
          </p:cNvPr>
          <p:cNvSpPr/>
          <p:nvPr/>
        </p:nvSpPr>
        <p:spPr>
          <a:xfrm>
            <a:off x="9596487" y="3223967"/>
            <a:ext cx="1649690" cy="3308809"/>
          </a:xfrm>
          <a:prstGeom prst="roundRect">
            <a:avLst/>
          </a:prstGeom>
          <a:solidFill>
            <a:schemeClr val="accent4">
              <a:alpha val="37000"/>
            </a:schemeClr>
          </a:solidFill>
          <a:ln>
            <a:solidFill>
              <a:schemeClr val="tx2">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Slide Number Placeholder 11">
            <a:extLst>
              <a:ext uri="{FF2B5EF4-FFF2-40B4-BE49-F238E27FC236}">
                <a16:creationId xmlns:a16="http://schemas.microsoft.com/office/drawing/2014/main" id="{408C410F-DFBC-473F-816C-F62ADFC1BA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22504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934-3197-4B1E-93F8-5517A64471C7}"/>
              </a:ext>
            </a:extLst>
          </p:cNvPr>
          <p:cNvSpPr>
            <a:spLocks noGrp="1"/>
          </p:cNvSpPr>
          <p:nvPr>
            <p:ph type="title"/>
          </p:nvPr>
        </p:nvSpPr>
        <p:spPr>
          <a:xfrm>
            <a:off x="223179" y="114181"/>
            <a:ext cx="7891021" cy="84150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b="1">
                <a:solidFill>
                  <a:schemeClr val="bg1"/>
                </a:solidFill>
              </a:rPr>
              <a:t>Teen Driver Crash Statistics</a:t>
            </a:r>
          </a:p>
        </p:txBody>
      </p:sp>
      <p:pic>
        <p:nvPicPr>
          <p:cNvPr id="5" name="Picture 4">
            <a:extLst>
              <a:ext uri="{FF2B5EF4-FFF2-40B4-BE49-F238E27FC236}">
                <a16:creationId xmlns:a16="http://schemas.microsoft.com/office/drawing/2014/main" id="{FE3A2CFB-CC9C-4729-8841-40A1CE249919}"/>
              </a:ext>
            </a:extLst>
          </p:cNvPr>
          <p:cNvPicPr>
            <a:picLocks noChangeAspect="1"/>
          </p:cNvPicPr>
          <p:nvPr/>
        </p:nvPicPr>
        <p:blipFill>
          <a:blip r:embed="rId3"/>
          <a:stretch>
            <a:fillRect/>
          </a:stretch>
        </p:blipFill>
        <p:spPr>
          <a:xfrm>
            <a:off x="2942734" y="6553319"/>
            <a:ext cx="9012025" cy="342900"/>
          </a:xfrm>
          <a:prstGeom prst="rect">
            <a:avLst/>
          </a:prstGeom>
        </p:spPr>
      </p:pic>
      <p:sp>
        <p:nvSpPr>
          <p:cNvPr id="6" name="TextBox 5">
            <a:extLst>
              <a:ext uri="{FF2B5EF4-FFF2-40B4-BE49-F238E27FC236}">
                <a16:creationId xmlns:a16="http://schemas.microsoft.com/office/drawing/2014/main" id="{A7937C7D-7B98-42F1-9F5A-C847F8D8A948}"/>
              </a:ext>
            </a:extLst>
          </p:cNvPr>
          <p:cNvSpPr txBox="1"/>
          <p:nvPr/>
        </p:nvSpPr>
        <p:spPr>
          <a:xfrm>
            <a:off x="8474697" y="114181"/>
            <a:ext cx="24226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2016 NHTSA TSF Report</a:t>
            </a:r>
          </a:p>
        </p:txBody>
      </p:sp>
      <p:sp>
        <p:nvSpPr>
          <p:cNvPr id="8" name="AutoShape 3">
            <a:extLst>
              <a:ext uri="{FF2B5EF4-FFF2-40B4-BE49-F238E27FC236}">
                <a16:creationId xmlns:a16="http://schemas.microsoft.com/office/drawing/2014/main" id="{5A35512B-EFC7-4CC4-9720-6970E45A924A}"/>
              </a:ext>
            </a:extLst>
          </p:cNvPr>
          <p:cNvSpPr>
            <a:spLocks noChangeAspect="1" noTextEdit="1"/>
          </p:cNvSpPr>
          <p:nvPr/>
        </p:nvSpPr>
        <p:spPr bwMode="auto">
          <a:xfrm>
            <a:off x="437364" y="1461008"/>
            <a:ext cx="9305925" cy="4865687"/>
          </a:xfrm>
          <a:prstGeom prst="rect">
            <a:avLst/>
          </a:prstGeom>
          <a:noFill/>
          <a:ln w="88900" cap="sq" cmpd="thickThin" algn="ctr">
            <a:solidFill>
              <a:srgbClr val="00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224EC70-493A-4225-A831-39FDED28E364}"/>
              </a:ext>
            </a:extLst>
          </p:cNvPr>
          <p:cNvGrpSpPr/>
          <p:nvPr/>
        </p:nvGrpSpPr>
        <p:grpSpPr>
          <a:xfrm>
            <a:off x="-7104274" y="913345"/>
            <a:ext cx="18858910" cy="5443620"/>
            <a:chOff x="-7132843" y="913345"/>
            <a:chExt cx="18858910" cy="5443620"/>
          </a:xfrm>
        </p:grpSpPr>
        <p:pic>
          <p:nvPicPr>
            <p:cNvPr id="1029" name="Picture 5">
              <a:extLst>
                <a:ext uri="{FF2B5EF4-FFF2-40B4-BE49-F238E27FC236}">
                  <a16:creationId xmlns:a16="http://schemas.microsoft.com/office/drawing/2014/main" id="{8E2272BE-0AE4-4DE9-9163-F6678E687D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983" y="1201469"/>
              <a:ext cx="7657084" cy="5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8BE3968-B79E-4928-AE4B-AC7AD28D7E89}"/>
                </a:ext>
              </a:extLst>
            </p:cNvPr>
            <p:cNvSpPr txBox="1"/>
            <p:nvPr/>
          </p:nvSpPr>
          <p:spPr>
            <a:xfrm>
              <a:off x="4140120" y="2946266"/>
              <a:ext cx="7456602" cy="697583"/>
            </a:xfrm>
            <a:prstGeom prst="rect">
              <a:avLst/>
            </a:prstGeom>
            <a:solidFill>
              <a:schemeClr val="accent4">
                <a:alpha val="22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5" name="Chart 14">
              <a:extLst>
                <a:ext uri="{FF2B5EF4-FFF2-40B4-BE49-F238E27FC236}">
                  <a16:creationId xmlns:a16="http://schemas.microsoft.com/office/drawing/2014/main" id="{49A25005-14E6-43BC-8B3C-763A494DAD8D}"/>
                </a:ext>
              </a:extLst>
            </p:cNvPr>
            <p:cNvGraphicFramePr/>
            <p:nvPr/>
          </p:nvGraphicFramePr>
          <p:xfrm>
            <a:off x="-7132843" y="913345"/>
            <a:ext cx="8128000" cy="5418667"/>
          </p:xfrm>
          <a:graphic>
            <a:graphicData uri="http://schemas.openxmlformats.org/drawingml/2006/chart">
              <c:chart xmlns:c="http://schemas.openxmlformats.org/drawingml/2006/chart" xmlns:r="http://schemas.openxmlformats.org/officeDocument/2006/relationships" r:id="rId5"/>
            </a:graphicData>
          </a:graphic>
        </p:graphicFrame>
      </p:grpSp>
      <p:pic>
        <p:nvPicPr>
          <p:cNvPr id="3" name="Picture 2">
            <a:extLst>
              <a:ext uri="{FF2B5EF4-FFF2-40B4-BE49-F238E27FC236}">
                <a16:creationId xmlns:a16="http://schemas.microsoft.com/office/drawing/2014/main" id="{8CDC1669-717C-4FD1-90CA-E4E45A35D31F}"/>
              </a:ext>
            </a:extLst>
          </p:cNvPr>
          <p:cNvPicPr>
            <a:picLocks/>
          </p:cNvPicPr>
          <p:nvPr/>
        </p:nvPicPr>
        <p:blipFill>
          <a:blip r:embed="rId6"/>
          <a:stretch>
            <a:fillRect/>
          </a:stretch>
        </p:blipFill>
        <p:spPr>
          <a:xfrm>
            <a:off x="1301131" y="1660358"/>
            <a:ext cx="1641603" cy="4636067"/>
          </a:xfrm>
          <a:prstGeom prst="rect">
            <a:avLst/>
          </a:prstGeom>
        </p:spPr>
      </p:pic>
      <p:sp>
        <p:nvSpPr>
          <p:cNvPr id="4" name="Slide Number Placeholder 3">
            <a:extLst>
              <a:ext uri="{FF2B5EF4-FFF2-40B4-BE49-F238E27FC236}">
                <a16:creationId xmlns:a16="http://schemas.microsoft.com/office/drawing/2014/main" id="{B0023C3E-4842-4A38-AE42-9B0A8A4785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73141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934-3197-4B1E-93F8-5517A64471C7}"/>
              </a:ext>
            </a:extLst>
          </p:cNvPr>
          <p:cNvSpPr>
            <a:spLocks noGrp="1"/>
          </p:cNvSpPr>
          <p:nvPr>
            <p:ph type="title"/>
          </p:nvPr>
        </p:nvSpPr>
        <p:spPr>
          <a:xfrm>
            <a:off x="223179" y="114181"/>
            <a:ext cx="7891021" cy="84150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b="1">
                <a:solidFill>
                  <a:schemeClr val="bg1"/>
                </a:solidFill>
              </a:rPr>
              <a:t>Teen Driver Crash Statistics</a:t>
            </a:r>
          </a:p>
        </p:txBody>
      </p:sp>
      <p:pic>
        <p:nvPicPr>
          <p:cNvPr id="14" name="Picture 13">
            <a:extLst>
              <a:ext uri="{FF2B5EF4-FFF2-40B4-BE49-F238E27FC236}">
                <a16:creationId xmlns:a16="http://schemas.microsoft.com/office/drawing/2014/main" id="{6F673087-BA44-45E7-BAAE-1B800DFE0788}"/>
              </a:ext>
            </a:extLst>
          </p:cNvPr>
          <p:cNvPicPr>
            <a:picLocks noChangeAspect="1"/>
          </p:cNvPicPr>
          <p:nvPr/>
        </p:nvPicPr>
        <p:blipFill rotWithShape="1">
          <a:blip r:embed="rId3"/>
          <a:srcRect r="976"/>
          <a:stretch/>
        </p:blipFill>
        <p:spPr>
          <a:xfrm>
            <a:off x="364503" y="1183086"/>
            <a:ext cx="7422037" cy="523659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pic>
      <p:pic>
        <p:nvPicPr>
          <p:cNvPr id="16" name="Picture 15">
            <a:extLst>
              <a:ext uri="{FF2B5EF4-FFF2-40B4-BE49-F238E27FC236}">
                <a16:creationId xmlns:a16="http://schemas.microsoft.com/office/drawing/2014/main" id="{D5D2FB8F-EF8D-4547-969E-439A37B854F5}"/>
              </a:ext>
            </a:extLst>
          </p:cNvPr>
          <p:cNvPicPr>
            <a:picLocks noChangeAspect="1"/>
          </p:cNvPicPr>
          <p:nvPr/>
        </p:nvPicPr>
        <p:blipFill>
          <a:blip r:embed="rId4"/>
          <a:stretch>
            <a:fillRect/>
          </a:stretch>
        </p:blipFill>
        <p:spPr>
          <a:xfrm>
            <a:off x="4914506" y="6515100"/>
            <a:ext cx="7277494" cy="342900"/>
          </a:xfrm>
          <a:prstGeom prst="rect">
            <a:avLst/>
          </a:prstGeom>
        </p:spPr>
      </p:pic>
      <p:sp>
        <p:nvSpPr>
          <p:cNvPr id="3" name="Rectangle: Rounded Corners 2">
            <a:extLst>
              <a:ext uri="{FF2B5EF4-FFF2-40B4-BE49-F238E27FC236}">
                <a16:creationId xmlns:a16="http://schemas.microsoft.com/office/drawing/2014/main" id="{CD884077-9ACE-4489-8A1E-D0B731AB5C37}"/>
              </a:ext>
            </a:extLst>
          </p:cNvPr>
          <p:cNvSpPr/>
          <p:nvPr/>
        </p:nvSpPr>
        <p:spPr>
          <a:xfrm>
            <a:off x="509046" y="3289955"/>
            <a:ext cx="7192653" cy="593888"/>
          </a:xfrm>
          <a:prstGeom prst="roundRect">
            <a:avLst/>
          </a:prstGeom>
          <a:solidFill>
            <a:schemeClr val="accent4">
              <a:alpha val="46000"/>
            </a:schemeClr>
          </a:solidFill>
          <a:ln>
            <a:solidFill>
              <a:srgbClr val="4472C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895B03-1117-4C48-99AE-B3577ACDF364}"/>
              </a:ext>
            </a:extLst>
          </p:cNvPr>
          <p:cNvPicPr>
            <a:picLocks/>
          </p:cNvPicPr>
          <p:nvPr/>
        </p:nvPicPr>
        <p:blipFill>
          <a:blip r:embed="rId5"/>
          <a:stretch>
            <a:fillRect/>
          </a:stretch>
        </p:blipFill>
        <p:spPr>
          <a:xfrm flipH="1">
            <a:off x="8114200" y="1108912"/>
            <a:ext cx="2457253" cy="5236591"/>
          </a:xfrm>
          <a:prstGeom prst="rect">
            <a:avLst/>
          </a:prstGeom>
        </p:spPr>
      </p:pic>
      <p:sp>
        <p:nvSpPr>
          <p:cNvPr id="5" name="Slide Number Placeholder 4">
            <a:extLst>
              <a:ext uri="{FF2B5EF4-FFF2-40B4-BE49-F238E27FC236}">
                <a16:creationId xmlns:a16="http://schemas.microsoft.com/office/drawing/2014/main" id="{0A98A837-495D-44A9-A6E8-0FAEF2736C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56856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934-3197-4B1E-93F8-5517A64471C7}"/>
              </a:ext>
            </a:extLst>
          </p:cNvPr>
          <p:cNvSpPr>
            <a:spLocks noGrp="1"/>
          </p:cNvSpPr>
          <p:nvPr>
            <p:ph type="title"/>
          </p:nvPr>
        </p:nvSpPr>
        <p:spPr>
          <a:xfrm>
            <a:off x="223179" y="114181"/>
            <a:ext cx="7891021" cy="84150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b="1">
                <a:solidFill>
                  <a:schemeClr val="bg1"/>
                </a:solidFill>
              </a:rPr>
              <a:t>Teen Driver Crash Statistics</a:t>
            </a:r>
          </a:p>
        </p:txBody>
      </p:sp>
      <p:pic>
        <p:nvPicPr>
          <p:cNvPr id="15" name="Picture 14">
            <a:extLst>
              <a:ext uri="{FF2B5EF4-FFF2-40B4-BE49-F238E27FC236}">
                <a16:creationId xmlns:a16="http://schemas.microsoft.com/office/drawing/2014/main" id="{4152D080-D4D0-49BF-BD3A-FE6A4B9ACD02}"/>
              </a:ext>
            </a:extLst>
          </p:cNvPr>
          <p:cNvPicPr>
            <a:picLocks noChangeAspect="1"/>
          </p:cNvPicPr>
          <p:nvPr/>
        </p:nvPicPr>
        <p:blipFill>
          <a:blip r:embed="rId3"/>
          <a:stretch>
            <a:fillRect/>
          </a:stretch>
        </p:blipFill>
        <p:spPr>
          <a:xfrm>
            <a:off x="1184633" y="1210284"/>
            <a:ext cx="7318344" cy="507739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a:extLst>
              <a:ext uri="{FF2B5EF4-FFF2-40B4-BE49-F238E27FC236}">
                <a16:creationId xmlns:a16="http://schemas.microsoft.com/office/drawing/2014/main" id="{7059CE2B-FD42-4017-9310-D2E3F4EDD6E1}"/>
              </a:ext>
            </a:extLst>
          </p:cNvPr>
          <p:cNvPicPr>
            <a:picLocks noChangeAspect="1"/>
          </p:cNvPicPr>
          <p:nvPr/>
        </p:nvPicPr>
        <p:blipFill>
          <a:blip r:embed="rId4"/>
          <a:stretch>
            <a:fillRect/>
          </a:stretch>
        </p:blipFill>
        <p:spPr>
          <a:xfrm>
            <a:off x="3475258" y="6400919"/>
            <a:ext cx="8327101" cy="342900"/>
          </a:xfrm>
          <a:prstGeom prst="rect">
            <a:avLst/>
          </a:prstGeom>
        </p:spPr>
      </p:pic>
      <p:sp>
        <p:nvSpPr>
          <p:cNvPr id="4" name="Rectangle 3">
            <a:extLst>
              <a:ext uri="{FF2B5EF4-FFF2-40B4-BE49-F238E27FC236}">
                <a16:creationId xmlns:a16="http://schemas.microsoft.com/office/drawing/2014/main" id="{8041CEC4-39C2-4536-88C6-C93F9D8C40DB}"/>
              </a:ext>
            </a:extLst>
          </p:cNvPr>
          <p:cNvSpPr/>
          <p:nvPr/>
        </p:nvSpPr>
        <p:spPr>
          <a:xfrm>
            <a:off x="1253765" y="2894029"/>
            <a:ext cx="7249212" cy="641023"/>
          </a:xfrm>
          <a:prstGeom prst="rect">
            <a:avLst/>
          </a:prstGeom>
          <a:solidFill>
            <a:schemeClr val="accent4">
              <a:alpha val="44000"/>
            </a:schemeClr>
          </a:solidFill>
          <a:ln>
            <a:solidFill>
              <a:srgbClr val="4472C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DA0AA91-674F-415F-A88B-00770E0712FC}"/>
              </a:ext>
            </a:extLst>
          </p:cNvPr>
          <p:cNvPicPr>
            <a:picLocks/>
          </p:cNvPicPr>
          <p:nvPr/>
        </p:nvPicPr>
        <p:blipFill>
          <a:blip r:embed="rId5"/>
          <a:stretch>
            <a:fillRect/>
          </a:stretch>
        </p:blipFill>
        <p:spPr>
          <a:xfrm flipH="1">
            <a:off x="9107903" y="1106905"/>
            <a:ext cx="2430380" cy="5180774"/>
          </a:xfrm>
          <a:prstGeom prst="rect">
            <a:avLst/>
          </a:prstGeom>
        </p:spPr>
      </p:pic>
      <p:sp>
        <p:nvSpPr>
          <p:cNvPr id="5" name="Slide Number Placeholder 4">
            <a:extLst>
              <a:ext uri="{FF2B5EF4-FFF2-40B4-BE49-F238E27FC236}">
                <a16:creationId xmlns:a16="http://schemas.microsoft.com/office/drawing/2014/main" id="{6CFF7C82-09D6-4C7B-98A4-39C253F0118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66094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7934-3197-4B1E-93F8-5517A64471C7}"/>
              </a:ext>
            </a:extLst>
          </p:cNvPr>
          <p:cNvSpPr>
            <a:spLocks noGrp="1"/>
          </p:cNvSpPr>
          <p:nvPr>
            <p:ph type="title"/>
          </p:nvPr>
        </p:nvSpPr>
        <p:spPr>
          <a:xfrm>
            <a:off x="223179" y="114181"/>
            <a:ext cx="7891021" cy="841506"/>
          </a:xfrm>
          <a:solidFill>
            <a:schemeClr val="accent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en-US" b="1">
                <a:solidFill>
                  <a:schemeClr val="bg1"/>
                </a:solidFill>
              </a:rPr>
              <a:t>Teen Driver Crash Statistics</a:t>
            </a:r>
          </a:p>
        </p:txBody>
      </p:sp>
      <p:sp>
        <p:nvSpPr>
          <p:cNvPr id="8" name="TextBox 7">
            <a:extLst>
              <a:ext uri="{FF2B5EF4-FFF2-40B4-BE49-F238E27FC236}">
                <a16:creationId xmlns:a16="http://schemas.microsoft.com/office/drawing/2014/main" id="{1E3AC95D-ABE0-4B22-A8AE-851ACBE8DC8F}"/>
              </a:ext>
            </a:extLst>
          </p:cNvPr>
          <p:cNvSpPr txBox="1"/>
          <p:nvPr/>
        </p:nvSpPr>
        <p:spPr>
          <a:xfrm>
            <a:off x="7192651" y="1004600"/>
            <a:ext cx="65641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National Center for Injury Prevention and Control, Centers for Disease Control and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Data Source: National Center for Health Statistics (NCHS), National Vital Statistics System</a:t>
            </a:r>
          </a:p>
        </p:txBody>
      </p:sp>
      <p:graphicFrame>
        <p:nvGraphicFramePr>
          <p:cNvPr id="14" name="Chart 13">
            <a:extLst>
              <a:ext uri="{FF2B5EF4-FFF2-40B4-BE49-F238E27FC236}">
                <a16:creationId xmlns:a16="http://schemas.microsoft.com/office/drawing/2014/main" id="{E7AABAE1-BC95-4133-B923-91AC40F2C2DB}"/>
              </a:ext>
            </a:extLst>
          </p:cNvPr>
          <p:cNvGraphicFramePr>
            <a:graphicFrameLocks/>
          </p:cNvGraphicFramePr>
          <p:nvPr/>
        </p:nvGraphicFramePr>
        <p:xfrm>
          <a:off x="6306532" y="1787176"/>
          <a:ext cx="5703216" cy="42100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7B0B94B3-7AAE-4261-A3BD-83EB7F254D44}"/>
              </a:ext>
            </a:extLst>
          </p:cNvPr>
          <p:cNvGraphicFramePr>
            <a:graphicFrameLocks/>
          </p:cNvGraphicFramePr>
          <p:nvPr/>
        </p:nvGraphicFramePr>
        <p:xfrm>
          <a:off x="548325" y="1815750"/>
          <a:ext cx="5437695" cy="4181474"/>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4F94E863-1076-471E-985C-D787FC4C256B}"/>
              </a:ext>
            </a:extLst>
          </p:cNvPr>
          <p:cNvSpPr/>
          <p:nvPr/>
        </p:nvSpPr>
        <p:spPr>
          <a:xfrm>
            <a:off x="548325" y="1073121"/>
            <a:ext cx="54125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https://webappa.cdc.gov/sasweb/ncipc/leadcause.html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8228454E-66A0-464E-BEFB-ABAD4614FB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44179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D1FBC-E0A8-4B63-BB7E-8F5A9C6EB021}"/>
              </a:ext>
            </a:extLst>
          </p:cNvPr>
          <p:cNvSpPr>
            <a:spLocks noGrp="1"/>
          </p:cNvSpPr>
          <p:nvPr>
            <p:ph type="title"/>
          </p:nvPr>
        </p:nvSpPr>
        <p:spPr>
          <a:xfrm>
            <a:off x="838200" y="365126"/>
            <a:ext cx="4883870" cy="940646"/>
          </a:xfrm>
          <a:solidFill>
            <a:srgbClr val="0070C0"/>
          </a:solidFill>
        </p:spPr>
        <p:txBody>
          <a:bodyPr/>
          <a:lstStyle/>
          <a:p>
            <a:r>
              <a:rPr lang="en-US"/>
              <a:t>Statistics Resources</a:t>
            </a:r>
          </a:p>
        </p:txBody>
      </p:sp>
      <p:grpSp>
        <p:nvGrpSpPr>
          <p:cNvPr id="54" name="Group 53">
            <a:extLst>
              <a:ext uri="{FF2B5EF4-FFF2-40B4-BE49-F238E27FC236}">
                <a16:creationId xmlns:a16="http://schemas.microsoft.com/office/drawing/2014/main" id="{6F0900A8-C843-4DF3-A737-51FBCA14CCC2}"/>
              </a:ext>
            </a:extLst>
          </p:cNvPr>
          <p:cNvGrpSpPr/>
          <p:nvPr/>
        </p:nvGrpSpPr>
        <p:grpSpPr>
          <a:xfrm>
            <a:off x="743932" y="1540596"/>
            <a:ext cx="10924697" cy="1035576"/>
            <a:chOff x="838200" y="2079592"/>
            <a:chExt cx="10924697" cy="1035576"/>
          </a:xfrm>
        </p:grpSpPr>
        <p:sp>
          <p:nvSpPr>
            <p:cNvPr id="46" name="Rectangle: Rounded Corners 45">
              <a:extLst>
                <a:ext uri="{FF2B5EF4-FFF2-40B4-BE49-F238E27FC236}">
                  <a16:creationId xmlns:a16="http://schemas.microsoft.com/office/drawing/2014/main" id="{A8D7BCF4-463D-4985-AD33-B2273A70F787}"/>
                </a:ext>
              </a:extLst>
            </p:cNvPr>
            <p:cNvSpPr/>
            <p:nvPr/>
          </p:nvSpPr>
          <p:spPr>
            <a:xfrm>
              <a:off x="838200" y="2079592"/>
              <a:ext cx="10643647" cy="1035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0EA89134-BC9D-4BED-803C-8096590B0B62}"/>
                </a:ext>
              </a:extLst>
            </p:cNvPr>
            <p:cNvSpPr/>
            <p:nvPr/>
          </p:nvSpPr>
          <p:spPr>
            <a:xfrm>
              <a:off x="4901353" y="2079592"/>
              <a:ext cx="686154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https://www.iihs.org/iihs/topics/t/teenagers/fatalityfacts/teenagers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9163D8D1-CB5D-4C20-8F21-5AF9B2AB6DB3}"/>
                </a:ext>
              </a:extLst>
            </p:cNvPr>
            <p:cNvSpPr/>
            <p:nvPr/>
          </p:nvSpPr>
          <p:spPr>
            <a:xfrm>
              <a:off x="4937995" y="2505407"/>
              <a:ext cx="3194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https://www.iihs.org/iihs/topics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4035D052-CFCB-41E2-B8A8-410EE8D70DC0}"/>
                </a:ext>
              </a:extLst>
            </p:cNvPr>
            <p:cNvSpPr txBox="1"/>
            <p:nvPr/>
          </p:nvSpPr>
          <p:spPr>
            <a:xfrm>
              <a:off x="979322" y="2156924"/>
              <a:ext cx="39586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IIHS / HLDI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Insurance Institute for Highway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Highway Loss Data Institute</a:t>
              </a:r>
            </a:p>
          </p:txBody>
        </p:sp>
      </p:grpSp>
      <p:grpSp>
        <p:nvGrpSpPr>
          <p:cNvPr id="55" name="Group 54">
            <a:extLst>
              <a:ext uri="{FF2B5EF4-FFF2-40B4-BE49-F238E27FC236}">
                <a16:creationId xmlns:a16="http://schemas.microsoft.com/office/drawing/2014/main" id="{17B5279B-BBE5-402C-A04E-87CE2C8FBD0E}"/>
              </a:ext>
            </a:extLst>
          </p:cNvPr>
          <p:cNvGrpSpPr/>
          <p:nvPr/>
        </p:nvGrpSpPr>
        <p:grpSpPr>
          <a:xfrm>
            <a:off x="774176" y="2790206"/>
            <a:ext cx="10643647" cy="1035576"/>
            <a:chOff x="884199" y="3164222"/>
            <a:chExt cx="10643647" cy="1035576"/>
          </a:xfrm>
        </p:grpSpPr>
        <p:sp>
          <p:nvSpPr>
            <p:cNvPr id="47" name="Rectangle: Rounded Corners 46">
              <a:extLst>
                <a:ext uri="{FF2B5EF4-FFF2-40B4-BE49-F238E27FC236}">
                  <a16:creationId xmlns:a16="http://schemas.microsoft.com/office/drawing/2014/main" id="{14C31E75-1D35-4D7B-8347-94063382EBD5}"/>
                </a:ext>
              </a:extLst>
            </p:cNvPr>
            <p:cNvSpPr/>
            <p:nvPr/>
          </p:nvSpPr>
          <p:spPr>
            <a:xfrm>
              <a:off x="884199" y="3164222"/>
              <a:ext cx="10643647" cy="1035576"/>
            </a:xfrm>
            <a:prstGeom prst="roundRect">
              <a:avLst/>
            </a:prstGeom>
            <a:ln w="28575">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1B85D5B-2DDB-459C-A851-7528697B497C}"/>
                </a:ext>
              </a:extLst>
            </p:cNvPr>
            <p:cNvSpPr/>
            <p:nvPr/>
          </p:nvSpPr>
          <p:spPr>
            <a:xfrm>
              <a:off x="4021518" y="3358844"/>
              <a:ext cx="677968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5"/>
                </a:rPr>
                <a:t>https://crashinfo.penndot.gov/PCIT/welcome.html</a:t>
              </a:r>
              <a:endPar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E58FEF56-2EF7-4B08-94DD-6CEFD9B0A4A8}"/>
                </a:ext>
              </a:extLst>
            </p:cNvPr>
            <p:cNvSpPr txBox="1"/>
            <p:nvPr/>
          </p:nvSpPr>
          <p:spPr>
            <a:xfrm>
              <a:off x="1032441" y="3337673"/>
              <a:ext cx="39498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PennDOT  PA Crash Information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PCIT</a:t>
              </a:r>
            </a:p>
          </p:txBody>
        </p:sp>
      </p:grpSp>
      <p:grpSp>
        <p:nvGrpSpPr>
          <p:cNvPr id="56" name="Group 55">
            <a:extLst>
              <a:ext uri="{FF2B5EF4-FFF2-40B4-BE49-F238E27FC236}">
                <a16:creationId xmlns:a16="http://schemas.microsoft.com/office/drawing/2014/main" id="{EA95BF45-1A1C-4EB2-A33D-E75803E9C44A}"/>
              </a:ext>
            </a:extLst>
          </p:cNvPr>
          <p:cNvGrpSpPr/>
          <p:nvPr/>
        </p:nvGrpSpPr>
        <p:grpSpPr>
          <a:xfrm>
            <a:off x="774176" y="4020404"/>
            <a:ext cx="10643647" cy="1035576"/>
            <a:chOff x="917541" y="4281828"/>
            <a:chExt cx="10643647" cy="1035576"/>
          </a:xfrm>
        </p:grpSpPr>
        <p:sp>
          <p:nvSpPr>
            <p:cNvPr id="49" name="Rectangle: Rounded Corners 48">
              <a:extLst>
                <a:ext uri="{FF2B5EF4-FFF2-40B4-BE49-F238E27FC236}">
                  <a16:creationId xmlns:a16="http://schemas.microsoft.com/office/drawing/2014/main" id="{0069C018-CB2B-40F6-B154-754C0C074CE6}"/>
                </a:ext>
              </a:extLst>
            </p:cNvPr>
            <p:cNvSpPr/>
            <p:nvPr/>
          </p:nvSpPr>
          <p:spPr>
            <a:xfrm>
              <a:off x="917541" y="4281828"/>
              <a:ext cx="10643647" cy="1035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3CB472F-4FE2-4EDD-ACB4-484D3366D3E9}"/>
                </a:ext>
              </a:extLst>
            </p:cNvPr>
            <p:cNvSpPr/>
            <p:nvPr/>
          </p:nvSpPr>
          <p:spPr>
            <a:xfrm>
              <a:off x="5070826" y="4476450"/>
              <a:ext cx="579444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6"/>
                </a:rPr>
                <a:t>https://www-fars.nhtsa.dot.gov/Main/index.aspx</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7"/>
                </a:rPr>
                <a:t>https://www.nhtsa.gov/</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9C40DC88-2F8B-48F1-90C7-06ADC1FF6C5F}"/>
                </a:ext>
              </a:extLst>
            </p:cNvPr>
            <p:cNvSpPr txBox="1"/>
            <p:nvPr/>
          </p:nvSpPr>
          <p:spPr>
            <a:xfrm>
              <a:off x="1040886" y="4630339"/>
              <a:ext cx="4394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National Highway Traffic Safety Administration</a:t>
              </a:r>
            </a:p>
          </p:txBody>
        </p:sp>
      </p:grpSp>
      <p:grpSp>
        <p:nvGrpSpPr>
          <p:cNvPr id="57" name="Group 56">
            <a:extLst>
              <a:ext uri="{FF2B5EF4-FFF2-40B4-BE49-F238E27FC236}">
                <a16:creationId xmlns:a16="http://schemas.microsoft.com/office/drawing/2014/main" id="{CBA113A8-9809-4727-8803-640FC0630998}"/>
              </a:ext>
            </a:extLst>
          </p:cNvPr>
          <p:cNvGrpSpPr/>
          <p:nvPr/>
        </p:nvGrpSpPr>
        <p:grpSpPr>
          <a:xfrm>
            <a:off x="774175" y="5240072"/>
            <a:ext cx="10643647" cy="1035576"/>
            <a:chOff x="917541" y="5399434"/>
            <a:chExt cx="10643647" cy="1035576"/>
          </a:xfrm>
        </p:grpSpPr>
        <p:sp>
          <p:nvSpPr>
            <p:cNvPr id="51" name="Rectangle: Rounded Corners 50">
              <a:extLst>
                <a:ext uri="{FF2B5EF4-FFF2-40B4-BE49-F238E27FC236}">
                  <a16:creationId xmlns:a16="http://schemas.microsoft.com/office/drawing/2014/main" id="{293DD3F2-F4FC-40C5-9E4C-347EAFA4DC71}"/>
                </a:ext>
              </a:extLst>
            </p:cNvPr>
            <p:cNvSpPr/>
            <p:nvPr/>
          </p:nvSpPr>
          <p:spPr>
            <a:xfrm>
              <a:off x="917541" y="5399434"/>
              <a:ext cx="10643647" cy="103557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302BAC8-FBFE-4D68-84DF-99C18308E62B}"/>
                </a:ext>
              </a:extLst>
            </p:cNvPr>
            <p:cNvSpPr/>
            <p:nvPr/>
          </p:nvSpPr>
          <p:spPr>
            <a:xfrm>
              <a:off x="5167019" y="5598335"/>
              <a:ext cx="54125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8"/>
                </a:rPr>
                <a:t>https://webappa.cdc.gov/sasweb/ncipc/leadcause.html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86464700-9135-4B54-83B3-4134123F474E}"/>
                </a:ext>
              </a:extLst>
            </p:cNvPr>
            <p:cNvSpPr txBox="1"/>
            <p:nvPr/>
          </p:nvSpPr>
          <p:spPr>
            <a:xfrm>
              <a:off x="1161925" y="5732556"/>
              <a:ext cx="376071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CDC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Wisqars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Reporting</a:t>
              </a:r>
            </a:p>
          </p:txBody>
        </p:sp>
        <p:sp>
          <p:nvSpPr>
            <p:cNvPr id="53" name="TextBox 52">
              <a:extLst>
                <a:ext uri="{FF2B5EF4-FFF2-40B4-BE49-F238E27FC236}">
                  <a16:creationId xmlns:a16="http://schemas.microsoft.com/office/drawing/2014/main" id="{733C7418-B5FB-46A6-BEE8-BBF3F7D481B4}"/>
                </a:ext>
              </a:extLst>
            </p:cNvPr>
            <p:cNvSpPr txBox="1"/>
            <p:nvPr/>
          </p:nvSpPr>
          <p:spPr>
            <a:xfrm>
              <a:off x="5250730" y="5967667"/>
              <a:ext cx="52130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9"/>
                </a:rPr>
                <a:t>https://www.cdc.gov/injury/wisqars/index.html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Slide Number Placeholder 2">
            <a:extLst>
              <a:ext uri="{FF2B5EF4-FFF2-40B4-BE49-F238E27FC236}">
                <a16:creationId xmlns:a16="http://schemas.microsoft.com/office/drawing/2014/main" id="{570D9E8F-913B-4F46-9E26-7614635C08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94754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1" name="Oval 1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4" name="Rectangle 1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1CA2F2-3CCE-41E8-9D8C-A5137C90901B}"/>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End Session 1 Part 1A</a:t>
            </a:r>
          </a:p>
        </p:txBody>
      </p:sp>
      <p:sp>
        <p:nvSpPr>
          <p:cNvPr id="4" name="Slide Number Placeholder 3">
            <a:extLst>
              <a:ext uri="{FF2B5EF4-FFF2-40B4-BE49-F238E27FC236}">
                <a16:creationId xmlns:a16="http://schemas.microsoft.com/office/drawing/2014/main" id="{61F0E471-70C7-42E6-BFAD-C04FEE624E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6947305-64B1-467F-A9FA-F92415AA2450}"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16</a:t>
            </a:fld>
            <a:endParaRPr kumimoji="0" lang="en-US" b="0" i="0" u="none" strike="noStrike" cap="none" spc="0" normalizeH="0" baseline="0" noProof="0">
              <a:ln>
                <a:noFill/>
              </a:ln>
              <a:solidFill>
                <a:schemeClr val="tx1"/>
              </a:solidFill>
              <a:effectLst/>
              <a:uLnTx/>
              <a:uFillTx/>
            </a:endParaRPr>
          </a:p>
        </p:txBody>
      </p:sp>
      <p:sp>
        <p:nvSpPr>
          <p:cNvPr id="3" name="Arrow: Down 2">
            <a:extLst>
              <a:ext uri="{FF2B5EF4-FFF2-40B4-BE49-F238E27FC236}">
                <a16:creationId xmlns:a16="http://schemas.microsoft.com/office/drawing/2014/main" id="{81A26E95-EB6D-4D2B-8FE3-7E8E8BCD141D}"/>
              </a:ext>
            </a:extLst>
          </p:cNvPr>
          <p:cNvSpPr/>
          <p:nvPr/>
        </p:nvSpPr>
        <p:spPr>
          <a:xfrm>
            <a:off x="7803573" y="2779840"/>
            <a:ext cx="3977420" cy="3841750"/>
          </a:xfrm>
          <a:prstGeom prst="down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Session 1-3A</a:t>
            </a:r>
          </a:p>
          <a:p>
            <a:pPr algn="ctr"/>
            <a:r>
              <a:rPr lang="en-US" dirty="0"/>
              <a:t>Habits to Improve Perception</a:t>
            </a:r>
          </a:p>
        </p:txBody>
      </p:sp>
    </p:spTree>
    <p:extLst>
      <p:ext uri="{BB962C8B-B14F-4D97-AF65-F5344CB8AC3E}">
        <p14:creationId xmlns:p14="http://schemas.microsoft.com/office/powerpoint/2010/main" val="48853226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CDAD803-8453-4374-B04D-F2ECC202BEBA}"/>
              </a:ext>
            </a:extLst>
          </p:cNvPr>
          <p:cNvSpPr>
            <a:spLocks noGrp="1"/>
          </p:cNvSpPr>
          <p:nvPr>
            <p:ph type="ctrTitle"/>
          </p:nvPr>
        </p:nvSpPr>
        <p:spPr>
          <a:xfrm>
            <a:off x="1524000" y="1122363"/>
            <a:ext cx="9144000" cy="2387600"/>
          </a:xfrm>
          <a:prstGeom prst="rect">
            <a:avLst/>
          </a:prstGeom>
          <a:solidFill>
            <a:srgbClr val="0070C0"/>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54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rPr>
              <a:t>The Perceptual Driving Program </a:t>
            </a:r>
          </a:p>
        </p:txBody>
      </p:sp>
      <p:sp>
        <p:nvSpPr>
          <p:cNvPr id="3" name="Subtitle 2">
            <a:extLst>
              <a:ext uri="{FF2B5EF4-FFF2-40B4-BE49-F238E27FC236}">
                <a16:creationId xmlns:a16="http://schemas.microsoft.com/office/drawing/2014/main" id="{9C2E5281-A973-4822-8C09-2766F24F3A7D}"/>
              </a:ext>
            </a:extLst>
          </p:cNvPr>
          <p:cNvSpPr>
            <a:spLocks noGrp="1"/>
          </p:cNvSpPr>
          <p:nvPr>
            <p:ph type="subTitle" idx="1"/>
          </p:nvPr>
        </p:nvSpPr>
        <p:spPr>
          <a:xfrm>
            <a:off x="1524000" y="1122363"/>
            <a:ext cx="9144000" cy="1655762"/>
          </a:xfrm>
        </p:spPr>
        <p:txBody>
          <a:bodyPr>
            <a:normAutofit/>
          </a:bodyPr>
          <a:lstStyle/>
          <a:p>
            <a:r>
              <a:rPr lang="en-US" sz="4400" b="1">
                <a:solidFill>
                  <a:srgbClr val="FF9900"/>
                </a:solidFill>
              </a:rPr>
              <a:t>Session One</a:t>
            </a:r>
          </a:p>
        </p:txBody>
      </p:sp>
      <p:sp>
        <p:nvSpPr>
          <p:cNvPr id="5" name="Rectangle 4">
            <a:extLst>
              <a:ext uri="{FF2B5EF4-FFF2-40B4-BE49-F238E27FC236}">
                <a16:creationId xmlns:a16="http://schemas.microsoft.com/office/drawing/2014/main" id="{469C962D-7877-4CFA-84BA-184967671666}"/>
              </a:ext>
            </a:extLst>
          </p:cNvPr>
          <p:cNvSpPr/>
          <p:nvPr/>
        </p:nvSpPr>
        <p:spPr>
          <a:xfrm>
            <a:off x="2140657" y="4177571"/>
            <a:ext cx="791069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C000"/>
                </a:solidFill>
                <a:effectLst/>
                <a:uLnTx/>
                <a:uFillTx/>
                <a:latin typeface="Calibri" panose="020F0502020204030204"/>
                <a:ea typeface="+mn-ea"/>
                <a:cs typeface="+mn-cs"/>
              </a:rPr>
              <a:t>Introduction and Rationale</a:t>
            </a:r>
          </a:p>
        </p:txBody>
      </p:sp>
    </p:spTree>
    <p:extLst>
      <p:ext uri="{BB962C8B-B14F-4D97-AF65-F5344CB8AC3E}">
        <p14:creationId xmlns:p14="http://schemas.microsoft.com/office/powerpoint/2010/main" val="4089983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0"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1" name="Oval 10">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2"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14" name="Rectangle 13">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1CA2F2-3CCE-41E8-9D8C-A5137C90901B}"/>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dirty="0">
                <a:solidFill>
                  <a:schemeClr val="bg2"/>
                </a:solidFill>
                <a:latin typeface="+mj-lt"/>
                <a:ea typeface="+mj-ea"/>
                <a:cs typeface="+mj-cs"/>
              </a:rPr>
              <a:t>A-Session 1 Part 1A</a:t>
            </a:r>
          </a:p>
        </p:txBody>
      </p:sp>
      <p:sp>
        <p:nvSpPr>
          <p:cNvPr id="4" name="Slide Number Placeholder 3">
            <a:extLst>
              <a:ext uri="{FF2B5EF4-FFF2-40B4-BE49-F238E27FC236}">
                <a16:creationId xmlns:a16="http://schemas.microsoft.com/office/drawing/2014/main" id="{61F0E471-70C7-42E6-BFAD-C04FEE624E0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96947305-64B1-467F-A9FA-F92415AA2450}" type="slidenum">
              <a:rPr kumimoji="0" lang="en-US" b="0" i="0" u="none" strike="noStrike" cap="none" spc="0" normalizeH="0" baseline="0" noProof="0">
                <a:ln>
                  <a:noFill/>
                </a:ln>
                <a:solidFill>
                  <a:schemeClr val="tx1"/>
                </a:solidFill>
                <a:effectLst/>
                <a:uLnTx/>
                <a:uFillTx/>
              </a:rPr>
              <a:pPr marR="0" lvl="0" indent="0" fontAlgn="auto">
                <a:spcBef>
                  <a:spcPts val="0"/>
                </a:spcBef>
                <a:spcAft>
                  <a:spcPts val="600"/>
                </a:spcAft>
                <a:buClrTx/>
                <a:buSzTx/>
                <a:buFontTx/>
                <a:buNone/>
                <a:tabLst/>
                <a:defRPr/>
              </a:pPr>
              <a:t>3</a:t>
            </a:fld>
            <a:endParaRPr kumimoji="0" lang="en-US" b="0" i="0" u="none" strike="noStrike" cap="none" spc="0" normalizeH="0" baseline="0" noProof="0">
              <a:ln>
                <a:noFill/>
              </a:ln>
              <a:solidFill>
                <a:schemeClr val="tx1"/>
              </a:solidFill>
              <a:effectLst/>
              <a:uLnTx/>
              <a:uFillTx/>
            </a:endParaRPr>
          </a:p>
        </p:txBody>
      </p:sp>
      <p:sp>
        <p:nvSpPr>
          <p:cNvPr id="5" name="Rectangle 4">
            <a:extLst>
              <a:ext uri="{FF2B5EF4-FFF2-40B4-BE49-F238E27FC236}">
                <a16:creationId xmlns:a16="http://schemas.microsoft.com/office/drawing/2014/main" id="{F6473A4F-B79F-4AA6-A24E-B987A527B651}"/>
              </a:ext>
            </a:extLst>
          </p:cNvPr>
          <p:cNvSpPr/>
          <p:nvPr/>
        </p:nvSpPr>
        <p:spPr>
          <a:xfrm>
            <a:off x="0" y="1009320"/>
            <a:ext cx="12192000" cy="1323439"/>
          </a:xfrm>
          <a:prstGeom prst="rect">
            <a:avLst/>
          </a:prstGeom>
          <a:noFill/>
        </p:spPr>
        <p:txBody>
          <a:bodyPr wrap="squar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Introduction and Rationale</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TextBox 6">
            <a:extLst>
              <a:ext uri="{FF2B5EF4-FFF2-40B4-BE49-F238E27FC236}">
                <a16:creationId xmlns:a16="http://schemas.microsoft.com/office/drawing/2014/main" id="{4F6C953C-C22D-44F6-9A8A-39978C17B699}"/>
              </a:ext>
            </a:extLst>
          </p:cNvPr>
          <p:cNvSpPr txBox="1"/>
          <p:nvPr/>
        </p:nvSpPr>
        <p:spPr>
          <a:xfrm>
            <a:off x="410782" y="5065578"/>
            <a:ext cx="4208318" cy="923330"/>
          </a:xfrm>
          <a:prstGeom prst="rect">
            <a:avLst/>
          </a:prstGeom>
          <a:noFill/>
        </p:spPr>
        <p:txBody>
          <a:bodyPr wrap="square" rtlCol="0">
            <a:spAutoFit/>
          </a:bodyPr>
          <a:lstStyle/>
          <a:p>
            <a:pPr marL="285750" indent="-285750">
              <a:buFont typeface="Arial" panose="020B0604020202020204" pitchFamily="34" charset="0"/>
              <a:buChar char="•"/>
            </a:pPr>
            <a:r>
              <a:rPr lang="en-US" dirty="0"/>
              <a:t>Goals</a:t>
            </a:r>
          </a:p>
          <a:p>
            <a:pPr marL="285750" indent="-285750">
              <a:buFont typeface="Arial" panose="020B0604020202020204" pitchFamily="34" charset="0"/>
              <a:buChar char="•"/>
            </a:pPr>
            <a:r>
              <a:rPr lang="en-US" dirty="0"/>
              <a:t>Statistics</a:t>
            </a:r>
          </a:p>
          <a:p>
            <a:pPr marL="285750" indent="-285750">
              <a:buFont typeface="Arial" panose="020B0604020202020204" pitchFamily="34" charset="0"/>
              <a:buChar char="•"/>
            </a:pPr>
            <a:r>
              <a:rPr lang="en-US" dirty="0"/>
              <a:t>Links</a:t>
            </a:r>
          </a:p>
        </p:txBody>
      </p:sp>
    </p:spTree>
    <p:extLst>
      <p:ext uri="{BB962C8B-B14F-4D97-AF65-F5344CB8AC3E}">
        <p14:creationId xmlns:p14="http://schemas.microsoft.com/office/powerpoint/2010/main" val="757536887"/>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A5E524-BC2E-4EAB-B324-63F70FD5B97F}"/>
              </a:ext>
            </a:extLst>
          </p:cNvPr>
          <p:cNvSpPr>
            <a:spLocks noGrp="1"/>
          </p:cNvSpPr>
          <p:nvPr>
            <p:ph type="title"/>
          </p:nvPr>
        </p:nvSpPr>
        <p:spPr>
          <a:xfrm>
            <a:off x="838200" y="242577"/>
            <a:ext cx="10515600" cy="1325563"/>
          </a:xfrm>
          <a:prstGeom prst="rect">
            <a:avLst/>
          </a:prstGeom>
          <a:solidFill>
            <a:schemeClr val="accent5">
              <a:lumMod val="75000"/>
            </a:schemeClr>
          </a:solidFill>
          <a:ln>
            <a:noFill/>
          </a:ln>
          <a:effectLst>
            <a:outerShdw blurRad="76200" dist="12700" dir="2700000" sy="-23000" kx="-800400" algn="bl"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algn="ctr"/>
            <a:r>
              <a:rPr lang="en-US" sz="5400" b="1" cap="none" spc="0">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Franklin Gothic Medium" panose="020B0603020102020204" pitchFamily="34" charset="0"/>
              </a:rPr>
              <a:t>The Perceptual Driving Program </a:t>
            </a:r>
          </a:p>
        </p:txBody>
      </p:sp>
      <p:sp>
        <p:nvSpPr>
          <p:cNvPr id="3" name="Partial Circle 2">
            <a:extLst>
              <a:ext uri="{FF2B5EF4-FFF2-40B4-BE49-F238E27FC236}">
                <a16:creationId xmlns:a16="http://schemas.microsoft.com/office/drawing/2014/main" id="{05DB5836-AB0D-4E43-81A5-D3220DCF7361}"/>
              </a:ext>
            </a:extLst>
          </p:cNvPr>
          <p:cNvSpPr/>
          <p:nvPr/>
        </p:nvSpPr>
        <p:spPr>
          <a:xfrm>
            <a:off x="1541806" y="1677971"/>
            <a:ext cx="5472052" cy="5472052"/>
          </a:xfrm>
          <a:prstGeom prst="pie">
            <a:avLst>
              <a:gd name="adj1" fmla="val 5400000"/>
              <a:gd name="adj2" fmla="val 16200000"/>
            </a:avLst>
          </a:prstGeom>
        </p:spPr>
        <p:style>
          <a:lnRef idx="0">
            <a:schemeClr val="lt1">
              <a:hueOff val="0"/>
              <a:satOff val="0"/>
              <a:lumOff val="0"/>
              <a:alphaOff val="0"/>
            </a:schemeClr>
          </a:lnRef>
          <a:fillRef idx="3">
            <a:schemeClr val="accent1">
              <a:shade val="50000"/>
              <a:hueOff val="0"/>
              <a:satOff val="0"/>
              <a:lumOff val="0"/>
              <a:alphaOff val="0"/>
            </a:schemeClr>
          </a:fillRef>
          <a:effectRef idx="3">
            <a:schemeClr val="accent1">
              <a:shade val="50000"/>
              <a:hueOff val="0"/>
              <a:satOff val="0"/>
              <a:lumOff val="0"/>
              <a:alphaOff val="0"/>
            </a:schemeClr>
          </a:effectRef>
          <a:fontRef idx="minor">
            <a:schemeClr val="lt1"/>
          </a:fontRef>
        </p:style>
      </p:sp>
      <p:sp>
        <p:nvSpPr>
          <p:cNvPr id="4" name="Freeform: Shape 3">
            <a:extLst>
              <a:ext uri="{FF2B5EF4-FFF2-40B4-BE49-F238E27FC236}">
                <a16:creationId xmlns:a16="http://schemas.microsoft.com/office/drawing/2014/main" id="{78360BCC-5CB4-4C17-BA5A-FD41755420E9}"/>
              </a:ext>
            </a:extLst>
          </p:cNvPr>
          <p:cNvSpPr/>
          <p:nvPr/>
        </p:nvSpPr>
        <p:spPr>
          <a:xfrm>
            <a:off x="4277832" y="1677971"/>
            <a:ext cx="6770381" cy="5472052"/>
          </a:xfrm>
          <a:custGeom>
            <a:avLst/>
            <a:gdLst>
              <a:gd name="connsiteX0" fmla="*/ 0 w 6770381"/>
              <a:gd name="connsiteY0" fmla="*/ 0 h 5472052"/>
              <a:gd name="connsiteX1" fmla="*/ 6770381 w 6770381"/>
              <a:gd name="connsiteY1" fmla="*/ 0 h 5472052"/>
              <a:gd name="connsiteX2" fmla="*/ 6770381 w 6770381"/>
              <a:gd name="connsiteY2" fmla="*/ 5472052 h 5472052"/>
              <a:gd name="connsiteX3" fmla="*/ 0 w 6770381"/>
              <a:gd name="connsiteY3" fmla="*/ 5472052 h 5472052"/>
              <a:gd name="connsiteX4" fmla="*/ 0 w 6770381"/>
              <a:gd name="connsiteY4" fmla="*/ 0 h 547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0381" h="5472052">
                <a:moveTo>
                  <a:pt x="0" y="0"/>
                </a:moveTo>
                <a:lnTo>
                  <a:pt x="6770381" y="0"/>
                </a:lnTo>
                <a:lnTo>
                  <a:pt x="6770381" y="5472052"/>
                </a:lnTo>
                <a:lnTo>
                  <a:pt x="0" y="5472052"/>
                </a:lnTo>
                <a:lnTo>
                  <a:pt x="0" y="0"/>
                </a:lnTo>
                <a:close/>
              </a:path>
            </a:pathLst>
          </a:custGeom>
          <a:solidFill>
            <a:srgbClr val="6C88CB">
              <a:alpha val="90000"/>
            </a:srgbClr>
          </a:solidFill>
          <a:ln w="57150">
            <a:solidFill>
              <a:srgbClr val="F2B800"/>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438163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black">
                    <a:hueOff val="0"/>
                    <a:satOff val="0"/>
                    <a:lumOff val="0"/>
                    <a:alphaOff val="0"/>
                  </a:prstClr>
                </a:solidFill>
                <a:effectLst/>
                <a:uLnTx/>
                <a:uFillTx/>
                <a:latin typeface="Adobe Fan Heiti Std B" panose="020B0700000000000000" pitchFamily="34" charset="-128"/>
                <a:ea typeface="Adobe Fan Heiti Std B" panose="020B0700000000000000" pitchFamily="34" charset="-128"/>
                <a:cs typeface="+mn-cs"/>
              </a:rPr>
              <a:t>Every driving action we take is determined by what we sense, identify and process in our brain. </a:t>
            </a:r>
          </a:p>
        </p:txBody>
      </p:sp>
      <p:sp>
        <p:nvSpPr>
          <p:cNvPr id="5" name="Partial Circle 4">
            <a:extLst>
              <a:ext uri="{FF2B5EF4-FFF2-40B4-BE49-F238E27FC236}">
                <a16:creationId xmlns:a16="http://schemas.microsoft.com/office/drawing/2014/main" id="{4E3C8D28-7289-46C9-A0B2-958D70FA00E5}"/>
              </a:ext>
            </a:extLst>
          </p:cNvPr>
          <p:cNvSpPr/>
          <p:nvPr/>
        </p:nvSpPr>
        <p:spPr>
          <a:xfrm>
            <a:off x="2260012" y="2840782"/>
            <a:ext cx="4035639" cy="4035639"/>
          </a:xfrm>
          <a:prstGeom prst="pie">
            <a:avLst>
              <a:gd name="adj1" fmla="val 5400000"/>
              <a:gd name="adj2" fmla="val 16200000"/>
            </a:avLst>
          </a:prstGeom>
        </p:spPr>
        <p:style>
          <a:lnRef idx="0">
            <a:schemeClr val="lt1">
              <a:hueOff val="0"/>
              <a:satOff val="0"/>
              <a:lumOff val="0"/>
              <a:alphaOff val="0"/>
            </a:schemeClr>
          </a:lnRef>
          <a:fillRef idx="3">
            <a:schemeClr val="accent1">
              <a:shade val="50000"/>
              <a:hueOff val="201247"/>
              <a:satOff val="-4901"/>
              <a:lumOff val="21448"/>
              <a:alphaOff val="0"/>
            </a:schemeClr>
          </a:fillRef>
          <a:effectRef idx="3">
            <a:schemeClr val="accent1">
              <a:shade val="50000"/>
              <a:hueOff val="201247"/>
              <a:satOff val="-4901"/>
              <a:lumOff val="21448"/>
              <a:alphaOff val="0"/>
            </a:schemeClr>
          </a:effectRef>
          <a:fontRef idx="minor">
            <a:schemeClr val="lt1"/>
          </a:fontRef>
        </p:style>
      </p:sp>
      <p:sp>
        <p:nvSpPr>
          <p:cNvPr id="6" name="Freeform: Shape 5">
            <a:extLst>
              <a:ext uri="{FF2B5EF4-FFF2-40B4-BE49-F238E27FC236}">
                <a16:creationId xmlns:a16="http://schemas.microsoft.com/office/drawing/2014/main" id="{54307B71-71F5-44B1-A7A5-1B3EF4B238C8}"/>
              </a:ext>
            </a:extLst>
          </p:cNvPr>
          <p:cNvSpPr/>
          <p:nvPr/>
        </p:nvSpPr>
        <p:spPr>
          <a:xfrm>
            <a:off x="4277832" y="2840782"/>
            <a:ext cx="6770381" cy="4035639"/>
          </a:xfrm>
          <a:custGeom>
            <a:avLst/>
            <a:gdLst>
              <a:gd name="connsiteX0" fmla="*/ 0 w 6770381"/>
              <a:gd name="connsiteY0" fmla="*/ 0 h 4035639"/>
              <a:gd name="connsiteX1" fmla="*/ 6770381 w 6770381"/>
              <a:gd name="connsiteY1" fmla="*/ 0 h 4035639"/>
              <a:gd name="connsiteX2" fmla="*/ 6770381 w 6770381"/>
              <a:gd name="connsiteY2" fmla="*/ 4035639 h 4035639"/>
              <a:gd name="connsiteX3" fmla="*/ 0 w 6770381"/>
              <a:gd name="connsiteY3" fmla="*/ 4035639 h 4035639"/>
              <a:gd name="connsiteX4" fmla="*/ 0 w 6770381"/>
              <a:gd name="connsiteY4" fmla="*/ 0 h 40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0381" h="4035639">
                <a:moveTo>
                  <a:pt x="0" y="0"/>
                </a:moveTo>
                <a:lnTo>
                  <a:pt x="6770381" y="0"/>
                </a:lnTo>
                <a:lnTo>
                  <a:pt x="6770381" y="4035639"/>
                </a:lnTo>
                <a:lnTo>
                  <a:pt x="0" y="4035639"/>
                </a:lnTo>
                <a:lnTo>
                  <a:pt x="0" y="0"/>
                </a:lnTo>
                <a:close/>
              </a:path>
            </a:pathLst>
          </a:custGeom>
          <a:solidFill>
            <a:srgbClr val="FFC000">
              <a:alpha val="90000"/>
            </a:srgbClr>
          </a:solidFill>
          <a:ln w="57150">
            <a:solidFill>
              <a:srgbClr val="F2B800"/>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2945218"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black">
                    <a:hueOff val="0"/>
                    <a:satOff val="0"/>
                    <a:lumOff val="0"/>
                    <a:alphaOff val="0"/>
                  </a:prstClr>
                </a:solidFill>
                <a:effectLst/>
                <a:uLnTx/>
                <a:uFillTx/>
                <a:latin typeface="Adobe Fan Heiti Std B" panose="020B0700000000000000" pitchFamily="34" charset="-128"/>
                <a:ea typeface="Adobe Fan Heiti Std B" panose="020B0700000000000000" pitchFamily="34" charset="-128"/>
                <a:cs typeface="+mn-cs"/>
              </a:rPr>
              <a:t>Those actions are:</a:t>
            </a:r>
          </a:p>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black">
                    <a:hueOff val="0"/>
                    <a:satOff val="0"/>
                    <a:lumOff val="0"/>
                    <a:alphaOff val="0"/>
                  </a:prstClr>
                </a:solidFill>
                <a:effectLst/>
                <a:uLnTx/>
                <a:uFillTx/>
                <a:latin typeface="Adobe Fan Heiti Std B" panose="020B0700000000000000" pitchFamily="34" charset="-128"/>
                <a:ea typeface="Adobe Fan Heiti Std B" panose="020B0700000000000000" pitchFamily="34" charset="-128"/>
                <a:cs typeface="+mn-cs"/>
              </a:rPr>
              <a:t> speed selection, position ,direction and communication.</a:t>
            </a:r>
          </a:p>
        </p:txBody>
      </p:sp>
      <p:sp>
        <p:nvSpPr>
          <p:cNvPr id="9" name="Partial Circle 8">
            <a:extLst>
              <a:ext uri="{FF2B5EF4-FFF2-40B4-BE49-F238E27FC236}">
                <a16:creationId xmlns:a16="http://schemas.microsoft.com/office/drawing/2014/main" id="{F774447D-96B4-43B2-985D-BE75D41033C2}"/>
              </a:ext>
            </a:extLst>
          </p:cNvPr>
          <p:cNvSpPr/>
          <p:nvPr/>
        </p:nvSpPr>
        <p:spPr>
          <a:xfrm>
            <a:off x="2978219" y="4003593"/>
            <a:ext cx="2599225" cy="2599225"/>
          </a:xfrm>
          <a:prstGeom prst="pie">
            <a:avLst>
              <a:gd name="adj1" fmla="val 5400000"/>
              <a:gd name="adj2" fmla="val 16200000"/>
            </a:avLst>
          </a:prstGeom>
        </p:spPr>
        <p:style>
          <a:lnRef idx="0">
            <a:schemeClr val="lt1">
              <a:hueOff val="0"/>
              <a:satOff val="0"/>
              <a:lumOff val="0"/>
              <a:alphaOff val="0"/>
            </a:schemeClr>
          </a:lnRef>
          <a:fillRef idx="3">
            <a:schemeClr val="accent1">
              <a:shade val="50000"/>
              <a:hueOff val="402493"/>
              <a:satOff val="-9802"/>
              <a:lumOff val="42896"/>
              <a:alphaOff val="0"/>
            </a:schemeClr>
          </a:fillRef>
          <a:effectRef idx="3">
            <a:schemeClr val="accent1">
              <a:shade val="50000"/>
              <a:hueOff val="402493"/>
              <a:satOff val="-9802"/>
              <a:lumOff val="42896"/>
              <a:alphaOff val="0"/>
            </a:schemeClr>
          </a:effectRef>
          <a:fontRef idx="minor">
            <a:schemeClr val="lt1"/>
          </a:fontRef>
        </p:style>
      </p:sp>
      <p:sp>
        <p:nvSpPr>
          <p:cNvPr id="10" name="Freeform: Shape 9">
            <a:extLst>
              <a:ext uri="{FF2B5EF4-FFF2-40B4-BE49-F238E27FC236}">
                <a16:creationId xmlns:a16="http://schemas.microsoft.com/office/drawing/2014/main" id="{3D7CFB02-DA8D-4925-86C7-34C2BDA405BD}"/>
              </a:ext>
            </a:extLst>
          </p:cNvPr>
          <p:cNvSpPr/>
          <p:nvPr/>
        </p:nvSpPr>
        <p:spPr>
          <a:xfrm>
            <a:off x="4277832" y="4003593"/>
            <a:ext cx="6770381" cy="2599225"/>
          </a:xfrm>
          <a:custGeom>
            <a:avLst/>
            <a:gdLst>
              <a:gd name="connsiteX0" fmla="*/ 0 w 6770381"/>
              <a:gd name="connsiteY0" fmla="*/ 0 h 2599225"/>
              <a:gd name="connsiteX1" fmla="*/ 6770381 w 6770381"/>
              <a:gd name="connsiteY1" fmla="*/ 0 h 2599225"/>
              <a:gd name="connsiteX2" fmla="*/ 6770381 w 6770381"/>
              <a:gd name="connsiteY2" fmla="*/ 2599225 h 2599225"/>
              <a:gd name="connsiteX3" fmla="*/ 0 w 6770381"/>
              <a:gd name="connsiteY3" fmla="*/ 2599225 h 2599225"/>
              <a:gd name="connsiteX4" fmla="*/ 0 w 6770381"/>
              <a:gd name="connsiteY4" fmla="*/ 0 h 2599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0381" h="2599225">
                <a:moveTo>
                  <a:pt x="0" y="0"/>
                </a:moveTo>
                <a:lnTo>
                  <a:pt x="6770381" y="0"/>
                </a:lnTo>
                <a:lnTo>
                  <a:pt x="6770381" y="2599225"/>
                </a:lnTo>
                <a:lnTo>
                  <a:pt x="0" y="2599225"/>
                </a:lnTo>
                <a:lnTo>
                  <a:pt x="0" y="0"/>
                </a:lnTo>
                <a:close/>
              </a:path>
            </a:pathLst>
          </a:custGeom>
          <a:solidFill>
            <a:schemeClr val="accent1">
              <a:lumMod val="40000"/>
              <a:lumOff val="60000"/>
            </a:schemeClr>
          </a:solidFill>
          <a:ln w="57150">
            <a:solidFill>
              <a:srgbClr val="F2B800"/>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1508804"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black">
                    <a:hueOff val="0"/>
                    <a:satOff val="0"/>
                    <a:lumOff val="0"/>
                    <a:alphaOff val="0"/>
                  </a:prstClr>
                </a:solidFill>
                <a:effectLst/>
                <a:uLnTx/>
                <a:uFillTx/>
                <a:latin typeface="Adobe Fan Heiti Std B" panose="020B0700000000000000" pitchFamily="34" charset="-128"/>
                <a:ea typeface="Adobe Fan Heiti Std B" panose="020B0700000000000000" pitchFamily="34" charset="-128"/>
                <a:cs typeface="+mn-cs"/>
              </a:rPr>
              <a:t>What we do is all determined by what we identify and evaluate. </a:t>
            </a:r>
          </a:p>
        </p:txBody>
      </p:sp>
      <p:sp>
        <p:nvSpPr>
          <p:cNvPr id="11" name="Partial Circle 10">
            <a:extLst>
              <a:ext uri="{FF2B5EF4-FFF2-40B4-BE49-F238E27FC236}">
                <a16:creationId xmlns:a16="http://schemas.microsoft.com/office/drawing/2014/main" id="{0CF4AA0A-DF34-469B-BF23-65A15B10B0A3}"/>
              </a:ext>
            </a:extLst>
          </p:cNvPr>
          <p:cNvSpPr/>
          <p:nvPr/>
        </p:nvSpPr>
        <p:spPr>
          <a:xfrm>
            <a:off x="3696426" y="5166404"/>
            <a:ext cx="1162811" cy="1162811"/>
          </a:xfrm>
          <a:prstGeom prst="pie">
            <a:avLst>
              <a:gd name="adj1" fmla="val 5400000"/>
              <a:gd name="adj2" fmla="val 16200000"/>
            </a:avLst>
          </a:prstGeom>
        </p:spPr>
        <p:style>
          <a:lnRef idx="0">
            <a:schemeClr val="lt1">
              <a:hueOff val="0"/>
              <a:satOff val="0"/>
              <a:lumOff val="0"/>
              <a:alphaOff val="0"/>
            </a:schemeClr>
          </a:lnRef>
          <a:fillRef idx="3">
            <a:schemeClr val="accent1">
              <a:shade val="50000"/>
              <a:hueOff val="201247"/>
              <a:satOff val="-4901"/>
              <a:lumOff val="21448"/>
              <a:alphaOff val="0"/>
            </a:schemeClr>
          </a:fillRef>
          <a:effectRef idx="3">
            <a:schemeClr val="accent1">
              <a:shade val="50000"/>
              <a:hueOff val="201247"/>
              <a:satOff val="-4901"/>
              <a:lumOff val="21448"/>
              <a:alphaOff val="0"/>
            </a:schemeClr>
          </a:effectRef>
          <a:fontRef idx="minor">
            <a:schemeClr val="lt1"/>
          </a:fontRef>
        </p:style>
      </p:sp>
      <p:sp>
        <p:nvSpPr>
          <p:cNvPr id="12" name="Freeform: Shape 11">
            <a:extLst>
              <a:ext uri="{FF2B5EF4-FFF2-40B4-BE49-F238E27FC236}">
                <a16:creationId xmlns:a16="http://schemas.microsoft.com/office/drawing/2014/main" id="{8A0230D9-9F3B-4451-BDA6-C8251DB6FF3C}"/>
              </a:ext>
            </a:extLst>
          </p:cNvPr>
          <p:cNvSpPr/>
          <p:nvPr/>
        </p:nvSpPr>
        <p:spPr>
          <a:xfrm>
            <a:off x="4277832" y="5166404"/>
            <a:ext cx="6770381" cy="1162811"/>
          </a:xfrm>
          <a:custGeom>
            <a:avLst/>
            <a:gdLst>
              <a:gd name="connsiteX0" fmla="*/ 0 w 6770381"/>
              <a:gd name="connsiteY0" fmla="*/ 0 h 1162811"/>
              <a:gd name="connsiteX1" fmla="*/ 6770381 w 6770381"/>
              <a:gd name="connsiteY1" fmla="*/ 0 h 1162811"/>
              <a:gd name="connsiteX2" fmla="*/ 6770381 w 6770381"/>
              <a:gd name="connsiteY2" fmla="*/ 1162811 h 1162811"/>
              <a:gd name="connsiteX3" fmla="*/ 0 w 6770381"/>
              <a:gd name="connsiteY3" fmla="*/ 1162811 h 1162811"/>
              <a:gd name="connsiteX4" fmla="*/ 0 w 6770381"/>
              <a:gd name="connsiteY4" fmla="*/ 0 h 1162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0381" h="1162811">
                <a:moveTo>
                  <a:pt x="0" y="0"/>
                </a:moveTo>
                <a:lnTo>
                  <a:pt x="6770381" y="0"/>
                </a:lnTo>
                <a:lnTo>
                  <a:pt x="6770381" y="1162811"/>
                </a:lnTo>
                <a:lnTo>
                  <a:pt x="0" y="1162811"/>
                </a:lnTo>
                <a:lnTo>
                  <a:pt x="0" y="0"/>
                </a:lnTo>
                <a:close/>
              </a:path>
            </a:pathLst>
          </a:custGeom>
          <a:solidFill>
            <a:srgbClr val="FFC000">
              <a:alpha val="90000"/>
            </a:srgbClr>
          </a:solidFill>
          <a:ln w="57150">
            <a:solidFill>
              <a:srgbClr val="FFC000"/>
            </a:solidFill>
          </a:ln>
        </p:spPr>
        <p:style>
          <a:lnRef idx="1">
            <a:scrgbClr r="0" g="0" b="0"/>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390" tIns="72390" rIns="72390" bIns="7239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r>
              <a:rPr kumimoji="0" lang="en-US" sz="1900" b="0" i="0" u="none" strike="noStrike" kern="1200" cap="none" spc="0" normalizeH="0" baseline="0" noProof="0">
                <a:ln>
                  <a:noFill/>
                </a:ln>
                <a:solidFill>
                  <a:prstClr val="black">
                    <a:hueOff val="0"/>
                    <a:satOff val="0"/>
                    <a:lumOff val="0"/>
                    <a:alphaOff val="0"/>
                  </a:prstClr>
                </a:solidFill>
                <a:effectLst/>
                <a:uLnTx/>
                <a:uFillTx/>
                <a:latin typeface="Adobe Fan Heiti Std B" panose="020B0700000000000000" pitchFamily="34" charset="-128"/>
                <a:ea typeface="Adobe Fan Heiti Std B" panose="020B0700000000000000" pitchFamily="34" charset="-128"/>
                <a:cs typeface="+mn-cs"/>
              </a:rPr>
              <a:t>Identifying is done with all of our senses, but in driving, it is primarily done with our eyes.</a:t>
            </a:r>
          </a:p>
        </p:txBody>
      </p:sp>
      <p:sp>
        <p:nvSpPr>
          <p:cNvPr id="2" name="Slide Number Placeholder 1">
            <a:extLst>
              <a:ext uri="{FF2B5EF4-FFF2-40B4-BE49-F238E27FC236}">
                <a16:creationId xmlns:a16="http://schemas.microsoft.com/office/drawing/2014/main" id="{EC50B580-B4C9-4EE2-9567-F003A3DE638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76336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B85035C6-9AA5-46C0-8104-3C6B9626104A}"/>
              </a:ext>
            </a:extLst>
          </p:cNvPr>
          <p:cNvSpPr>
            <a:spLocks noGrp="1" noChangeArrowheads="1"/>
          </p:cNvSpPr>
          <p:nvPr>
            <p:ph idx="4294967295"/>
          </p:nvPr>
        </p:nvSpPr>
        <p:spPr>
          <a:xfrm>
            <a:off x="794084" y="1409580"/>
            <a:ext cx="6096000" cy="3686175"/>
          </a:xfrm>
          <a:solidFill>
            <a:schemeClr val="accent1">
              <a:lumMod val="75000"/>
            </a:schemeClr>
          </a:solidFill>
          <a:ln w="57150">
            <a:solidFill>
              <a:srgbClr val="F2B8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pPr algn="just">
              <a:lnSpc>
                <a:spcPct val="150000"/>
              </a:lnSpc>
            </a:pPr>
            <a:r>
              <a:rPr lang="en-US" altLang="en-US" sz="3200" b="1" dirty="0">
                <a:solidFill>
                  <a:schemeClr val="bg1"/>
                </a:solidFill>
                <a:effectLst>
                  <a:outerShdw blurRad="38100" dist="38100" dir="2700000" algn="tl">
                    <a:srgbClr val="000000">
                      <a:alpha val="43137"/>
                    </a:srgbClr>
                  </a:outerShdw>
                </a:effectLst>
              </a:rPr>
              <a:t>“I Didn’t See”</a:t>
            </a:r>
          </a:p>
          <a:p>
            <a:pPr marL="0" indent="0" algn="just">
              <a:lnSpc>
                <a:spcPct val="150000"/>
              </a:lnSpc>
              <a:buNone/>
            </a:pPr>
            <a:r>
              <a:rPr lang="en-US" altLang="en-US" sz="3200" b="1" dirty="0">
                <a:solidFill>
                  <a:prstClr val="white"/>
                </a:solidFill>
                <a:effectLst>
                  <a:outerShdw blurRad="38100" dist="38100" dir="2700000" algn="tl">
                    <a:srgbClr val="000000">
                      <a:alpha val="43137"/>
                    </a:srgbClr>
                  </a:outerShdw>
                </a:effectLst>
              </a:rPr>
              <a:t>(“ I Wasn’t Paying Attention”)</a:t>
            </a:r>
            <a:endParaRPr lang="en-US" altLang="en-US" sz="3200" b="1" dirty="0">
              <a:solidFill>
                <a:schemeClr val="bg1"/>
              </a:solidFill>
              <a:effectLst>
                <a:outerShdw blurRad="38100" dist="38100" dir="2700000" algn="tl">
                  <a:srgbClr val="000000">
                    <a:alpha val="43137"/>
                  </a:srgbClr>
                </a:outerShdw>
              </a:effectLst>
            </a:endParaRPr>
          </a:p>
          <a:p>
            <a:pPr algn="just">
              <a:lnSpc>
                <a:spcPct val="150000"/>
              </a:lnSpc>
            </a:pPr>
            <a:r>
              <a:rPr lang="en-US" altLang="en-US" sz="3200" b="1" dirty="0">
                <a:solidFill>
                  <a:schemeClr val="bg1"/>
                </a:solidFill>
                <a:effectLst>
                  <a:outerShdw blurRad="38100" dist="38100" dir="2700000" algn="tl">
                    <a:srgbClr val="000000">
                      <a:alpha val="43137"/>
                    </a:srgbClr>
                  </a:outerShdw>
                </a:effectLst>
              </a:rPr>
              <a:t>I Didn’t See In Time”</a:t>
            </a:r>
          </a:p>
          <a:p>
            <a:pPr algn="just">
              <a:lnSpc>
                <a:spcPct val="150000"/>
              </a:lnSpc>
            </a:pPr>
            <a:r>
              <a:rPr lang="en-US" altLang="en-US" sz="3200" b="1" dirty="0">
                <a:solidFill>
                  <a:schemeClr val="bg1"/>
                </a:solidFill>
                <a:effectLst>
                  <a:outerShdw blurRad="38100" dist="38100" dir="2700000" algn="tl">
                    <a:srgbClr val="000000">
                      <a:alpha val="43137"/>
                    </a:srgbClr>
                  </a:outerShdw>
                </a:effectLst>
              </a:rPr>
              <a:t>“I Didn’t Think He Would Do It”</a:t>
            </a:r>
          </a:p>
          <a:p>
            <a:pPr marL="0" indent="0" algn="just">
              <a:lnSpc>
                <a:spcPct val="150000"/>
              </a:lnSpc>
              <a:buNone/>
            </a:pPr>
            <a:r>
              <a:rPr lang="en-US" altLang="en-US" sz="3200" b="1" dirty="0">
                <a:solidFill>
                  <a:schemeClr val="bg1"/>
                </a:solidFill>
                <a:effectLst>
                  <a:outerShdw blurRad="38100" dist="38100" dir="2700000" algn="tl">
                    <a:srgbClr val="000000">
                      <a:alpha val="43137"/>
                    </a:srgbClr>
                  </a:outerShdw>
                </a:effectLst>
              </a:rPr>
              <a:t>(“I Didn’t Know What to Do”)</a:t>
            </a:r>
          </a:p>
        </p:txBody>
      </p:sp>
      <p:sp>
        <p:nvSpPr>
          <p:cNvPr id="2" name="Rectangle 1">
            <a:extLst>
              <a:ext uri="{FF2B5EF4-FFF2-40B4-BE49-F238E27FC236}">
                <a16:creationId xmlns:a16="http://schemas.microsoft.com/office/drawing/2014/main" id="{BB66CC63-28BE-4643-823F-787C9F3D2525}"/>
              </a:ext>
            </a:extLst>
          </p:cNvPr>
          <p:cNvSpPr/>
          <p:nvPr/>
        </p:nvSpPr>
        <p:spPr>
          <a:xfrm>
            <a:off x="794084" y="290585"/>
            <a:ext cx="8686176" cy="923330"/>
          </a:xfrm>
          <a:prstGeom prst="rect">
            <a:avLst/>
          </a:prstGeom>
          <a:solidFill>
            <a:schemeClr val="accent1">
              <a:lumMod val="75000"/>
            </a:schemeClr>
          </a:solidFill>
          <a:effectLst>
            <a:outerShdw blurRad="50800" dist="38100" dir="16200000" rotWithShape="0">
              <a:prstClr val="black">
                <a:alpha val="40000"/>
              </a:prst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mn-ea"/>
                <a:cs typeface="+mn-cs"/>
              </a:rPr>
              <a:t>Stated Reasons for Collisions</a:t>
            </a:r>
            <a:endParaRPr kumimoji="0" lang="en-US" sz="5400" b="1" i="0" u="none" strike="noStrike" kern="1200" cap="none" spc="0" normalizeH="0" baseline="0" noProof="0">
              <a:ln w="9525">
                <a:solidFill>
                  <a:prstClr val="white"/>
                </a:solidFill>
                <a:prstDash val="solid"/>
              </a:ln>
              <a:solidFill>
                <a:prstClr val="white"/>
              </a:solidFill>
              <a:effectLst>
                <a:outerShdw blurRad="12700" dist="38100" dir="2700000" algn="tl" rotWithShape="0">
                  <a:prstClr val="white">
                    <a:lumMod val="50000"/>
                  </a:prstClr>
                </a:outerShdw>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6" name="3D Model 5" descr="Kodiak farm car white">
                <a:extLst>
                  <a:ext uri="{FF2B5EF4-FFF2-40B4-BE49-F238E27FC236}">
                    <a16:creationId xmlns:a16="http://schemas.microsoft.com/office/drawing/2014/main" id="{2A153C89-548C-4038-9892-35BC34F5A628}"/>
                  </a:ext>
                </a:extLst>
              </p:cNvPr>
              <p:cNvGraphicFramePr>
                <a:graphicFrameLocks noChangeAspect="1"/>
              </p:cNvGraphicFramePr>
              <p:nvPr/>
            </p:nvGraphicFramePr>
            <p:xfrm rot="21421894">
              <a:off x="-4240190" y="4372535"/>
              <a:ext cx="3582595" cy="1775013"/>
            </p:xfrm>
            <a:graphic>
              <a:graphicData uri="http://schemas.microsoft.com/office/drawing/2017/model3d">
                <am3d:model3d r:embed="rId4">
                  <am3d:spPr>
                    <a:xfrm rot="21421894">
                      <a:off x="0" y="0"/>
                      <a:ext cx="3582595" cy="1775013"/>
                    </a:xfrm>
                    <a:prstGeom prst="rect">
                      <a:avLst/>
                    </a:prstGeom>
                  </am3d:spPr>
                  <am3d:camera>
                    <am3d:pos x="0" y="0" z="55515624"/>
                    <am3d:up dx="0" dy="36000000" dz="0"/>
                    <am3d:lookAt x="0" y="0" z="0"/>
                    <am3d:perspective fov="2700000"/>
                  </am3d:camera>
                  <am3d:trans>
                    <am3d:meterPerModelUnit n="24858518" d="1000000"/>
                    <am3d:preTrans dx="0" dy="-3435811" dz="-20796"/>
                    <am3d:scale>
                      <am3d:sx n="1000000" d="1000000"/>
                      <am3d:sy n="1000000" d="1000000"/>
                      <am3d:sz n="1000000" d="1000000"/>
                    </am3d:scale>
                    <am3d:rot ax="3211164" ay="4374980" az="3136526"/>
                    <am3d:postTrans dx="0" dy="0" dz="0"/>
                  </am3d:trans>
                  <am3d:attrSrcUrl r:id="rId5"/>
                  <am3d:raster rName="Office3DRenderer" rVer="16.0.8326">
                    <am3d:blip r:embed="rId6"/>
                  </am3d:raster>
                  <am3d:objViewport viewportSz="421769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Kodiak farm car white">
                <a:extLst>
                  <a:ext uri="{FF2B5EF4-FFF2-40B4-BE49-F238E27FC236}">
                    <a16:creationId xmlns:a16="http://schemas.microsoft.com/office/drawing/2014/main" id="{2A153C89-548C-4038-9892-35BC34F5A628}"/>
                  </a:ext>
                </a:extLst>
              </p:cNvPr>
              <p:cNvPicPr>
                <a:picLocks noGrp="1" noRot="1" noChangeAspect="1" noMove="1" noResize="1" noEditPoints="1" noAdjustHandles="1" noChangeArrowheads="1" noChangeShapeType="1" noCrop="1"/>
              </p:cNvPicPr>
              <p:nvPr/>
            </p:nvPicPr>
            <p:blipFill>
              <a:blip r:embed="rId6"/>
              <a:stretch>
                <a:fillRect/>
              </a:stretch>
            </p:blipFill>
            <p:spPr>
              <a:xfrm rot="21421894">
                <a:off x="-4240190" y="4372535"/>
                <a:ext cx="3582595" cy="177501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3D Model 6" descr="Duet car white and orange">
                <a:extLst>
                  <a:ext uri="{FF2B5EF4-FFF2-40B4-BE49-F238E27FC236}">
                    <a16:creationId xmlns:a16="http://schemas.microsoft.com/office/drawing/2014/main" id="{8AB0F0B5-6D19-4437-B9AE-9A7AFAC0FE9B}"/>
                  </a:ext>
                </a:extLst>
              </p:cNvPr>
              <p:cNvGraphicFramePr>
                <a:graphicFrameLocks noChangeAspect="1"/>
              </p:cNvGraphicFramePr>
              <p:nvPr/>
            </p:nvGraphicFramePr>
            <p:xfrm>
              <a:off x="-4936320" y="5518710"/>
              <a:ext cx="3335654" cy="1936767"/>
            </p:xfrm>
            <a:graphic>
              <a:graphicData uri="http://schemas.microsoft.com/office/drawing/2017/model3d">
                <am3d:model3d r:embed="rId7">
                  <am3d:spPr>
                    <a:xfrm>
                      <a:off x="0" y="0"/>
                      <a:ext cx="3335654" cy="1936767"/>
                    </a:xfrm>
                    <a:prstGeom prst="rect">
                      <a:avLst/>
                    </a:prstGeom>
                  </am3d:spPr>
                  <am3d:camera>
                    <am3d:pos x="0" y="0" z="59388562"/>
                    <am3d:up dx="0" dy="36000000" dz="0"/>
                    <am3d:lookAt x="0" y="0" z="0"/>
                    <am3d:perspective fov="2700000"/>
                  </am3d:camera>
                  <am3d:trans>
                    <am3d:meterPerModelUnit n="34140544" d="1000000"/>
                    <am3d:preTrans dx="0" dy="-3781217" dz="-243764"/>
                    <am3d:scale>
                      <am3d:sx n="1000000" d="1000000"/>
                      <am3d:sy n="1000000" d="1000000"/>
                      <am3d:sz n="1000000" d="1000000"/>
                    </am3d:scale>
                    <am3d:rot ax="5684156" ay="4374356" az="5697158"/>
                    <am3d:postTrans dx="0" dy="0" dz="0"/>
                  </am3d:trans>
                  <am3d:attrSrcUrl r:id="rId8"/>
                  <am3d:raster rName="Office3DRenderer" rVer="16.0.8326">
                    <am3d:blip r:embed="rId9"/>
                  </am3d:raster>
                  <am3d:objViewport viewportSz="43833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Duet car white and orange">
                <a:extLst>
                  <a:ext uri="{FF2B5EF4-FFF2-40B4-BE49-F238E27FC236}">
                    <a16:creationId xmlns:a16="http://schemas.microsoft.com/office/drawing/2014/main" id="{8AB0F0B5-6D19-4437-B9AE-9A7AFAC0FE9B}"/>
                  </a:ext>
                </a:extLst>
              </p:cNvPr>
              <p:cNvPicPr>
                <a:picLocks noGrp="1" noRot="1" noChangeAspect="1" noMove="1" noResize="1" noEditPoints="1" noAdjustHandles="1" noChangeArrowheads="1" noChangeShapeType="1" noCrop="1"/>
              </p:cNvPicPr>
              <p:nvPr/>
            </p:nvPicPr>
            <p:blipFill>
              <a:blip r:embed="rId9"/>
              <a:stretch>
                <a:fillRect/>
              </a:stretch>
            </p:blipFill>
            <p:spPr>
              <a:xfrm>
                <a:off x="-4936320" y="5518710"/>
                <a:ext cx="3335654" cy="193676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3D Model 7" descr="Caroler in Hoodie">
                <a:extLst>
                  <a:ext uri="{FF2B5EF4-FFF2-40B4-BE49-F238E27FC236}">
                    <a16:creationId xmlns:a16="http://schemas.microsoft.com/office/drawing/2014/main" id="{AB14CAF6-A8EA-45CF-AD6B-846B76A57D50}"/>
                  </a:ext>
                </a:extLst>
              </p:cNvPr>
              <p:cNvGraphicFramePr>
                <a:graphicFrameLocks noChangeAspect="1"/>
              </p:cNvGraphicFramePr>
              <p:nvPr/>
            </p:nvGraphicFramePr>
            <p:xfrm>
              <a:off x="9975559" y="533400"/>
              <a:ext cx="1225841" cy="2513730"/>
            </p:xfrm>
            <a:graphic>
              <a:graphicData uri="http://schemas.microsoft.com/office/drawing/2017/model3d">
                <am3d:model3d r:embed="rId10">
                  <am3d:spPr>
                    <a:xfrm>
                      <a:off x="0" y="0"/>
                      <a:ext cx="1225841" cy="2513730"/>
                    </a:xfrm>
                    <a:prstGeom prst="rect">
                      <a:avLst/>
                    </a:prstGeom>
                  </am3d:spPr>
                  <am3d:camera>
                    <am3d:pos x="0" y="0" z="51919558"/>
                    <am3d:up dx="0" dy="36000000" dz="0"/>
                    <am3d:lookAt x="0" y="0" z="0"/>
                    <am3d:perspective fov="2700000"/>
                  </am3d:camera>
                  <am3d:trans>
                    <am3d:meterPerModelUnit n="10860349" d="1000000"/>
                    <am3d:preTrans dx="62926" dy="-17991016" dz="-1869344"/>
                    <am3d:scale>
                      <am3d:sx n="1000000" d="1000000"/>
                      <am3d:sy n="1000000" d="1000000"/>
                      <am3d:sz n="1000000" d="1000000"/>
                    </am3d:scale>
                    <am3d:rot ax="2926733" ay="542148" az="609783"/>
                    <am3d:postTrans dx="0" dy="0" dz="0"/>
                  </am3d:trans>
                  <am3d:attrSrcUrl r:id="rId11"/>
                  <am3d:raster rName="Office3DRenderer" rVer="16.0.8326">
                    <am3d:blip r:embed="rId12"/>
                  </am3d:raster>
                  <am3d:objViewport viewportSz="29068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Caroler in Hoodie">
                <a:extLst>
                  <a:ext uri="{FF2B5EF4-FFF2-40B4-BE49-F238E27FC236}">
                    <a16:creationId xmlns:a16="http://schemas.microsoft.com/office/drawing/2014/main" id="{AB14CAF6-A8EA-45CF-AD6B-846B76A57D50}"/>
                  </a:ext>
                </a:extLst>
              </p:cNvPr>
              <p:cNvPicPr>
                <a:picLocks noGrp="1" noRot="1" noChangeAspect="1" noMove="1" noResize="1" noEditPoints="1" noAdjustHandles="1" noChangeArrowheads="1" noChangeShapeType="1" noCrop="1"/>
              </p:cNvPicPr>
              <p:nvPr/>
            </p:nvPicPr>
            <p:blipFill>
              <a:blip r:embed="rId12"/>
              <a:stretch>
                <a:fillRect/>
              </a:stretch>
            </p:blipFill>
            <p:spPr>
              <a:xfrm>
                <a:off x="9975559" y="533400"/>
                <a:ext cx="1225841" cy="2513730"/>
              </a:xfrm>
              <a:prstGeom prst="rect">
                <a:avLst/>
              </a:prstGeom>
            </p:spPr>
          </p:pic>
        </mc:Fallback>
      </mc:AlternateContent>
      <p:sp>
        <p:nvSpPr>
          <p:cNvPr id="3" name="Slide Number Placeholder 2">
            <a:extLst>
              <a:ext uri="{FF2B5EF4-FFF2-40B4-BE49-F238E27FC236}">
                <a16:creationId xmlns:a16="http://schemas.microsoft.com/office/drawing/2014/main" id="{E6D9544C-B518-4672-B82E-6B6A19193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445864"/>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nodeType="withEffect">
                                      <p:stCondLst>
                                        <p:cond delay="500"/>
                                      </p:stCondLst>
                                      <p:childTnLst>
                                        <p:animMotion origin="layout" path="M 1.25E-6 1.85185E-6 L 0.88516 0.00463 " pathEditMode="relative" rAng="0" ptsTypes="AA">
                                          <p:cBhvr>
                                            <p:cTn id="6" dur="3000" fill="hold"/>
                                            <p:tgtEl>
                                              <p:spTgt spid="6"/>
                                            </p:tgtEl>
                                            <p:attrNameLst>
                                              <p:attrName>ppt_x</p:attrName>
                                              <p:attrName>ppt_y</p:attrName>
                                            </p:attrNameLst>
                                          </p:cBhvr>
                                          <p:rCtr x="44258" y="231"/>
                                        </p:animMotion>
                                      </p:childTnLst>
                                    </p:cTn>
                                  </p:par>
                                  <p:par>
                                    <p:cTn id="7" presetID="42" presetClass="path" presetSubtype="0" accel="10000" fill="hold" nodeType="withEffect" p14:presetBounceEnd="40000">
                                      <p:stCondLst>
                                        <p:cond delay="500"/>
                                      </p:stCondLst>
                                      <p:childTnLst>
                                        <p:animMotion origin="layout" path="M -0.03411 -0.16227 L -0.00612 0.41528 " pathEditMode="relative" rAng="0" ptsTypes="AA" p14:bounceEnd="40000">
                                          <p:cBhvr>
                                            <p:cTn id="8" dur="3000" fill="hold"/>
                                            <p:tgtEl>
                                              <p:spTgt spid="8"/>
                                            </p:tgtEl>
                                            <p:attrNameLst>
                                              <p:attrName>ppt_x</p:attrName>
                                              <p:attrName>ppt_y</p:attrName>
                                            </p:attrNameLst>
                                          </p:cBhvr>
                                          <p:rCtr x="1393" y="28866"/>
                                        </p:animMotion>
                                      </p:childTnLst>
                                    </p:cTn>
                                  </p:par>
                                  <p:par>
                                    <p:cTn id="9" presetID="42" presetClass="path" presetSubtype="0" accel="21000" fill="hold" nodeType="withEffect" p14:presetBounceEnd="50000">
                                      <p:stCondLst>
                                        <p:cond delay="2000"/>
                                      </p:stCondLst>
                                      <p:childTnLst>
                                        <p:animMotion origin="layout" path="M 0.17005 -0.01018 L 1.52005 -0.01481 " pathEditMode="relative" rAng="0" ptsTypes="AA" p14:bounceEnd="50000">
                                          <p:cBhvr>
                                            <p:cTn id="10" dur="2000" fill="hold"/>
                                            <p:tgtEl>
                                              <p:spTgt spid="7"/>
                                            </p:tgtEl>
                                            <p:attrNameLst>
                                              <p:attrName>ppt_x</p:attrName>
                                              <p:attrName>ppt_y</p:attrName>
                                            </p:attrNameLst>
                                          </p:cBhvr>
                                          <p:rCtr x="67500" y="-231"/>
                                        </p:animMotion>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childTnLst>
                              </p:cTn>
                            </p:par>
                            <p:par>
                              <p:cTn id="11" fill="hold">
                                <p:stCondLst>
                                  <p:cond delay="4000"/>
                                </p:stCondLst>
                                <p:childTnLst>
                                  <p:par>
                                    <p:cTn id="12" presetID="39" presetClass="emph" presetSubtype="2" fill="hold" nodeType="afterEffect">
                                      <p:stCondLst>
                                        <p:cond delay="0"/>
                                      </p:stCondLst>
                                      <p:childTnLst>
                                        <p:anim calcmode="lin" valueType="num">
                                          <p:cBhvr additive="sum">
                                            <p:cTn id="13" dur="2000" fill="hold"/>
                                            <p:tgtEl>
                                              <p:spTgt spid="8"/>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4" dur="2000" fill="hold"/>
                                            <p:tgtEl>
                                              <p:spTgt spid="8"/>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5" dur="2000" fill="hold"/>
                                            <p:tgtEl>
                                              <p:spTgt spid="8"/>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2000" fill="hold"/>
                                            <p:tgtEl>
                                              <p:spTgt spid="8"/>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7" dur="2000" fill="hold"/>
                                            <p:tgtEl>
                                              <p:spTgt spid="8"/>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8" fill="hold">
                                <p:stCondLst>
                                  <p:cond delay="6000"/>
                                </p:stCondLst>
                                <p:childTnLst>
                                  <p:par>
                                    <p:cTn id="19" presetID="16" presetClass="entr" presetSubtype="21" fill="hold" grpId="0" nodeType="afterEffect">
                                      <p:stCondLst>
                                        <p:cond delay="0"/>
                                      </p:stCondLst>
                                      <p:childTnLst>
                                        <p:set>
                                          <p:cBhvr>
                                            <p:cTn id="20" dur="1" fill="hold">
                                              <p:stCondLst>
                                                <p:cond delay="0"/>
                                              </p:stCondLst>
                                            </p:cTn>
                                            <p:tgtEl>
                                              <p:spTgt spid="2051">
                                                <p:bg/>
                                              </p:spTgt>
                                            </p:tgtEl>
                                            <p:attrNameLst>
                                              <p:attrName>style.visibility</p:attrName>
                                            </p:attrNameLst>
                                          </p:cBhvr>
                                          <p:to>
                                            <p:strVal val="visible"/>
                                          </p:to>
                                        </p:set>
                                        <p:animEffect transition="in" filter="barn(inVertical)">
                                          <p:cBhvr>
                                            <p:cTn id="21" dur="2500"/>
                                            <p:tgtEl>
                                              <p:spTgt spid="2051">
                                                <p:bg/>
                                              </p:spTgt>
                                            </p:tgtEl>
                                          </p:cBhvr>
                                        </p:animEffect>
                                      </p:childTnLst>
                                    </p:cTn>
                                  </p:par>
                                </p:childTnLst>
                              </p:cTn>
                            </p:par>
                            <p:par>
                              <p:cTn id="22" fill="hold">
                                <p:stCondLst>
                                  <p:cond delay="8500"/>
                                </p:stCondLst>
                                <p:childTnLst>
                                  <p:par>
                                    <p:cTn id="23" presetID="16" presetClass="entr" presetSubtype="21" fill="hold" grpId="0" nodeType="afterEffect">
                                      <p:stCondLst>
                                        <p:cond delay="0"/>
                                      </p:stCondLst>
                                      <p:childTnLst>
                                        <p:set>
                                          <p:cBhvr>
                                            <p:cTn id="24" dur="1" fill="hold">
                                              <p:stCondLst>
                                                <p:cond delay="0"/>
                                              </p:stCondLst>
                                            </p:cTn>
                                            <p:tgtEl>
                                              <p:spTgt spid="2051">
                                                <p:txEl>
                                                  <p:pRg st="0" end="0"/>
                                                </p:txEl>
                                              </p:spTgt>
                                            </p:tgtEl>
                                            <p:attrNameLst>
                                              <p:attrName>style.visibility</p:attrName>
                                            </p:attrNameLst>
                                          </p:cBhvr>
                                          <p:to>
                                            <p:strVal val="visible"/>
                                          </p:to>
                                        </p:set>
                                        <p:animEffect transition="in" filter="barn(inVertical)">
                                          <p:cBhvr>
                                            <p:cTn id="25" dur="2500"/>
                                            <p:tgtEl>
                                              <p:spTgt spid="2051">
                                                <p:txEl>
                                                  <p:pRg st="0" end="0"/>
                                                </p:txEl>
                                              </p:spTgt>
                                            </p:tgtEl>
                                          </p:cBhvr>
                                        </p:animEffect>
                                      </p:childTnLst>
                                    </p:cTn>
                                  </p:par>
                                </p:childTnLst>
                              </p:cTn>
                            </p:par>
                            <p:par>
                              <p:cTn id="26" fill="hold">
                                <p:stCondLst>
                                  <p:cond delay="11000"/>
                                </p:stCondLst>
                                <p:childTnLst>
                                  <p:par>
                                    <p:cTn id="27" presetID="16" presetClass="entr" presetSubtype="21" fill="hold" grpId="0" nodeType="afterEffect">
                                      <p:stCondLst>
                                        <p:cond delay="0"/>
                                      </p:stCondLst>
                                      <p:childTnLst>
                                        <p:set>
                                          <p:cBhvr>
                                            <p:cTn id="28" dur="1" fill="hold">
                                              <p:stCondLst>
                                                <p:cond delay="0"/>
                                              </p:stCondLst>
                                            </p:cTn>
                                            <p:tgtEl>
                                              <p:spTgt spid="2051">
                                                <p:txEl>
                                                  <p:pRg st="1" end="1"/>
                                                </p:txEl>
                                              </p:spTgt>
                                            </p:tgtEl>
                                            <p:attrNameLst>
                                              <p:attrName>style.visibility</p:attrName>
                                            </p:attrNameLst>
                                          </p:cBhvr>
                                          <p:to>
                                            <p:strVal val="visible"/>
                                          </p:to>
                                        </p:set>
                                        <p:animEffect transition="in" filter="barn(inVertical)">
                                          <p:cBhvr>
                                            <p:cTn id="29" dur="2500"/>
                                            <p:tgtEl>
                                              <p:spTgt spid="2051">
                                                <p:txEl>
                                                  <p:pRg st="1" end="1"/>
                                                </p:txEl>
                                              </p:spTgt>
                                            </p:tgtEl>
                                          </p:cBhvr>
                                        </p:animEffect>
                                      </p:childTnLst>
                                    </p:cTn>
                                  </p:par>
                                </p:childTnLst>
                              </p:cTn>
                            </p:par>
                            <p:par>
                              <p:cTn id="30" fill="hold">
                                <p:stCondLst>
                                  <p:cond delay="13500"/>
                                </p:stCondLst>
                                <p:childTnLst>
                                  <p:par>
                                    <p:cTn id="31" presetID="16" presetClass="entr" presetSubtype="21" fill="hold" grpId="0" nodeType="afterEffect">
                                      <p:stCondLst>
                                        <p:cond delay="0"/>
                                      </p:stCondLst>
                                      <p:childTnLst>
                                        <p:set>
                                          <p:cBhvr>
                                            <p:cTn id="32" dur="1" fill="hold">
                                              <p:stCondLst>
                                                <p:cond delay="0"/>
                                              </p:stCondLst>
                                            </p:cTn>
                                            <p:tgtEl>
                                              <p:spTgt spid="2051">
                                                <p:txEl>
                                                  <p:pRg st="2" end="2"/>
                                                </p:txEl>
                                              </p:spTgt>
                                            </p:tgtEl>
                                            <p:attrNameLst>
                                              <p:attrName>style.visibility</p:attrName>
                                            </p:attrNameLst>
                                          </p:cBhvr>
                                          <p:to>
                                            <p:strVal val="visible"/>
                                          </p:to>
                                        </p:set>
                                        <p:animEffect transition="in" filter="barn(inVertical)">
                                          <p:cBhvr>
                                            <p:cTn id="33" dur="2500"/>
                                            <p:tgtEl>
                                              <p:spTgt spid="2051">
                                                <p:txEl>
                                                  <p:pRg st="2" end="2"/>
                                                </p:txEl>
                                              </p:spTgt>
                                            </p:tgtEl>
                                          </p:cBhvr>
                                        </p:animEffect>
                                      </p:childTnLst>
                                    </p:cTn>
                                  </p:par>
                                </p:childTnLst>
                              </p:cTn>
                            </p:par>
                            <p:par>
                              <p:cTn id="34" fill="hold">
                                <p:stCondLst>
                                  <p:cond delay="16000"/>
                                </p:stCondLst>
                                <p:childTnLst>
                                  <p:par>
                                    <p:cTn id="35" presetID="16" presetClass="entr" presetSubtype="21" fill="hold" grpId="0" nodeType="afterEffect">
                                      <p:stCondLst>
                                        <p:cond delay="0"/>
                                      </p:stCondLst>
                                      <p:childTnLst>
                                        <p:set>
                                          <p:cBhvr>
                                            <p:cTn id="36" dur="1" fill="hold">
                                              <p:stCondLst>
                                                <p:cond delay="0"/>
                                              </p:stCondLst>
                                            </p:cTn>
                                            <p:tgtEl>
                                              <p:spTgt spid="2051">
                                                <p:txEl>
                                                  <p:pRg st="3" end="3"/>
                                                </p:txEl>
                                              </p:spTgt>
                                            </p:tgtEl>
                                            <p:attrNameLst>
                                              <p:attrName>style.visibility</p:attrName>
                                            </p:attrNameLst>
                                          </p:cBhvr>
                                          <p:to>
                                            <p:strVal val="visible"/>
                                          </p:to>
                                        </p:set>
                                        <p:animEffect transition="in" filter="barn(inVertical)">
                                          <p:cBhvr>
                                            <p:cTn id="37" dur="2500"/>
                                            <p:tgtEl>
                                              <p:spTgt spid="2051">
                                                <p:txEl>
                                                  <p:pRg st="3" end="3"/>
                                                </p:txEl>
                                              </p:spTgt>
                                            </p:tgtEl>
                                          </p:cBhvr>
                                        </p:animEffect>
                                      </p:childTnLst>
                                    </p:cTn>
                                  </p:par>
                                </p:childTnLst>
                              </p:cTn>
                            </p:par>
                            <p:par>
                              <p:cTn id="38" fill="hold">
                                <p:stCondLst>
                                  <p:cond delay="18500"/>
                                </p:stCondLst>
                                <p:childTnLst>
                                  <p:par>
                                    <p:cTn id="39" presetID="16" presetClass="entr" presetSubtype="21" fill="hold" grpId="0" nodeType="afterEffect">
                                      <p:stCondLst>
                                        <p:cond delay="0"/>
                                      </p:stCondLst>
                                      <p:childTnLst>
                                        <p:set>
                                          <p:cBhvr>
                                            <p:cTn id="40" dur="1" fill="hold">
                                              <p:stCondLst>
                                                <p:cond delay="0"/>
                                              </p:stCondLst>
                                            </p:cTn>
                                            <p:tgtEl>
                                              <p:spTgt spid="2051">
                                                <p:txEl>
                                                  <p:pRg st="4" end="4"/>
                                                </p:txEl>
                                              </p:spTgt>
                                            </p:tgtEl>
                                            <p:attrNameLst>
                                              <p:attrName>style.visibility</p:attrName>
                                            </p:attrNameLst>
                                          </p:cBhvr>
                                          <p:to>
                                            <p:strVal val="visible"/>
                                          </p:to>
                                        </p:set>
                                        <p:animEffect transition="in" filter="barn(inVertical)">
                                          <p:cBhvr>
                                            <p:cTn id="41" dur="2500"/>
                                            <p:tgtEl>
                                              <p:spTgt spid="2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uiExpand="1" build="p"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nodeType="withEffect">
                                      <p:stCondLst>
                                        <p:cond delay="500"/>
                                      </p:stCondLst>
                                      <p:childTnLst>
                                        <p:animMotion origin="layout" path="M 1.25E-6 1.85185E-6 L 0.88516 0.00463 " pathEditMode="relative" rAng="0" ptsTypes="AA">
                                          <p:cBhvr>
                                            <p:cTn id="6" dur="3000" fill="hold"/>
                                            <p:tgtEl>
                                              <p:spTgt spid="6"/>
                                            </p:tgtEl>
                                            <p:attrNameLst>
                                              <p:attrName>ppt_x</p:attrName>
                                              <p:attrName>ppt_y</p:attrName>
                                            </p:attrNameLst>
                                          </p:cBhvr>
                                          <p:rCtr x="44258" y="231"/>
                                        </p:animMotion>
                                      </p:childTnLst>
                                    </p:cTn>
                                  </p:par>
                                  <p:par>
                                    <p:cTn id="7" presetID="42" presetClass="path" presetSubtype="0" accel="10000" fill="hold" nodeType="withEffect">
                                      <p:stCondLst>
                                        <p:cond delay="500"/>
                                      </p:stCondLst>
                                      <p:childTnLst>
                                        <p:animMotion origin="layout" path="M -0.03411 -0.16227 L -0.00612 0.41528 " pathEditMode="relative" rAng="0" ptsTypes="AA">
                                          <p:cBhvr>
                                            <p:cTn id="8" dur="3000" fill="hold"/>
                                            <p:tgtEl>
                                              <p:spTgt spid="8"/>
                                            </p:tgtEl>
                                            <p:attrNameLst>
                                              <p:attrName>ppt_x</p:attrName>
                                              <p:attrName>ppt_y</p:attrName>
                                            </p:attrNameLst>
                                          </p:cBhvr>
                                          <p:rCtr x="1393" y="28866"/>
                                        </p:animMotion>
                                      </p:childTnLst>
                                    </p:cTn>
                                  </p:par>
                                  <p:par>
                                    <p:cTn id="9" presetID="42" presetClass="path" presetSubtype="0" accel="21000" fill="hold" nodeType="withEffect">
                                      <p:stCondLst>
                                        <p:cond delay="2000"/>
                                      </p:stCondLst>
                                      <p:childTnLst>
                                        <p:animMotion origin="layout" path="M 0.17005 -0.01018 L 1.52005 -0.01481 " pathEditMode="relative" rAng="0" ptsTypes="AA">
                                          <p:cBhvr>
                                            <p:cTn id="10" dur="2000" fill="hold"/>
                                            <p:tgtEl>
                                              <p:spTgt spid="7"/>
                                            </p:tgtEl>
                                            <p:attrNameLst>
                                              <p:attrName>ppt_x</p:attrName>
                                              <p:attrName>ppt_y</p:attrName>
                                            </p:attrNameLst>
                                          </p:cBhvr>
                                          <p:rCtr x="67500" y="-231"/>
                                        </p:animMotion>
                                      </p:childTnLst>
                                      <p:subTnLst>
                                        <p:audio>
                                          <p:cMediaNode>
                                            <p:cTn display="0" masterRel="sameClick">
                                              <p:stCondLst>
                                                <p:cond evt="begin" delay="0">
                                                  <p:tn val="9"/>
                                                </p:cond>
                                              </p:stCondLst>
                                              <p:endCondLst>
                                                <p:cond evt="onStopAudio" delay="0">
                                                  <p:tgtEl>
                                                    <p:sldTgt/>
                                                  </p:tgtEl>
                                                </p:cond>
                                              </p:endCondLst>
                                            </p:cTn>
                                            <p:tgtEl>
                                              <p:sndTgt r:embed="rId3" name="explode.wav"/>
                                            </p:tgtEl>
                                          </p:cMediaNode>
                                        </p:audio>
                                      </p:subTnLst>
                                    </p:cTn>
                                  </p:par>
                                </p:childTnLst>
                              </p:cTn>
                            </p:par>
                            <p:par>
                              <p:cTn id="11" fill="hold">
                                <p:stCondLst>
                                  <p:cond delay="4000"/>
                                </p:stCondLst>
                                <p:childTnLst>
                                  <p:par>
                                    <p:cTn id="12" presetID="39" presetClass="emph" presetSubtype="2" fill="hold" nodeType="afterEffect">
                                      <p:stCondLst>
                                        <p:cond delay="0"/>
                                      </p:stCondLst>
                                      <p:childTnLst>
                                        <p:anim calcmode="lin" valueType="num">
                                          <p:cBhvr additive="sum">
                                            <p:cTn id="13" dur="2000" fill="hold"/>
                                            <p:tgtEl>
                                              <p:spTgt spid="8"/>
                                            </p:tgtEl>
                                            <p:attrNameLst>
                                              <p:attrName>3d.object.rotation.y</p:attrName>
                                            </p:attrNameLst>
                                          </p:cBhvr>
                                          <p:tavLst>
                                            <p:tav tm="0">
                                              <p:val>
                                                <p:fltVal val="0"/>
                                              </p:val>
                                            </p:tav>
                                            <p:tav tm="1120">
                                              <p:val>
                                                <p:fltVal val="-0.0012"/>
                                              </p:val>
                                            </p:tav>
                                            <p:tav tm="2250">
                                              <p:val>
                                                <p:fltVal val="-0.0098"/>
                                              </p:val>
                                            </p:tav>
                                            <p:tav tm="3370">
                                              <p:val>
                                                <p:fltVal val="-0.033"/>
                                              </p:val>
                                            </p:tav>
                                            <p:tav tm="4490">
                                              <p:val>
                                                <p:fltVal val="-0.0789"/>
                                              </p:val>
                                            </p:tav>
                                            <p:tav tm="5620">
                                              <p:val>
                                                <p:fltVal val="-0.1548"/>
                                              </p:val>
                                            </p:tav>
                                            <p:tav tm="6740">
                                              <p:val>
                                                <p:fltVal val="-0.267"/>
                                              </p:val>
                                            </p:tav>
                                            <p:tav tm="7870">
                                              <p:val>
                                                <p:fltVal val="-0.4235"/>
                                              </p:val>
                                            </p:tav>
                                            <p:tav tm="8990">
                                              <p:val>
                                                <p:fltVal val="-0.6337"/>
                                              </p:val>
                                            </p:tav>
                                            <p:tav tm="10110">
                                              <p:val>
                                                <p:fltVal val="-0.9013"/>
                                              </p:val>
                                            </p:tav>
                                            <p:tav tm="11240">
                                              <p:val>
                                                <p:fltVal val="-1.2353"/>
                                              </p:val>
                                            </p:tav>
                                            <p:tav tm="12360">
                                              <p:val>
                                                <p:fltVal val="-1.647"/>
                                              </p:val>
                                            </p:tav>
                                            <p:tav tm="13480">
                                              <p:val>
                                                <p:fltVal val="-2.0869"/>
                                              </p:val>
                                            </p:tav>
                                            <p:tav tm="14610">
                                              <p:val>
                                                <p:fltVal val="-2.4538"/>
                                              </p:val>
                                            </p:tav>
                                            <p:tav tm="15730">
                                              <p:val>
                                                <p:fltVal val="-2.7534"/>
                                              </p:val>
                                            </p:tav>
                                            <p:tav tm="16850">
                                              <p:val>
                                                <p:fltVal val="-2.9876"/>
                                              </p:val>
                                            </p:tav>
                                            <p:tav tm="17980">
                                              <p:val>
                                                <p:fltVal val="-3.1669"/>
                                              </p:val>
                                            </p:tav>
                                            <p:tav tm="19100">
                                              <p:val>
                                                <p:fltVal val="-3.2996"/>
                                              </p:val>
                                            </p:tav>
                                            <p:tav tm="20220">
                                              <p:val>
                                                <p:fltVal val="-3.3906"/>
                                              </p:val>
                                            </p:tav>
                                            <p:tav tm="21350">
                                              <p:val>
                                                <p:fltVal val="-3.4488"/>
                                              </p:val>
                                            </p:tav>
                                            <p:tav tm="22470">
                                              <p:val>
                                                <p:fltVal val="-3.4815"/>
                                              </p:val>
                                            </p:tav>
                                            <p:tav tm="23600">
                                              <p:val>
                                                <p:fltVal val="-3.4961"/>
                                              </p:val>
                                            </p:tav>
                                            <p:tav tm="24720">
                                              <p:val>
                                                <p:fltVal val="-3.4998"/>
                                              </p:val>
                                            </p:tav>
                                            <p:tav tm="25840">
                                              <p:val>
                                                <p:fltVal val="-3.0301"/>
                                              </p:val>
                                            </p:tav>
                                            <p:tav tm="26970">
                                              <p:val>
                                                <p:fltVal val="-0.9661"/>
                                              </p:val>
                                            </p:tav>
                                            <p:tav tm="28090">
                                              <p:val>
                                                <p:fltVal val="2.1525"/>
                                              </p:val>
                                            </p:tav>
                                            <p:tav tm="29210">
                                              <p:val>
                                                <p:fltVal val="6.1215"/>
                                              </p:val>
                                            </p:tav>
                                            <p:tav tm="30340">
                                              <p:val>
                                                <p:fltVal val="10.8322"/>
                                              </p:val>
                                            </p:tav>
                                            <p:tav tm="31460">
                                              <p:val>
                                                <p:fltVal val="16.2132"/>
                                              </p:val>
                                            </p:tav>
                                            <p:tav tm="32580">
                                              <p:val>
                                                <p:fltVal val="22.2128"/>
                                              </p:val>
                                            </p:tav>
                                            <p:tav tm="33710">
                                              <p:val>
                                                <p:fltVal val="28.7297"/>
                                              </p:val>
                                            </p:tav>
                                            <p:tav tm="34830">
                                              <p:val>
                                                <p:fltVal val="35.8493"/>
                                              </p:val>
                                            </p:tav>
                                            <p:tav tm="35960">
                                              <p:val>
                                                <p:fltVal val="43.4888"/>
                                              </p:val>
                                            </p:tav>
                                            <p:tav tm="37080">
                                              <p:val>
                                                <p:fltVal val="51.6257"/>
                                              </p:val>
                                            </p:tav>
                                            <p:tav tm="38200">
                                              <p:val>
                                                <p:fltVal val="60.2402"/>
                                              </p:val>
                                            </p:tav>
                                            <p:tav tm="39330">
                                              <p:val>
                                                <p:fltVal val="69.3155"/>
                                              </p:val>
                                            </p:tav>
                                            <p:tav tm="40450">
                                              <p:val>
                                                <p:fltVal val="78.8364"/>
                                              </p:val>
                                            </p:tav>
                                            <p:tav tm="41570">
                                              <p:val>
                                                <p:fltVal val="88.6987"/>
                                              </p:val>
                                            </p:tav>
                                            <p:tav tm="42700">
                                              <p:val>
                                                <p:fltVal val="99.0679"/>
                                              </p:val>
                                            </p:tav>
                                            <p:tav tm="43820">
                                              <p:val>
                                                <p:fltVal val="109.8461"/>
                                              </p:val>
                                            </p:tav>
                                            <p:tav tm="44940">
                                              <p:val>
                                                <p:fltVal val="121.0232"/>
                                              </p:val>
                                            </p:tav>
                                            <p:tav tm="46070">
                                              <p:val>
                                                <p:fltVal val="132.5899"/>
                                              </p:val>
                                            </p:tav>
                                            <p:tav tm="47190">
                                              <p:val>
                                                <p:fltVal val="144.5376"/>
                                              </p:val>
                                            </p:tav>
                                            <p:tav tm="48310">
                                              <p:val>
                                                <p:fltVal val="156.85851"/>
                                              </p:val>
                                            </p:tav>
                                            <p:tav tm="49440">
                                              <p:val>
                                                <p:fltVal val="169.43021"/>
                                              </p:val>
                                            </p:tav>
                                            <p:tav tm="50560">
                                              <p:val>
                                                <p:fltVal val="182.34309"/>
                                              </p:val>
                                            </p:tav>
                                            <p:tav tm="51690">
                                              <p:val>
                                                <p:fltVal val="195.1411"/>
                                              </p:val>
                                            </p:tav>
                                            <p:tav tm="52810">
                                              <p:val>
                                                <p:fltVal val="207.6945"/>
                                              </p:val>
                                            </p:tav>
                                            <p:tav tm="53930">
                                              <p:val>
                                                <p:fltVal val="219.77251"/>
                                              </p:val>
                                            </p:tav>
                                            <p:tav tm="55060">
                                              <p:val>
                                                <p:fltVal val="231.4814"/>
                                              </p:val>
                                            </p:tav>
                                            <p:tav tm="56180">
                                              <p:val>
                                                <p:fltVal val="242.91341"/>
                                              </p:val>
                                            </p:tav>
                                            <p:tav tm="57300">
                                              <p:val>
                                                <p:fltVal val="253.8558"/>
                                              </p:val>
                                            </p:tav>
                                            <p:tav tm="58430">
                                              <p:val>
                                                <p:fltVal val="264.40329"/>
                                              </p:val>
                                            </p:tav>
                                            <p:tav tm="59550">
                                              <p:val>
                                                <p:fltVal val="274.63501"/>
                                              </p:val>
                                            </p:tav>
                                            <p:tav tm="60670">
                                              <p:val>
                                                <p:fltVal val="284.35721"/>
                                              </p:val>
                                            </p:tav>
                                            <p:tav tm="61800">
                                              <p:val>
                                                <p:fltVal val="293.6507"/>
                                              </p:val>
                                            </p:tav>
                                            <p:tav tm="62920">
                                              <p:val>
                                                <p:fltVal val="302.57959"/>
                                              </p:val>
                                            </p:tav>
                                            <p:tav tm="64040">
                                              <p:val>
                                                <p:fltVal val="310.96921"/>
                                              </p:val>
                                            </p:tav>
                                            <p:tav tm="65170">
                                              <p:val>
                                                <p:fltVal val="318.88379"/>
                                              </p:val>
                                            </p:tav>
                                            <p:tav tm="66290">
                                              <p:val>
                                                <p:fltVal val="326.36801"/>
                                              </p:val>
                                            </p:tav>
                                            <p:tav tm="67420">
                                              <p:val>
                                                <p:fltVal val="333.26511"/>
                                              </p:val>
                                            </p:tav>
                                            <p:tav tm="68540">
                                              <p:val>
                                                <p:fltVal val="339.6712"/>
                                              </p:val>
                                            </p:tav>
                                            <p:tav tm="69660">
                                              <p:val>
                                                <p:fltVal val="345.43851"/>
                                              </p:val>
                                            </p:tav>
                                            <p:tav tm="70790">
                                              <p:val>
                                                <p:fltVal val="350.58469"/>
                                              </p:val>
                                            </p:tav>
                                            <p:tav tm="71910">
                                              <p:val>
                                                <p:fltVal val="355.09189"/>
                                              </p:val>
                                            </p:tav>
                                            <p:tav tm="73030">
                                              <p:val>
                                                <p:fltVal val="358.80179"/>
                                              </p:val>
                                            </p:tav>
                                            <p:tav tm="74160">
                                              <p:val>
                                                <p:fltVal val="361.63531"/>
                                              </p:val>
                                            </p:tav>
                                            <p:tav tm="75280">
                                              <p:val>
                                                <p:fltVal val="363.345"/>
                                              </p:val>
                                            </p:tav>
                                            <p:tav tm="76400">
                                              <p:val>
                                                <p:fltVal val="363.4978"/>
                                              </p:val>
                                            </p:tav>
                                            <p:tav tm="77530">
                                              <p:val>
                                                <p:fltVal val="363.47061"/>
                                              </p:val>
                                            </p:tav>
                                            <p:tav tm="78650">
                                              <p:val>
                                                <p:fltVal val="363.38339"/>
                                              </p:val>
                                            </p:tav>
                                            <p:tav tm="79780">
                                              <p:val>
                                                <p:fltVal val="363.20349"/>
                                              </p:val>
                                            </p:tav>
                                            <p:tav tm="80900">
                                              <p:val>
                                                <p:fltVal val="362.8963"/>
                                              </p:val>
                                            </p:tav>
                                            <p:tav tm="82020">
                                              <p:val>
                                                <p:fltVal val="362.4227"/>
                                              </p:val>
                                            </p:tav>
                                            <p:tav tm="83150">
                                              <p:val>
                                                <p:fltVal val="361.7569"/>
                                              </p:val>
                                            </p:tav>
                                            <p:tav tm="84270">
                                              <p:val>
                                                <p:fltVal val="361.0874"/>
                                              </p:val>
                                            </p:tav>
                                            <p:tav tm="85390">
                                              <p:val>
                                                <p:fltVal val="360.6105"/>
                                              </p:val>
                                            </p:tav>
                                            <p:tav tm="86520">
                                              <p:val>
                                                <p:fltVal val="360.30069"/>
                                              </p:val>
                                            </p:tav>
                                            <p:tav tm="87640">
                                              <p:val>
                                                <p:fltVal val="360.1188"/>
                                              </p:val>
                                            </p:tav>
                                            <p:tav tm="88760">
                                              <p:val>
                                                <p:fltVal val="360.03021"/>
                                              </p:val>
                                            </p:tav>
                                            <p:tav tm="89890">
                                              <p:val>
                                                <p:fltVal val="360.00229"/>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14" dur="2000" fill="hold"/>
                                            <p:tgtEl>
                                              <p:spTgt spid="8"/>
                                            </p:tgtEl>
                                            <p:attrNameLst>
                                              <p:attrName>3d.object.translation.y</p:attrName>
                                            </p:attrNameLst>
                                          </p:cBhvr>
                                          <p:tavLst>
                                            <p:tav tm="0">
                                              <p:val>
                                                <p:fltVal val="0"/>
                                              </p:val>
                                            </p:tav>
                                            <p:tav tm="1120">
                                              <p:val>
                                                <p:fltVal val="0"/>
                                              </p:val>
                                            </p:tav>
                                            <p:tav tm="2250">
                                              <p:val>
                                                <p:fltVal val="-10E-5"/>
                                              </p:val>
                                            </p:tav>
                                            <p:tav tm="3370">
                                              <p:val>
                                                <p:fltVal val="-0.0004"/>
                                              </p:val>
                                            </p:tav>
                                            <p:tav tm="4490">
                                              <p:val>
                                                <p:fltVal val="-0.0011"/>
                                              </p:val>
                                            </p:tav>
                                            <p:tav tm="5620">
                                              <p:val>
                                                <p:fltVal val="-0.0021"/>
                                              </p:val>
                                            </p:tav>
                                            <p:tav tm="6740">
                                              <p:val>
                                                <p:fltVal val="-0.0037"/>
                                              </p:val>
                                            </p:tav>
                                            <p:tav tm="7870">
                                              <p:val>
                                                <p:fltVal val="-0.0059"/>
                                              </p:val>
                                            </p:tav>
                                            <p:tav tm="8990">
                                              <p:val>
                                                <p:fltVal val="-0.0088"/>
                                              </p:val>
                                            </p:tav>
                                            <p:tav tm="10110">
                                              <p:val>
                                                <p:fltVal val="-0.0125"/>
                                              </p:val>
                                            </p:tav>
                                            <p:tav tm="11240">
                                              <p:val>
                                                <p:fltVal val="-0.0162"/>
                                              </p:val>
                                            </p:tav>
                                            <p:tav tm="12360">
                                              <p:val>
                                                <p:fltVal val="-0.0191"/>
                                              </p:val>
                                            </p:tav>
                                            <p:tav tm="13480">
                                              <p:val>
                                                <p:fltVal val="-0.0213"/>
                                              </p:val>
                                            </p:tav>
                                            <p:tav tm="14610">
                                              <p:val>
                                                <p:fltVal val="-0.0228"/>
                                              </p:val>
                                            </p:tav>
                                            <p:tav tm="15730">
                                              <p:val>
                                                <p:fltVal val="-0.0239"/>
                                              </p:val>
                                            </p:tav>
                                            <p:tav tm="16850">
                                              <p:val>
                                                <p:fltVal val="-0.0245"/>
                                              </p:val>
                                            </p:tav>
                                            <p:tav tm="17980">
                                              <p:val>
                                                <p:fltVal val="-0.0248"/>
                                              </p:val>
                                            </p:tav>
                                            <p:tav tm="19100">
                                              <p:val>
                                                <p:fltVal val="-0.0249"/>
                                              </p:val>
                                            </p:tav>
                                            <p:tav tm="20220">
                                              <p:val>
                                                <p:fltVal val="-0.0249"/>
                                              </p:val>
                                            </p:tav>
                                            <p:tav tm="21350">
                                              <p:val>
                                                <p:fltVal val="-0.0248"/>
                                              </p:val>
                                            </p:tav>
                                            <p:tav tm="22470">
                                              <p:val>
                                                <p:fltVal val="-0.0241"/>
                                              </p:val>
                                            </p:tav>
                                            <p:tav tm="23600">
                                              <p:val>
                                                <p:fltVal val="-0.022"/>
                                              </p:val>
                                            </p:tav>
                                            <p:tav tm="24720">
                                              <p:val>
                                                <p:fltVal val="-0.0179"/>
                                              </p:val>
                                            </p:tav>
                                            <p:tav tm="25840">
                                              <p:val>
                                                <p:fltVal val="-0.0113"/>
                                              </p:val>
                                            </p:tav>
                                            <p:tav tm="26970">
                                              <p:val>
                                                <p:fltVal val="-0.0013"/>
                                              </p:val>
                                            </p:tav>
                                            <p:tav tm="28090">
                                              <p:val>
                                                <p:fltVal val="0.0124"/>
                                              </p:val>
                                            </p:tav>
                                            <p:tav tm="29210">
                                              <p:val>
                                                <p:fltVal val="0.0309"/>
                                              </p:val>
                                            </p:tav>
                                            <p:tav tm="30340">
                                              <p:val>
                                                <p:fltVal val="0.0546"/>
                                              </p:val>
                                            </p:tav>
                                            <p:tav tm="31460">
                                              <p:val>
                                                <p:fltVal val="0.0842"/>
                                              </p:val>
                                            </p:tav>
                                            <p:tav tm="32580">
                                              <p:val>
                                                <p:fltVal val="0.1204"/>
                                              </p:val>
                                            </p:tav>
                                            <p:tav tm="33710">
                                              <p:val>
                                                <p:fltVal val="0.1634"/>
                                              </p:val>
                                            </p:tav>
                                            <p:tav tm="34830">
                                              <p:val>
                                                <p:fltVal val="0.2145"/>
                                              </p:val>
                                            </p:tav>
                                            <p:tav tm="35960">
                                              <p:val>
                                                <p:fltVal val="0.2711"/>
                                              </p:val>
                                            </p:tav>
                                            <p:tav tm="37080">
                                              <p:val>
                                                <p:fltVal val="0.3207"/>
                                              </p:val>
                                            </p:tav>
                                            <p:tav tm="38200">
                                              <p:val>
                                                <p:fltVal val="0.3625"/>
                                              </p:val>
                                            </p:tav>
                                            <p:tav tm="39330">
                                              <p:val>
                                                <p:fltVal val="0.3973"/>
                                              </p:val>
                                            </p:tav>
                                            <p:tav tm="40450">
                                              <p:val>
                                                <p:fltVal val="0.4256"/>
                                              </p:val>
                                            </p:tav>
                                            <p:tav tm="41570">
                                              <p:val>
                                                <p:fltVal val="0.448"/>
                                              </p:val>
                                            </p:tav>
                                            <p:tav tm="42700">
                                              <p:val>
                                                <p:fltVal val="0.4655"/>
                                              </p:val>
                                            </p:tav>
                                            <p:tav tm="43820">
                                              <p:val>
                                                <p:fltVal val="0.4786"/>
                                              </p:val>
                                            </p:tav>
                                            <p:tav tm="44940">
                                              <p:val>
                                                <p:fltVal val="0.4878"/>
                                              </p:val>
                                            </p:tav>
                                            <p:tav tm="46070">
                                              <p:val>
                                                <p:fltVal val="0.4939"/>
                                              </p:val>
                                            </p:tav>
                                            <p:tav tm="47190">
                                              <p:val>
                                                <p:fltVal val="0.4975"/>
                                              </p:val>
                                            </p:tav>
                                            <p:tav tm="48310">
                                              <p:val>
                                                <p:fltVal val="0.4993"/>
                                              </p:val>
                                            </p:tav>
                                            <p:tav tm="49440">
                                              <p:val>
                                                <p:fltVal val="0.4999"/>
                                              </p:val>
                                            </p:tav>
                                            <p:tav tm="50560">
                                              <p:val>
                                                <p:fltVal val="0.4999"/>
                                              </p:val>
                                            </p:tav>
                                            <p:tav tm="51690">
                                              <p:val>
                                                <p:fltVal val="0.4998"/>
                                              </p:val>
                                            </p:tav>
                                            <p:tav tm="52810">
                                              <p:val>
                                                <p:fltVal val="0.4988"/>
                                              </p:val>
                                            </p:tav>
                                            <p:tav tm="53930">
                                              <p:val>
                                                <p:fltVal val="0.4965"/>
                                              </p:val>
                                            </p:tav>
                                            <p:tav tm="55060">
                                              <p:val>
                                                <p:fltVal val="0.4921"/>
                                              </p:val>
                                            </p:tav>
                                            <p:tav tm="56180">
                                              <p:val>
                                                <p:fltVal val="0.485"/>
                                              </p:val>
                                            </p:tav>
                                            <p:tav tm="57300">
                                              <p:val>
                                                <p:fltVal val="0.4746"/>
                                              </p:val>
                                            </p:tav>
                                            <p:tav tm="58430">
                                              <p:val>
                                                <p:fltVal val="0.4603"/>
                                              </p:val>
                                            </p:tav>
                                            <p:tav tm="59550">
                                              <p:val>
                                                <p:fltVal val="0.4411"/>
                                              </p:val>
                                            </p:tav>
                                            <p:tav tm="60670">
                                              <p:val>
                                                <p:fltVal val="0.4169"/>
                                              </p:val>
                                            </p:tav>
                                            <p:tav tm="61800">
                                              <p:val>
                                                <p:fltVal val="0.3868"/>
                                              </p:val>
                                            </p:tav>
                                            <p:tav tm="62920">
                                              <p:val>
                                                <p:fltVal val="0.3499"/>
                                              </p:val>
                                            </p:tav>
                                            <p:tav tm="64040">
                                              <p:val>
                                                <p:fltVal val="0.306"/>
                                              </p:val>
                                            </p:tav>
                                            <p:tav tm="65170">
                                              <p:val>
                                                <p:fltVal val="0.2544"/>
                                              </p:val>
                                            </p:tav>
                                            <p:tav tm="66290">
                                              <p:val>
                                                <p:fltVal val="0.1981"/>
                                              </p:val>
                                            </p:tav>
                                            <p:tav tm="67420">
                                              <p:val>
                                                <p:fltVal val="0.1498"/>
                                              </p:val>
                                            </p:tav>
                                            <p:tav tm="68540">
                                              <p:val>
                                                <p:fltVal val="0.1087"/>
                                              </p:val>
                                            </p:tav>
                                            <p:tav tm="69660">
                                              <p:val>
                                                <p:fltVal val="0.0748"/>
                                              </p:val>
                                            </p:tav>
                                            <p:tav tm="70790">
                                              <p:val>
                                                <p:fltVal val="0.0473"/>
                                              </p:val>
                                            </p:tav>
                                            <p:tav tm="71910">
                                              <p:val>
                                                <p:fltVal val="0.0251"/>
                                              </p:val>
                                            </p:tav>
                                            <p:tav tm="73030">
                                              <p:val>
                                                <p:fltVal val="0.0082"/>
                                              </p:val>
                                            </p:tav>
                                            <p:tav tm="74160">
                                              <p:val>
                                                <p:fltVal val="-0.0044"/>
                                              </p:val>
                                            </p:tav>
                                            <p:tav tm="75280">
                                              <p:val>
                                                <p:fltVal val="-0.0134"/>
                                              </p:val>
                                            </p:tav>
                                            <p:tav tm="76400">
                                              <p:val>
                                                <p:fltVal val="-0.0192"/>
                                              </p:val>
                                            </p:tav>
                                            <p:tav tm="77530">
                                              <p:val>
                                                <p:fltVal val="-0.0227"/>
                                              </p:val>
                                            </p:tav>
                                            <p:tav tm="78650">
                                              <p:val>
                                                <p:fltVal val="-0.0244"/>
                                              </p:val>
                                            </p:tav>
                                            <p:tav tm="79780">
                                              <p:val>
                                                <p:fltVal val="-0.0249"/>
                                              </p:val>
                                            </p:tav>
                                            <p:tav tm="80900">
                                              <p:val>
                                                <p:fltVal val="-0.0249"/>
                                              </p:val>
                                            </p:tav>
                                            <p:tav tm="82020">
                                              <p:val>
                                                <p:fltVal val="-0.0244"/>
                                              </p:val>
                                            </p:tav>
                                            <p:tav tm="83150">
                                              <p:val>
                                                <p:fltVal val="-0.0219"/>
                                              </p:val>
                                            </p:tav>
                                            <p:tav tm="84270">
                                              <p:val>
                                                <p:fltVal val="-0.0156"/>
                                              </p:val>
                                            </p:tav>
                                            <p:tav tm="85390">
                                              <p:val>
                                                <p:fltVal val="-0.0039"/>
                                              </p:val>
                                            </p:tav>
                                            <p:tav tm="86520">
                                              <p:val>
                                                <p:fltVal val="0.0104"/>
                                              </p:val>
                                            </p:tav>
                                            <p:tav tm="87640">
                                              <p:val>
                                                <p:fltVal val="0.0192"/>
                                              </p:val>
                                            </p:tav>
                                            <p:tav tm="88760">
                                              <p:val>
                                                <p:fltVal val="0.0235"/>
                                              </p:val>
                                            </p:tav>
                                            <p:tav tm="89890">
                                              <p:val>
                                                <p:fltVal val="0.0248"/>
                                              </p:val>
                                            </p:tav>
                                            <p:tav tm="91010">
                                              <p:val>
                                                <p:fltVal val="0.0249"/>
                                              </p:val>
                                            </p:tav>
                                            <p:tav tm="92130">
                                              <p:val>
                                                <p:fltVal val="0.0247"/>
                                              </p:val>
                                            </p:tav>
                                            <p:tav tm="93260">
                                              <p:val>
                                                <p:fltVal val="0.0234"/>
                                              </p:val>
                                            </p:tav>
                                            <p:tav tm="94380">
                                              <p:val>
                                                <p:fltVal val="0.0202"/>
                                              </p:val>
                                            </p:tav>
                                            <p:tav tm="95510">
                                              <p:val>
                                                <p:fltVal val="0.0143"/>
                                              </p:val>
                                            </p:tav>
                                            <p:tav tm="96630">
                                              <p:val>
                                                <p:fltVal val="0.0071"/>
                                              </p:val>
                                            </p:tav>
                                            <p:tav tm="97750">
                                              <p:val>
                                                <p:fltVal val="0.0027"/>
                                              </p:val>
                                            </p:tav>
                                            <p:tav tm="98880">
                                              <p:val>
                                                <p:fltVal val="0.0007"/>
                                              </p:val>
                                            </p:tav>
                                            <p:tav tm="100000">
                                              <p:val>
                                                <p:fltVal val="0"/>
                                              </p:val>
                                            </p:tav>
                                          </p:tavLst>
                                        </p:anim>
                                        <p:anim calcmode="lin" valueType="num">
                                          <p:cBhvr additive="mult">
                                            <p:cTn id="15" dur="2000" fill="hold"/>
                                            <p:tgtEl>
                                              <p:spTgt spid="8"/>
                                            </p:tgtEl>
                                            <p:attrNameLst>
                                              <p:attrName>3d.object.scale.x</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6" dur="2000" fill="hold"/>
                                            <p:tgtEl>
                                              <p:spTgt spid="8"/>
                                            </p:tgtEl>
                                            <p:attrNameLst>
                                              <p:attrName>3d.object.scale.y</p:attrName>
                                            </p:attrNameLst>
                                          </p:cBhvr>
                                          <p:tavLst>
                                            <p:tav tm="0">
                                              <p:val>
                                                <p:fltVal val="1"/>
                                              </p:val>
                                            </p:tav>
                                            <p:tav tm="1120">
                                              <p:val>
                                                <p:fltVal val="0.9999"/>
                                              </p:val>
                                            </p:tav>
                                            <p:tav tm="2250">
                                              <p:val>
                                                <p:fltVal val="0.9994"/>
                                              </p:val>
                                            </p:tav>
                                            <p:tav tm="3370">
                                              <p:val>
                                                <p:fltVal val="0.9981"/>
                                              </p:val>
                                            </p:tav>
                                            <p:tav tm="4490">
                                              <p:val>
                                                <p:fltVal val="0.9955"/>
                                              </p:val>
                                            </p:tav>
                                            <p:tav tm="5620">
                                              <p:val>
                                                <p:fltVal val="0.9913"/>
                                              </p:val>
                                            </p:tav>
                                            <p:tav tm="6740">
                                              <p:val>
                                                <p:fltVal val="0.985"/>
                                              </p:val>
                                            </p:tav>
                                            <p:tav tm="7870">
                                              <p:val>
                                                <p:fltVal val="0.9763"/>
                                              </p:val>
                                            </p:tav>
                                            <p:tav tm="8990">
                                              <p:val>
                                                <p:fltVal val="0.9646"/>
                                              </p:val>
                                            </p:tav>
                                            <p:tav tm="10110">
                                              <p:val>
                                                <p:fltVal val="0.9497"/>
                                              </p:val>
                                            </p:tav>
                                            <p:tav tm="11240">
                                              <p:val>
                                                <p:fltVal val="0.9348"/>
                                              </p:val>
                                            </p:tav>
                                            <p:tav tm="12360">
                                              <p:val>
                                                <p:fltVal val="0.9232"/>
                                              </p:val>
                                            </p:tav>
                                            <p:tav tm="13480">
                                              <p:val>
                                                <p:fltVal val="0.9146"/>
                                              </p:val>
                                            </p:tav>
                                            <p:tav tm="14610">
                                              <p:val>
                                                <p:fltVal val="0.9084"/>
                                              </p:val>
                                            </p:tav>
                                            <p:tav tm="15730">
                                              <p:val>
                                                <p:fltVal val="0.9042"/>
                                              </p:val>
                                            </p:tav>
                                            <p:tav tm="16850">
                                              <p:val>
                                                <p:fltVal val="0.9017"/>
                                              </p:val>
                                            </p:tav>
                                            <p:tav tm="17980">
                                              <p:val>
                                                <p:fltVal val="0.9005"/>
                                              </p:val>
                                            </p:tav>
                                            <p:tav tm="19100">
                                              <p:val>
                                                <p:fltVal val="0.9"/>
                                              </p:val>
                                            </p:tav>
                                            <p:tav tm="20220">
                                              <p:val>
                                                <p:fltVal val="0.8999"/>
                                              </p:val>
                                            </p:tav>
                                            <p:tav tm="21350">
                                              <p:val>
                                                <p:fltVal val="0.9006"/>
                                              </p:val>
                                            </p:tav>
                                            <p:tav tm="22470">
                                              <p:val>
                                                <p:fltVal val="0.9046"/>
                                              </p:val>
                                            </p:tav>
                                            <p:tav tm="23600">
                                              <p:val>
                                                <p:fltVal val="0.9153"/>
                                              </p:val>
                                            </p:tav>
                                            <p:tav tm="24720">
                                              <p:val>
                                                <p:fltVal val="0.9362"/>
                                              </p:val>
                                            </p:tav>
                                            <p:tav tm="25840">
                                              <p:val>
                                                <p:fltVal val="0.9659"/>
                                              </p:val>
                                            </p:tav>
                                            <p:tav tm="26970">
                                              <p:val>
                                                <p:fltVal val="0.9858"/>
                                              </p:val>
                                            </p:tav>
                                            <p:tav tm="28090">
                                              <p:val>
                                                <p:fltVal val="0.9959"/>
                                              </p:val>
                                            </p:tav>
                                            <p:tav tm="29210">
                                              <p:val>
                                                <p:fltVal val="0.999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8"/>
                                              </p:val>
                                            </p:tav>
                                            <p:tav tm="68540">
                                              <p:val>
                                                <p:fltVal val="0.9987"/>
                                              </p:val>
                                            </p:tav>
                                            <p:tav tm="69660">
                                              <p:val>
                                                <p:fltVal val="0.9955"/>
                                              </p:val>
                                            </p:tav>
                                            <p:tav tm="70790">
                                              <p:val>
                                                <p:fltVal val="0.9888"/>
                                              </p:val>
                                            </p:tav>
                                            <p:tav tm="71910">
                                              <p:val>
                                                <p:fltVal val="0.9775"/>
                                              </p:val>
                                            </p:tav>
                                            <p:tav tm="73030">
                                              <p:val>
                                                <p:fltVal val="0.9605"/>
                                              </p:val>
                                            </p:tav>
                                            <p:tav tm="74160">
                                              <p:val>
                                                <p:fltVal val="0.9385"/>
                                              </p:val>
                                            </p:tav>
                                            <p:tav tm="75280">
                                              <p:val>
                                                <p:fltVal val="0.9217"/>
                                              </p:val>
                                            </p:tav>
                                            <p:tav tm="76400">
                                              <p:val>
                                                <p:fltVal val="0.9107"/>
                                              </p:val>
                                            </p:tav>
                                            <p:tav tm="77530">
                                              <p:val>
                                                <p:fltVal val="0.9042"/>
                                              </p:val>
                                            </p:tav>
                                            <p:tav tm="78650">
                                              <p:val>
                                                <p:fltVal val="0.901"/>
                                              </p:val>
                                            </p:tav>
                                            <p:tav tm="79780">
                                              <p:val>
                                                <p:fltVal val="0.9"/>
                                              </p:val>
                                            </p:tav>
                                            <p:tav tm="80900">
                                              <p:val>
                                                <p:fltVal val="0.9"/>
                                              </p:val>
                                            </p:tav>
                                            <p:tav tm="82020">
                                              <p:val>
                                                <p:fltVal val="0.901"/>
                                              </p:val>
                                            </p:tav>
                                            <p:tav tm="83150">
                                              <p:val>
                                                <p:fltVal val="0.9061"/>
                                              </p:val>
                                            </p:tav>
                                            <p:tav tm="84270">
                                              <p:val>
                                                <p:fltVal val="0.9186"/>
                                              </p:val>
                                            </p:tav>
                                            <p:tav tm="85390">
                                              <p:val>
                                                <p:fltVal val="0.942"/>
                                              </p:val>
                                            </p:tav>
                                            <p:tav tm="86520">
                                              <p:val>
                                                <p:fltVal val="0.9709"/>
                                              </p:val>
                                            </p:tav>
                                            <p:tav tm="87640">
                                              <p:val>
                                                <p:fltVal val="0.9885"/>
                                              </p:val>
                                            </p:tav>
                                            <p:tav tm="88760">
                                              <p:val>
                                                <p:fltVal val="0.997"/>
                                              </p:val>
                                            </p:tav>
                                            <p:tav tm="89890">
                                              <p:val>
                                                <p:fltVal val="0.9997"/>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17" dur="2000" fill="hold"/>
                                            <p:tgtEl>
                                              <p:spTgt spid="8"/>
                                            </p:tgtEl>
                                            <p:attrNameLst>
                                              <p:attrName>3d.object.scale.z</p:attrName>
                                            </p:attrNameLst>
                                          </p:cBhvr>
                                          <p:tavLst>
                                            <p:tav tm="0">
                                              <p:val>
                                                <p:fltVal val="1"/>
                                              </p:val>
                                            </p:tav>
                                            <p:tav tm="1120">
                                              <p:val>
                                                <p:fltVal val="1"/>
                                              </p:val>
                                            </p:tav>
                                            <p:tav tm="2250">
                                              <p:val>
                                                <p:fltVal val="1.0002"/>
                                              </p:val>
                                            </p:tav>
                                            <p:tav tm="3370">
                                              <p:val>
                                                <p:fltVal val="1.0009"/>
                                              </p:val>
                                            </p:tav>
                                            <p:tav tm="4490">
                                              <p:val>
                                                <p:fltVal val="1.0023"/>
                                              </p:val>
                                            </p:tav>
                                            <p:tav tm="5620">
                                              <p:val>
                                                <p:fltVal val="1.0046"/>
                                              </p:val>
                                            </p:tav>
                                            <p:tav tm="6740">
                                              <p:val>
                                                <p:fltVal val="1.008"/>
                                              </p:val>
                                            </p:tav>
                                            <p:tav tm="7870">
                                              <p:val>
                                                <p:fltVal val="1.0127"/>
                                              </p:val>
                                            </p:tav>
                                            <p:tav tm="8990">
                                              <p:val>
                                                <p:fltVal val="1.019"/>
                                              </p:val>
                                            </p:tav>
                                            <p:tav tm="10110">
                                              <p:val>
                                                <p:fltVal val="1.0271"/>
                                              </p:val>
                                            </p:tav>
                                            <p:tav tm="11240">
                                              <p:val>
                                                <p:fltVal val="1.0351"/>
                                              </p:val>
                                            </p:tav>
                                            <p:tav tm="12360">
                                              <p:val>
                                                <p:fltVal val="1.0414"/>
                                              </p:val>
                                            </p:tav>
                                            <p:tav tm="13480">
                                              <p:val>
                                                <p:fltVal val="1.046"/>
                                              </p:val>
                                            </p:tav>
                                            <p:tav tm="14610">
                                              <p:val>
                                                <p:fltVal val="1.0494"/>
                                              </p:val>
                                            </p:tav>
                                            <p:tav tm="15730">
                                              <p:val>
                                                <p:fltVal val="1.0516"/>
                                              </p:val>
                                            </p:tav>
                                            <p:tav tm="16850">
                                              <p:val>
                                                <p:fltVal val="1.053"/>
                                              </p:val>
                                            </p:tav>
                                            <p:tav tm="17980">
                                              <p:val>
                                                <p:fltVal val="1.0537"/>
                                              </p:val>
                                            </p:tav>
                                            <p:tav tm="19100">
                                              <p:val>
                                                <p:fltVal val="1.0539"/>
                                              </p:val>
                                            </p:tav>
                                            <p:tav tm="20220">
                                              <p:val>
                                                <p:fltVal val="1.054"/>
                                              </p:val>
                                            </p:tav>
                                            <p:tav tm="21350">
                                              <p:val>
                                                <p:fltVal val="1.0536"/>
                                              </p:val>
                                            </p:tav>
                                            <p:tav tm="22470">
                                              <p:val>
                                                <p:fltVal val="1.0515"/>
                                              </p:val>
                                            </p:tav>
                                            <p:tav tm="23600">
                                              <p:val>
                                                <p:fltVal val="1.0457"/>
                                              </p:val>
                                            </p:tav>
                                            <p:tav tm="24720">
                                              <p:val>
                                                <p:fltVal val="1.0344"/>
                                              </p:val>
                                            </p:tav>
                                            <p:tav tm="25840">
                                              <p:val>
                                                <p:fltVal val="1.0183"/>
                                              </p:val>
                                            </p:tav>
                                            <p:tav tm="26970">
                                              <p:val>
                                                <p:fltVal val="1.0076"/>
                                              </p:val>
                                            </p:tav>
                                            <p:tav tm="28090">
                                              <p:val>
                                                <p:fltVal val="1.0021"/>
                                              </p:val>
                                            </p:tav>
                                            <p:tav tm="29210">
                                              <p:val>
                                                <p:fltVal val="1.0002"/>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
                                              </p:val>
                                            </p:tav>
                                            <p:tav tm="68540">
                                              <p:val>
                                                <p:fltVal val="1.0006"/>
                                              </p:val>
                                            </p:tav>
                                            <p:tav tm="69660">
                                              <p:val>
                                                <p:fltVal val="1.0024"/>
                                              </p:val>
                                            </p:tav>
                                            <p:tav tm="70790">
                                              <p:val>
                                                <p:fltVal val="1.006"/>
                                              </p:val>
                                            </p:tav>
                                            <p:tav tm="71910">
                                              <p:val>
                                                <p:fltVal val="1.0121"/>
                                              </p:val>
                                            </p:tav>
                                            <p:tav tm="73030">
                                              <p:val>
                                                <p:fltVal val="1.0213"/>
                                              </p:val>
                                            </p:tav>
                                            <p:tav tm="74160">
                                              <p:val>
                                                <p:fltVal val="1.0331"/>
                                              </p:val>
                                            </p:tav>
                                            <p:tav tm="75280">
                                              <p:val>
                                                <p:fltVal val="1.0422"/>
                                              </p:val>
                                            </p:tav>
                                            <p:tav tm="76400">
                                              <p:val>
                                                <p:fltVal val="1.0482"/>
                                              </p:val>
                                            </p:tav>
                                            <p:tav tm="77530">
                                              <p:val>
                                                <p:fltVal val="1.0516"/>
                                              </p:val>
                                            </p:tav>
                                            <p:tav tm="78650">
                                              <p:val>
                                                <p:fltVal val="1.0534"/>
                                              </p:val>
                                            </p:tav>
                                            <p:tav tm="79780">
                                              <p:val>
                                                <p:fltVal val="1.0539"/>
                                              </p:val>
                                            </p:tav>
                                            <p:tav tm="80900">
                                              <p:val>
                                                <p:fltVal val="1.0539"/>
                                              </p:val>
                                            </p:tav>
                                            <p:tav tm="82020">
                                              <p:val>
                                                <p:fltVal val="1.0534"/>
                                              </p:val>
                                            </p:tav>
                                            <p:tav tm="83150">
                                              <p:val>
                                                <p:fltVal val="1.0506"/>
                                              </p:val>
                                            </p:tav>
                                            <p:tav tm="84270">
                                              <p:val>
                                                <p:fltVal val="1.0439"/>
                                              </p:val>
                                            </p:tav>
                                            <p:tav tm="85390">
                                              <p:val>
                                                <p:fltVal val="1.0312"/>
                                              </p:val>
                                            </p:tav>
                                            <p:tav tm="86520">
                                              <p:val>
                                                <p:fltVal val="1.0156"/>
                                              </p:val>
                                            </p:tav>
                                            <p:tav tm="87640">
                                              <p:val>
                                                <p:fltVal val="1.0061"/>
                                              </p:val>
                                            </p:tav>
                                            <p:tav tm="88760">
                                              <p:val>
                                                <p:fltVal val="1.0015"/>
                                              </p:val>
                                            </p:tav>
                                            <p:tav tm="89890">
                                              <p:val>
                                                <p:fltVal val="1.0001"/>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par>
                              <p:cTn id="18" fill="hold">
                                <p:stCondLst>
                                  <p:cond delay="6000"/>
                                </p:stCondLst>
                                <p:childTnLst>
                                  <p:par>
                                    <p:cTn id="19" presetID="16" presetClass="entr" presetSubtype="21" fill="hold" grpId="0" nodeType="afterEffect">
                                      <p:stCondLst>
                                        <p:cond delay="0"/>
                                      </p:stCondLst>
                                      <p:childTnLst>
                                        <p:set>
                                          <p:cBhvr>
                                            <p:cTn id="20" dur="1" fill="hold">
                                              <p:stCondLst>
                                                <p:cond delay="0"/>
                                              </p:stCondLst>
                                            </p:cTn>
                                            <p:tgtEl>
                                              <p:spTgt spid="2051">
                                                <p:bg/>
                                              </p:spTgt>
                                            </p:tgtEl>
                                            <p:attrNameLst>
                                              <p:attrName>style.visibility</p:attrName>
                                            </p:attrNameLst>
                                          </p:cBhvr>
                                          <p:to>
                                            <p:strVal val="visible"/>
                                          </p:to>
                                        </p:set>
                                        <p:animEffect transition="in" filter="barn(inVertical)">
                                          <p:cBhvr>
                                            <p:cTn id="21" dur="2500"/>
                                            <p:tgtEl>
                                              <p:spTgt spid="2051">
                                                <p:bg/>
                                              </p:spTgt>
                                            </p:tgtEl>
                                          </p:cBhvr>
                                        </p:animEffect>
                                      </p:childTnLst>
                                    </p:cTn>
                                  </p:par>
                                </p:childTnLst>
                              </p:cTn>
                            </p:par>
                            <p:par>
                              <p:cTn id="22" fill="hold">
                                <p:stCondLst>
                                  <p:cond delay="8500"/>
                                </p:stCondLst>
                                <p:childTnLst>
                                  <p:par>
                                    <p:cTn id="23" presetID="16" presetClass="entr" presetSubtype="21" fill="hold" grpId="0" nodeType="afterEffect">
                                      <p:stCondLst>
                                        <p:cond delay="0"/>
                                      </p:stCondLst>
                                      <p:childTnLst>
                                        <p:set>
                                          <p:cBhvr>
                                            <p:cTn id="24" dur="1" fill="hold">
                                              <p:stCondLst>
                                                <p:cond delay="0"/>
                                              </p:stCondLst>
                                            </p:cTn>
                                            <p:tgtEl>
                                              <p:spTgt spid="2051">
                                                <p:txEl>
                                                  <p:pRg st="0" end="0"/>
                                                </p:txEl>
                                              </p:spTgt>
                                            </p:tgtEl>
                                            <p:attrNameLst>
                                              <p:attrName>style.visibility</p:attrName>
                                            </p:attrNameLst>
                                          </p:cBhvr>
                                          <p:to>
                                            <p:strVal val="visible"/>
                                          </p:to>
                                        </p:set>
                                        <p:animEffect transition="in" filter="barn(inVertical)">
                                          <p:cBhvr>
                                            <p:cTn id="25" dur="2500"/>
                                            <p:tgtEl>
                                              <p:spTgt spid="2051">
                                                <p:txEl>
                                                  <p:pRg st="0" end="0"/>
                                                </p:txEl>
                                              </p:spTgt>
                                            </p:tgtEl>
                                          </p:cBhvr>
                                        </p:animEffect>
                                      </p:childTnLst>
                                    </p:cTn>
                                  </p:par>
                                </p:childTnLst>
                              </p:cTn>
                            </p:par>
                            <p:par>
                              <p:cTn id="26" fill="hold">
                                <p:stCondLst>
                                  <p:cond delay="11000"/>
                                </p:stCondLst>
                                <p:childTnLst>
                                  <p:par>
                                    <p:cTn id="27" presetID="16" presetClass="entr" presetSubtype="21" fill="hold" grpId="0" nodeType="afterEffect">
                                      <p:stCondLst>
                                        <p:cond delay="0"/>
                                      </p:stCondLst>
                                      <p:childTnLst>
                                        <p:set>
                                          <p:cBhvr>
                                            <p:cTn id="28" dur="1" fill="hold">
                                              <p:stCondLst>
                                                <p:cond delay="0"/>
                                              </p:stCondLst>
                                            </p:cTn>
                                            <p:tgtEl>
                                              <p:spTgt spid="2051">
                                                <p:txEl>
                                                  <p:pRg st="1" end="1"/>
                                                </p:txEl>
                                              </p:spTgt>
                                            </p:tgtEl>
                                            <p:attrNameLst>
                                              <p:attrName>style.visibility</p:attrName>
                                            </p:attrNameLst>
                                          </p:cBhvr>
                                          <p:to>
                                            <p:strVal val="visible"/>
                                          </p:to>
                                        </p:set>
                                        <p:animEffect transition="in" filter="barn(inVertical)">
                                          <p:cBhvr>
                                            <p:cTn id="29" dur="2500"/>
                                            <p:tgtEl>
                                              <p:spTgt spid="2051">
                                                <p:txEl>
                                                  <p:pRg st="1" end="1"/>
                                                </p:txEl>
                                              </p:spTgt>
                                            </p:tgtEl>
                                          </p:cBhvr>
                                        </p:animEffect>
                                      </p:childTnLst>
                                    </p:cTn>
                                  </p:par>
                                </p:childTnLst>
                              </p:cTn>
                            </p:par>
                            <p:par>
                              <p:cTn id="30" fill="hold">
                                <p:stCondLst>
                                  <p:cond delay="13500"/>
                                </p:stCondLst>
                                <p:childTnLst>
                                  <p:par>
                                    <p:cTn id="31" presetID="16" presetClass="entr" presetSubtype="21" fill="hold" grpId="0" nodeType="afterEffect">
                                      <p:stCondLst>
                                        <p:cond delay="0"/>
                                      </p:stCondLst>
                                      <p:childTnLst>
                                        <p:set>
                                          <p:cBhvr>
                                            <p:cTn id="32" dur="1" fill="hold">
                                              <p:stCondLst>
                                                <p:cond delay="0"/>
                                              </p:stCondLst>
                                            </p:cTn>
                                            <p:tgtEl>
                                              <p:spTgt spid="2051">
                                                <p:txEl>
                                                  <p:pRg st="2" end="2"/>
                                                </p:txEl>
                                              </p:spTgt>
                                            </p:tgtEl>
                                            <p:attrNameLst>
                                              <p:attrName>style.visibility</p:attrName>
                                            </p:attrNameLst>
                                          </p:cBhvr>
                                          <p:to>
                                            <p:strVal val="visible"/>
                                          </p:to>
                                        </p:set>
                                        <p:animEffect transition="in" filter="barn(inVertical)">
                                          <p:cBhvr>
                                            <p:cTn id="33" dur="2500"/>
                                            <p:tgtEl>
                                              <p:spTgt spid="2051">
                                                <p:txEl>
                                                  <p:pRg st="2" end="2"/>
                                                </p:txEl>
                                              </p:spTgt>
                                            </p:tgtEl>
                                          </p:cBhvr>
                                        </p:animEffect>
                                      </p:childTnLst>
                                    </p:cTn>
                                  </p:par>
                                </p:childTnLst>
                              </p:cTn>
                            </p:par>
                            <p:par>
                              <p:cTn id="34" fill="hold">
                                <p:stCondLst>
                                  <p:cond delay="16000"/>
                                </p:stCondLst>
                                <p:childTnLst>
                                  <p:par>
                                    <p:cTn id="35" presetID="16" presetClass="entr" presetSubtype="21" fill="hold" grpId="0" nodeType="afterEffect">
                                      <p:stCondLst>
                                        <p:cond delay="0"/>
                                      </p:stCondLst>
                                      <p:childTnLst>
                                        <p:set>
                                          <p:cBhvr>
                                            <p:cTn id="36" dur="1" fill="hold">
                                              <p:stCondLst>
                                                <p:cond delay="0"/>
                                              </p:stCondLst>
                                            </p:cTn>
                                            <p:tgtEl>
                                              <p:spTgt spid="2051">
                                                <p:txEl>
                                                  <p:pRg st="3" end="3"/>
                                                </p:txEl>
                                              </p:spTgt>
                                            </p:tgtEl>
                                            <p:attrNameLst>
                                              <p:attrName>style.visibility</p:attrName>
                                            </p:attrNameLst>
                                          </p:cBhvr>
                                          <p:to>
                                            <p:strVal val="visible"/>
                                          </p:to>
                                        </p:set>
                                        <p:animEffect transition="in" filter="barn(inVertical)">
                                          <p:cBhvr>
                                            <p:cTn id="37" dur="2500"/>
                                            <p:tgtEl>
                                              <p:spTgt spid="2051">
                                                <p:txEl>
                                                  <p:pRg st="3" end="3"/>
                                                </p:txEl>
                                              </p:spTgt>
                                            </p:tgtEl>
                                          </p:cBhvr>
                                        </p:animEffect>
                                      </p:childTnLst>
                                    </p:cTn>
                                  </p:par>
                                </p:childTnLst>
                              </p:cTn>
                            </p:par>
                            <p:par>
                              <p:cTn id="38" fill="hold">
                                <p:stCondLst>
                                  <p:cond delay="18500"/>
                                </p:stCondLst>
                                <p:childTnLst>
                                  <p:par>
                                    <p:cTn id="39" presetID="16" presetClass="entr" presetSubtype="21" fill="hold" grpId="0" nodeType="afterEffect">
                                      <p:stCondLst>
                                        <p:cond delay="0"/>
                                      </p:stCondLst>
                                      <p:childTnLst>
                                        <p:set>
                                          <p:cBhvr>
                                            <p:cTn id="40" dur="1" fill="hold">
                                              <p:stCondLst>
                                                <p:cond delay="0"/>
                                              </p:stCondLst>
                                            </p:cTn>
                                            <p:tgtEl>
                                              <p:spTgt spid="2051">
                                                <p:txEl>
                                                  <p:pRg st="4" end="4"/>
                                                </p:txEl>
                                              </p:spTgt>
                                            </p:tgtEl>
                                            <p:attrNameLst>
                                              <p:attrName>style.visibility</p:attrName>
                                            </p:attrNameLst>
                                          </p:cBhvr>
                                          <p:to>
                                            <p:strVal val="visible"/>
                                          </p:to>
                                        </p:set>
                                        <p:animEffect transition="in" filter="barn(inVertical)">
                                          <p:cBhvr>
                                            <p:cTn id="41" dur="2500"/>
                                            <p:tgtEl>
                                              <p:spTgt spid="205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uiExpand="1" build="p"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00594B2-5030-4D6F-A226-690C4BA05BBC}"/>
              </a:ext>
            </a:extLst>
          </p:cNvPr>
          <p:cNvGrpSpPr/>
          <p:nvPr/>
        </p:nvGrpSpPr>
        <p:grpSpPr>
          <a:xfrm>
            <a:off x="362510" y="75617"/>
            <a:ext cx="11106417" cy="6820860"/>
            <a:chOff x="362510" y="75617"/>
            <a:chExt cx="11106417" cy="6820860"/>
          </a:xfrm>
        </p:grpSpPr>
        <p:sp>
          <p:nvSpPr>
            <p:cNvPr id="3" name="Freeform: Shape 2">
              <a:extLst>
                <a:ext uri="{FF2B5EF4-FFF2-40B4-BE49-F238E27FC236}">
                  <a16:creationId xmlns:a16="http://schemas.microsoft.com/office/drawing/2014/main" id="{73E7A5B2-8FDC-4E3E-A462-11B6FD9CBE09}"/>
                </a:ext>
              </a:extLst>
            </p:cNvPr>
            <p:cNvSpPr/>
            <p:nvPr/>
          </p:nvSpPr>
          <p:spPr>
            <a:xfrm>
              <a:off x="1370090" y="477471"/>
              <a:ext cx="9451819" cy="845450"/>
            </a:xfrm>
            <a:custGeom>
              <a:avLst/>
              <a:gdLst>
                <a:gd name="connsiteX0" fmla="*/ 0 w 9451819"/>
                <a:gd name="connsiteY0" fmla="*/ 259843 h 1559025"/>
                <a:gd name="connsiteX1" fmla="*/ 259843 w 9451819"/>
                <a:gd name="connsiteY1" fmla="*/ 0 h 1559025"/>
                <a:gd name="connsiteX2" fmla="*/ 9191976 w 9451819"/>
                <a:gd name="connsiteY2" fmla="*/ 0 h 1559025"/>
                <a:gd name="connsiteX3" fmla="*/ 9451819 w 9451819"/>
                <a:gd name="connsiteY3" fmla="*/ 259843 h 1559025"/>
                <a:gd name="connsiteX4" fmla="*/ 9451819 w 9451819"/>
                <a:gd name="connsiteY4" fmla="*/ 1299182 h 1559025"/>
                <a:gd name="connsiteX5" fmla="*/ 9191976 w 9451819"/>
                <a:gd name="connsiteY5" fmla="*/ 1559025 h 1559025"/>
                <a:gd name="connsiteX6" fmla="*/ 259843 w 9451819"/>
                <a:gd name="connsiteY6" fmla="*/ 1559025 h 1559025"/>
                <a:gd name="connsiteX7" fmla="*/ 0 w 9451819"/>
                <a:gd name="connsiteY7" fmla="*/ 1299182 h 1559025"/>
                <a:gd name="connsiteX8" fmla="*/ 0 w 9451819"/>
                <a:gd name="connsiteY8" fmla="*/ 259843 h 155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51819" h="1559025">
                  <a:moveTo>
                    <a:pt x="0" y="259843"/>
                  </a:moveTo>
                  <a:cubicBezTo>
                    <a:pt x="0" y="116336"/>
                    <a:pt x="116336" y="0"/>
                    <a:pt x="259843" y="0"/>
                  </a:cubicBezTo>
                  <a:lnTo>
                    <a:pt x="9191976" y="0"/>
                  </a:lnTo>
                  <a:cubicBezTo>
                    <a:pt x="9335483" y="0"/>
                    <a:pt x="9451819" y="116336"/>
                    <a:pt x="9451819" y="259843"/>
                  </a:cubicBezTo>
                  <a:lnTo>
                    <a:pt x="9451819" y="1299182"/>
                  </a:lnTo>
                  <a:cubicBezTo>
                    <a:pt x="9451819" y="1442689"/>
                    <a:pt x="9335483" y="1559025"/>
                    <a:pt x="9191976" y="1559025"/>
                  </a:cubicBezTo>
                  <a:lnTo>
                    <a:pt x="259843" y="1559025"/>
                  </a:lnTo>
                  <a:cubicBezTo>
                    <a:pt x="116336" y="1559025"/>
                    <a:pt x="0" y="1442689"/>
                    <a:pt x="0" y="1299182"/>
                  </a:cubicBezTo>
                  <a:lnTo>
                    <a:pt x="0" y="259843"/>
                  </a:lnTo>
                  <a:close/>
                </a:path>
              </a:pathLst>
            </a:cu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323755" tIns="323755" rIns="323755" bIns="323755"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r>
                <a:rPr kumimoji="0" lang="en-US" sz="6500" b="0" i="0" u="none" strike="noStrike" kern="1200" cap="none" spc="0" normalizeH="0" baseline="0" noProof="0">
                  <a:ln>
                    <a:noFill/>
                  </a:ln>
                  <a:solidFill>
                    <a:prstClr val="white"/>
                  </a:solidFill>
                  <a:effectLst/>
                  <a:uLnTx/>
                  <a:uFillTx/>
                  <a:latin typeface="Calibri" panose="020F0502020204030204"/>
                  <a:ea typeface="+mn-ea"/>
                  <a:cs typeface="+mn-cs"/>
                </a:rPr>
                <a:t>GOALS OF THE PROGRAM</a:t>
              </a:r>
            </a:p>
          </p:txBody>
        </p:sp>
        <p:sp>
          <p:nvSpPr>
            <p:cNvPr id="4" name="Freeform: Shape 3">
              <a:extLst>
                <a:ext uri="{FF2B5EF4-FFF2-40B4-BE49-F238E27FC236}">
                  <a16:creationId xmlns:a16="http://schemas.microsoft.com/office/drawing/2014/main" id="{0977124A-658E-4270-A422-08C40F59633B}"/>
                </a:ext>
              </a:extLst>
            </p:cNvPr>
            <p:cNvSpPr/>
            <p:nvPr/>
          </p:nvSpPr>
          <p:spPr>
            <a:xfrm>
              <a:off x="362510" y="2167950"/>
              <a:ext cx="9451819" cy="4305600"/>
            </a:xfrm>
            <a:custGeom>
              <a:avLst/>
              <a:gdLst>
                <a:gd name="connsiteX0" fmla="*/ 0 w 9451819"/>
                <a:gd name="connsiteY0" fmla="*/ 0 h 4305600"/>
                <a:gd name="connsiteX1" fmla="*/ 9451819 w 9451819"/>
                <a:gd name="connsiteY1" fmla="*/ 0 h 4305600"/>
                <a:gd name="connsiteX2" fmla="*/ 9451819 w 9451819"/>
                <a:gd name="connsiteY2" fmla="*/ 4305600 h 4305600"/>
                <a:gd name="connsiteX3" fmla="*/ 0 w 9451819"/>
                <a:gd name="connsiteY3" fmla="*/ 4305600 h 4305600"/>
                <a:gd name="connsiteX4" fmla="*/ 0 w 9451819"/>
                <a:gd name="connsiteY4" fmla="*/ 0 h 430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1819" h="4305600">
                  <a:moveTo>
                    <a:pt x="0" y="0"/>
                  </a:moveTo>
                  <a:lnTo>
                    <a:pt x="9451819" y="0"/>
                  </a:lnTo>
                  <a:lnTo>
                    <a:pt x="9451819" y="4305600"/>
                  </a:lnTo>
                  <a:lnTo>
                    <a:pt x="0" y="43056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0095" tIns="60960" rIns="341376" bIns="60960" numCol="1" spcCol="1270" anchor="t" anchorCtr="0">
              <a:noAutofit/>
            </a:bodyPr>
            <a:lstStyle/>
            <a:p>
              <a:pPr marL="285750" marR="0" lvl="1" indent="-285750" algn="l" defTabSz="2133600" rtl="0" eaLnBrk="1" fontAlgn="auto" latinLnBrk="0" hangingPunct="1">
                <a:lnSpc>
                  <a:spcPct val="90000"/>
                </a:lnSpc>
                <a:spcBef>
                  <a:spcPct val="0"/>
                </a:spcBef>
                <a:spcAft>
                  <a:spcPct val="20000"/>
                </a:spcAft>
                <a:buClrTx/>
                <a:buSzTx/>
                <a:buFontTx/>
                <a:buChar char="•"/>
                <a:tabLst/>
                <a:defRPr/>
              </a:pPr>
              <a:endParaRPr kumimoji="0" lang="en-US" sz="4800" b="0" i="0" u="none" strike="noStrike" kern="1200" cap="none" spc="0" normalizeH="0" baseline="0" noProof="0">
                <a:ln>
                  <a:noFill/>
                </a:ln>
                <a:solidFill>
                  <a:srgbClr val="5B9BD5">
                    <a:lumMod val="5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700E861-6938-408E-BE50-58114D652B90}"/>
                </a:ext>
              </a:extLst>
            </p:cNvPr>
            <p:cNvSpPr txBox="1"/>
            <p:nvPr/>
          </p:nvSpPr>
          <p:spPr>
            <a:xfrm>
              <a:off x="10157988" y="6388646"/>
              <a:ext cx="1310939"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3" tooltip="http://commons.wikimedia.org/wiki/File:Eye-Blue.png"/>
                </a:rPr>
                <a:t>This Photo</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Calibri" panose="020F0502020204030204"/>
                  <a:ea typeface="+mn-ea"/>
                  <a:cs typeface="+mn-cs"/>
                  <a:hlinkClick r:id="rId4"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480F73-68D9-48FA-B305-FED5BCE1A80B}"/>
                </a:ext>
              </a:extLst>
            </p:cNvPr>
            <p:cNvSpPr/>
            <p:nvPr/>
          </p:nvSpPr>
          <p:spPr>
            <a:xfrm>
              <a:off x="3749374" y="75617"/>
              <a:ext cx="336540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PERCEPTUAL DRIVING PROGRAM</a:t>
              </a:r>
            </a:p>
          </p:txBody>
        </p:sp>
        <p:sp>
          <p:nvSpPr>
            <p:cNvPr id="16" name="Freeform: Shape 15">
              <a:extLst>
                <a:ext uri="{FF2B5EF4-FFF2-40B4-BE49-F238E27FC236}">
                  <a16:creationId xmlns:a16="http://schemas.microsoft.com/office/drawing/2014/main" id="{D2A52BBF-CB9C-4B53-A80D-5A8136FEE3F8}"/>
                </a:ext>
              </a:extLst>
            </p:cNvPr>
            <p:cNvSpPr/>
            <p:nvPr/>
          </p:nvSpPr>
          <p:spPr>
            <a:xfrm>
              <a:off x="2164390" y="4150119"/>
              <a:ext cx="6717484" cy="2355930"/>
            </a:xfrm>
            <a:custGeom>
              <a:avLst/>
              <a:gdLst>
                <a:gd name="connsiteX0" fmla="*/ 0 w 6717483"/>
                <a:gd name="connsiteY0" fmla="*/ 0 h 2355929"/>
                <a:gd name="connsiteX1" fmla="*/ 5539519 w 6717483"/>
                <a:gd name="connsiteY1" fmla="*/ 0 h 2355929"/>
                <a:gd name="connsiteX2" fmla="*/ 6717483 w 6717483"/>
                <a:gd name="connsiteY2" fmla="*/ 1177965 h 2355929"/>
                <a:gd name="connsiteX3" fmla="*/ 5539519 w 6717483"/>
                <a:gd name="connsiteY3" fmla="*/ 2355929 h 2355929"/>
                <a:gd name="connsiteX4" fmla="*/ 0 w 6717483"/>
                <a:gd name="connsiteY4" fmla="*/ 2355929 h 2355929"/>
                <a:gd name="connsiteX5" fmla="*/ 0 w 6717483"/>
                <a:gd name="connsiteY5" fmla="*/ 0 h 23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17483" h="2355929">
                  <a:moveTo>
                    <a:pt x="6717483" y="2355928"/>
                  </a:moveTo>
                  <a:lnTo>
                    <a:pt x="1177964" y="2355928"/>
                  </a:lnTo>
                  <a:lnTo>
                    <a:pt x="0" y="1177964"/>
                  </a:lnTo>
                  <a:lnTo>
                    <a:pt x="1177964" y="1"/>
                  </a:lnTo>
                  <a:lnTo>
                    <a:pt x="6717483" y="1"/>
                  </a:lnTo>
                  <a:lnTo>
                    <a:pt x="6717483" y="235592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7881" tIns="121921" rIns="227585" bIns="121920"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Learn how to make proper responses to problem traffic situations once they are identified and evaluated</a:t>
              </a:r>
            </a:p>
          </p:txBody>
        </p:sp>
        <p:sp>
          <p:nvSpPr>
            <p:cNvPr id="17" name="Oval 16">
              <a:extLst>
                <a:ext uri="{FF2B5EF4-FFF2-40B4-BE49-F238E27FC236}">
                  <a16:creationId xmlns:a16="http://schemas.microsoft.com/office/drawing/2014/main" id="{72C5B0BA-8862-45CC-803C-C0CE029D4628}"/>
                </a:ext>
              </a:extLst>
            </p:cNvPr>
            <p:cNvSpPr/>
            <p:nvPr/>
          </p:nvSpPr>
          <p:spPr>
            <a:xfrm>
              <a:off x="1370092" y="4174080"/>
              <a:ext cx="2355929" cy="2355929"/>
            </a:xfrm>
            <a:prstGeom prst="ellipse">
              <a:avLst/>
            </a:prstGeom>
            <a: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4" name="Freeform: Shape 13">
              <a:extLst>
                <a:ext uri="{FF2B5EF4-FFF2-40B4-BE49-F238E27FC236}">
                  <a16:creationId xmlns:a16="http://schemas.microsoft.com/office/drawing/2014/main" id="{459F5F5C-834A-46F0-80D3-777E7B6F4CE4}"/>
                </a:ext>
              </a:extLst>
            </p:cNvPr>
            <p:cNvSpPr/>
            <p:nvPr/>
          </p:nvSpPr>
          <p:spPr>
            <a:xfrm>
              <a:off x="2257156" y="1391355"/>
              <a:ext cx="6494413" cy="2355931"/>
            </a:xfrm>
            <a:custGeom>
              <a:avLst/>
              <a:gdLst>
                <a:gd name="connsiteX0" fmla="*/ 0 w 6494413"/>
                <a:gd name="connsiteY0" fmla="*/ 0 h 2355929"/>
                <a:gd name="connsiteX1" fmla="*/ 5316449 w 6494413"/>
                <a:gd name="connsiteY1" fmla="*/ 0 h 2355929"/>
                <a:gd name="connsiteX2" fmla="*/ 6494413 w 6494413"/>
                <a:gd name="connsiteY2" fmla="*/ 1177965 h 2355929"/>
                <a:gd name="connsiteX3" fmla="*/ 5316449 w 6494413"/>
                <a:gd name="connsiteY3" fmla="*/ 2355929 h 2355929"/>
                <a:gd name="connsiteX4" fmla="*/ 0 w 6494413"/>
                <a:gd name="connsiteY4" fmla="*/ 2355929 h 2355929"/>
                <a:gd name="connsiteX5" fmla="*/ 0 w 6494413"/>
                <a:gd name="connsiteY5" fmla="*/ 0 h 23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94413" h="2355929">
                  <a:moveTo>
                    <a:pt x="6494413" y="2355928"/>
                  </a:moveTo>
                  <a:lnTo>
                    <a:pt x="1177964" y="2355928"/>
                  </a:lnTo>
                  <a:lnTo>
                    <a:pt x="0" y="1177964"/>
                  </a:lnTo>
                  <a:lnTo>
                    <a:pt x="1177964" y="1"/>
                  </a:lnTo>
                  <a:lnTo>
                    <a:pt x="6494413" y="1"/>
                  </a:lnTo>
                  <a:lnTo>
                    <a:pt x="6494413" y="2355928"/>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27881" tIns="121921" rIns="227584" bIns="121921"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Learn effective and efficient perceptual driving skills</a:t>
              </a:r>
            </a:p>
          </p:txBody>
        </p:sp>
        <p:sp>
          <p:nvSpPr>
            <p:cNvPr id="15" name="Oval 14">
              <a:extLst>
                <a:ext uri="{FF2B5EF4-FFF2-40B4-BE49-F238E27FC236}">
                  <a16:creationId xmlns:a16="http://schemas.microsoft.com/office/drawing/2014/main" id="{D0E2946C-79B8-420B-831E-F9B811B94136}"/>
                </a:ext>
              </a:extLst>
            </p:cNvPr>
            <p:cNvSpPr/>
            <p:nvPr/>
          </p:nvSpPr>
          <p:spPr>
            <a:xfrm>
              <a:off x="1188836" y="1365488"/>
              <a:ext cx="2355929" cy="2355929"/>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9" name="Picture 8">
              <a:extLst>
                <a:ext uri="{FF2B5EF4-FFF2-40B4-BE49-F238E27FC236}">
                  <a16:creationId xmlns:a16="http://schemas.microsoft.com/office/drawing/2014/main" id="{61B0521A-506A-42FD-BB31-589662719FC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4713" y="1667539"/>
              <a:ext cx="2525916" cy="1751826"/>
            </a:xfrm>
            <a:prstGeom prst="rect">
              <a:avLst/>
            </a:prstGeom>
          </p:spPr>
        </p:pic>
      </p:grpSp>
      <p:sp>
        <p:nvSpPr>
          <p:cNvPr id="2" name="Slide Number Placeholder 1">
            <a:extLst>
              <a:ext uri="{FF2B5EF4-FFF2-40B4-BE49-F238E27FC236}">
                <a16:creationId xmlns:a16="http://schemas.microsoft.com/office/drawing/2014/main" id="{3D602AA8-8B4D-4409-B1F3-17D05143E3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6923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3751E03-43B1-451D-973A-83F0F3575B46}"/>
              </a:ext>
            </a:extLst>
          </p:cNvPr>
          <p:cNvSpPr/>
          <p:nvPr/>
        </p:nvSpPr>
        <p:spPr>
          <a:xfrm>
            <a:off x="5459153" y="4947442"/>
            <a:ext cx="6449031" cy="1072292"/>
          </a:xfrm>
          <a:custGeom>
            <a:avLst/>
            <a:gdLst>
              <a:gd name="connsiteX0" fmla="*/ 0 w 6449031"/>
              <a:gd name="connsiteY0" fmla="*/ 107229 h 1072292"/>
              <a:gd name="connsiteX1" fmla="*/ 107229 w 6449031"/>
              <a:gd name="connsiteY1" fmla="*/ 0 h 1072292"/>
              <a:gd name="connsiteX2" fmla="*/ 6341802 w 6449031"/>
              <a:gd name="connsiteY2" fmla="*/ 0 h 1072292"/>
              <a:gd name="connsiteX3" fmla="*/ 6449031 w 6449031"/>
              <a:gd name="connsiteY3" fmla="*/ 107229 h 1072292"/>
              <a:gd name="connsiteX4" fmla="*/ 6449031 w 6449031"/>
              <a:gd name="connsiteY4" fmla="*/ 965063 h 1072292"/>
              <a:gd name="connsiteX5" fmla="*/ 6341802 w 6449031"/>
              <a:gd name="connsiteY5" fmla="*/ 1072292 h 1072292"/>
              <a:gd name="connsiteX6" fmla="*/ 107229 w 6449031"/>
              <a:gd name="connsiteY6" fmla="*/ 1072292 h 1072292"/>
              <a:gd name="connsiteX7" fmla="*/ 0 w 6449031"/>
              <a:gd name="connsiteY7" fmla="*/ 965063 h 1072292"/>
              <a:gd name="connsiteX8" fmla="*/ 0 w 6449031"/>
              <a:gd name="connsiteY8" fmla="*/ 107229 h 10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9031" h="1072292">
                <a:moveTo>
                  <a:pt x="0" y="107229"/>
                </a:moveTo>
                <a:cubicBezTo>
                  <a:pt x="0" y="48008"/>
                  <a:pt x="48008" y="0"/>
                  <a:pt x="107229" y="0"/>
                </a:cubicBezTo>
                <a:lnTo>
                  <a:pt x="6341802" y="0"/>
                </a:lnTo>
                <a:cubicBezTo>
                  <a:pt x="6401023" y="0"/>
                  <a:pt x="6449031" y="48008"/>
                  <a:pt x="6449031" y="107229"/>
                </a:cubicBezTo>
                <a:lnTo>
                  <a:pt x="6449031" y="965063"/>
                </a:lnTo>
                <a:cubicBezTo>
                  <a:pt x="6449031" y="1024284"/>
                  <a:pt x="6401023" y="1072292"/>
                  <a:pt x="6341802" y="1072292"/>
                </a:cubicBezTo>
                <a:lnTo>
                  <a:pt x="107229" y="1072292"/>
                </a:lnTo>
                <a:cubicBezTo>
                  <a:pt x="48008" y="1072292"/>
                  <a:pt x="0" y="1024284"/>
                  <a:pt x="0" y="965063"/>
                </a:cubicBezTo>
                <a:lnTo>
                  <a:pt x="0" y="107229"/>
                </a:lnTo>
                <a:close/>
              </a:path>
            </a:pathLst>
          </a:custGeom>
          <a:solidFill>
            <a:schemeClr val="accent1">
              <a:lumMod val="75000"/>
            </a:schemeClr>
          </a:solidFill>
          <a:ln w="38100">
            <a:solidFill>
              <a:srgbClr val="F2B8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38086" tIns="138086" rIns="1372997" bIns="13808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sng" strike="noStrike" kern="1200" cap="none" spc="0" normalizeH="0" baseline="0" noProof="0">
                <a:ln>
                  <a:noFill/>
                </a:ln>
                <a:solidFill>
                  <a:srgbClr val="F2B800"/>
                </a:solidFill>
                <a:effectLst>
                  <a:outerShdw blurRad="38100" dist="38100" dir="2700000" algn="tl">
                    <a:srgbClr val="000000">
                      <a:alpha val="43137"/>
                    </a:srgbClr>
                  </a:outerShdw>
                </a:effectLst>
                <a:uLnTx/>
                <a:uFillTx/>
                <a:latin typeface="Calibri" panose="020F0502020204030204"/>
                <a:ea typeface="+mn-ea"/>
                <a:cs typeface="+mn-cs"/>
              </a:rPr>
              <a:t>COMMUNICATES</a:t>
            </a:r>
            <a:r>
              <a:rPr kumimoji="0" lang="en-US" sz="2800" b="0" i="0" u="none" strike="noStrike" kern="1200" cap="none" spc="0" normalizeH="0" baseline="0" noProof="0">
                <a:ln>
                  <a:noFill/>
                </a:ln>
                <a:solidFill>
                  <a:srgbClr val="F2B800"/>
                </a:solidFill>
                <a:effectLst/>
                <a:uLnTx/>
                <a:uFillTx/>
                <a:latin typeface="Calibri" panose="020F0502020204030204"/>
                <a:ea typeface="+mn-ea"/>
                <a:cs typeface="+mn-cs"/>
              </a:rPr>
              <a:t> </a:t>
            </a:r>
            <a:r>
              <a:rPr kumimoji="0" lang="en-US" sz="2800" b="1" i="0" u="sng" strike="noStrike" kern="1200" cap="none" spc="0" normalizeH="0" baseline="0" noProof="0">
                <a:ln>
                  <a:noFill/>
                </a:ln>
                <a:solidFill>
                  <a:srgbClr val="F2B800"/>
                </a:solidFill>
                <a:effectLst>
                  <a:outerShdw blurRad="38100" dist="38100" dir="2700000" algn="tl">
                    <a:srgbClr val="000000">
                      <a:alpha val="43137"/>
                    </a:srgbClr>
                  </a:outerShdw>
                </a:effectLst>
                <a:uLnTx/>
                <a:uFillTx/>
                <a:latin typeface="Calibri" panose="020F0502020204030204"/>
                <a:ea typeface="+mn-ea"/>
                <a:cs typeface="+mn-cs"/>
              </a:rPr>
              <a:t>INTENTIONS</a:t>
            </a:r>
          </a:p>
        </p:txBody>
      </p:sp>
      <p:sp>
        <p:nvSpPr>
          <p:cNvPr id="74" name="Rectangle 73">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A0245739-8743-4CCA-B3A6-E8BC1E022400}"/>
              </a:ext>
            </a:extLst>
          </p:cNvPr>
          <p:cNvGrpSpPr/>
          <p:nvPr/>
        </p:nvGrpSpPr>
        <p:grpSpPr>
          <a:xfrm>
            <a:off x="5254730" y="4007697"/>
            <a:ext cx="5966740" cy="1257123"/>
            <a:chOff x="5254730" y="4007697"/>
            <a:chExt cx="5966740" cy="1257123"/>
          </a:xfrm>
        </p:grpSpPr>
        <p:sp>
          <p:nvSpPr>
            <p:cNvPr id="10" name="Freeform: Shape 9">
              <a:extLst>
                <a:ext uri="{FF2B5EF4-FFF2-40B4-BE49-F238E27FC236}">
                  <a16:creationId xmlns:a16="http://schemas.microsoft.com/office/drawing/2014/main" id="{32631753-2088-41EB-8281-E1DE1490619A}"/>
                </a:ext>
              </a:extLst>
            </p:cNvPr>
            <p:cNvSpPr/>
            <p:nvPr/>
          </p:nvSpPr>
          <p:spPr>
            <a:xfrm>
              <a:off x="5254730" y="4007697"/>
              <a:ext cx="5966740" cy="1072292"/>
            </a:xfrm>
            <a:custGeom>
              <a:avLst/>
              <a:gdLst>
                <a:gd name="connsiteX0" fmla="*/ 0 w 5966740"/>
                <a:gd name="connsiteY0" fmla="*/ 107229 h 1072292"/>
                <a:gd name="connsiteX1" fmla="*/ 107229 w 5966740"/>
                <a:gd name="connsiteY1" fmla="*/ 0 h 1072292"/>
                <a:gd name="connsiteX2" fmla="*/ 5859511 w 5966740"/>
                <a:gd name="connsiteY2" fmla="*/ 0 h 1072292"/>
                <a:gd name="connsiteX3" fmla="*/ 5966740 w 5966740"/>
                <a:gd name="connsiteY3" fmla="*/ 107229 h 1072292"/>
                <a:gd name="connsiteX4" fmla="*/ 5966740 w 5966740"/>
                <a:gd name="connsiteY4" fmla="*/ 965063 h 1072292"/>
                <a:gd name="connsiteX5" fmla="*/ 5859511 w 5966740"/>
                <a:gd name="connsiteY5" fmla="*/ 1072292 h 1072292"/>
                <a:gd name="connsiteX6" fmla="*/ 107229 w 5966740"/>
                <a:gd name="connsiteY6" fmla="*/ 1072292 h 1072292"/>
                <a:gd name="connsiteX7" fmla="*/ 0 w 5966740"/>
                <a:gd name="connsiteY7" fmla="*/ 965063 h 1072292"/>
                <a:gd name="connsiteX8" fmla="*/ 0 w 5966740"/>
                <a:gd name="connsiteY8" fmla="*/ 107229 h 10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6740" h="1072292">
                  <a:moveTo>
                    <a:pt x="0" y="107229"/>
                  </a:moveTo>
                  <a:cubicBezTo>
                    <a:pt x="0" y="48008"/>
                    <a:pt x="48008" y="0"/>
                    <a:pt x="107229" y="0"/>
                  </a:cubicBezTo>
                  <a:lnTo>
                    <a:pt x="5859511" y="0"/>
                  </a:lnTo>
                  <a:cubicBezTo>
                    <a:pt x="5918732" y="0"/>
                    <a:pt x="5966740" y="48008"/>
                    <a:pt x="5966740" y="107229"/>
                  </a:cubicBezTo>
                  <a:lnTo>
                    <a:pt x="5966740" y="965063"/>
                  </a:lnTo>
                  <a:cubicBezTo>
                    <a:pt x="5966740" y="1024284"/>
                    <a:pt x="5918732" y="1072292"/>
                    <a:pt x="5859511" y="1072292"/>
                  </a:cubicBezTo>
                  <a:lnTo>
                    <a:pt x="107229" y="1072292"/>
                  </a:lnTo>
                  <a:cubicBezTo>
                    <a:pt x="48008" y="1072292"/>
                    <a:pt x="0" y="1024284"/>
                    <a:pt x="0" y="965063"/>
                  </a:cubicBezTo>
                  <a:lnTo>
                    <a:pt x="0" y="107229"/>
                  </a:lnTo>
                  <a:close/>
                </a:path>
              </a:pathLst>
            </a:custGeom>
            <a:solidFill>
              <a:schemeClr val="accent1">
                <a:lumMod val="75000"/>
              </a:schemeClr>
            </a:solidFill>
            <a:ln w="38100">
              <a:solidFill>
                <a:srgbClr val="F2B8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38086" tIns="138086" rIns="1280645" bIns="13808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sng" strike="noStrike" kern="1200" cap="none" spc="0" normalizeH="0" baseline="0" noProof="0">
                  <a:ln>
                    <a:noFill/>
                  </a:ln>
                  <a:solidFill>
                    <a:srgbClr val="F2B800"/>
                  </a:solidFill>
                  <a:effectLst>
                    <a:outerShdw blurRad="38100" dist="38100" dir="2700000" algn="tl">
                      <a:srgbClr val="000000">
                        <a:alpha val="43137"/>
                      </a:srgbClr>
                    </a:outerShdw>
                  </a:effectLst>
                  <a:uLnTx/>
                  <a:uFillTx/>
                  <a:latin typeface="Calibri" panose="020F0502020204030204"/>
                  <a:ea typeface="+mn-ea"/>
                  <a:cs typeface="+mn-cs"/>
                </a:rPr>
                <a:t>ADJUSTING SPEED </a:t>
              </a:r>
              <a:r>
                <a:rPr kumimoji="0" lang="en-US" sz="2800" b="0" i="0" u="none" strike="noStrike" kern="1200" cap="none" spc="0" normalizeH="0" baseline="0" noProof="0">
                  <a:ln>
                    <a:noFill/>
                  </a:ln>
                  <a:solidFill>
                    <a:srgbClr val="F2B800"/>
                  </a:solidFill>
                  <a:effectLst/>
                  <a:uLnTx/>
                  <a:uFillTx/>
                  <a:latin typeface="Calibri" panose="020F0502020204030204"/>
                  <a:ea typeface="+mn-ea"/>
                  <a:cs typeface="+mn-cs"/>
                </a:rPr>
                <a:t>and/or </a:t>
              </a:r>
              <a:r>
                <a:rPr kumimoji="0" lang="en-US" sz="2800" b="1" i="0" u="sng" strike="noStrike" kern="1200" cap="none" spc="0" normalizeH="0" baseline="0" noProof="0">
                  <a:ln>
                    <a:noFill/>
                  </a:ln>
                  <a:solidFill>
                    <a:srgbClr val="F2B800"/>
                  </a:solidFill>
                  <a:effectLst>
                    <a:outerShdw blurRad="38100" dist="38100" dir="2700000" algn="tl">
                      <a:srgbClr val="000000">
                        <a:alpha val="43137"/>
                      </a:srgbClr>
                    </a:outerShdw>
                  </a:effectLst>
                  <a:uLnTx/>
                  <a:uFillTx/>
                  <a:latin typeface="Calibri" panose="020F0502020204030204"/>
                  <a:ea typeface="+mn-ea"/>
                  <a:cs typeface="+mn-cs"/>
                </a:rPr>
                <a:t>POSITION</a:t>
              </a:r>
              <a:r>
                <a:rPr kumimoji="0" lang="en-US" sz="2800" b="0" i="0" u="none" strike="noStrike" kern="1200" cap="none" spc="0" normalizeH="0" baseline="0" noProof="0">
                  <a:ln>
                    <a:noFill/>
                  </a:ln>
                  <a:solidFill>
                    <a:srgbClr val="F2B800"/>
                  </a:solidFill>
                  <a:effectLst/>
                  <a:uLnTx/>
                  <a:uFillTx/>
                  <a:latin typeface="Calibri" panose="020F0502020204030204"/>
                  <a:ea typeface="+mn-ea"/>
                  <a:cs typeface="+mn-cs"/>
                </a:rPr>
                <a:t>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     and,</a:t>
              </a:r>
            </a:p>
          </p:txBody>
        </p:sp>
        <p:sp>
          <p:nvSpPr>
            <p:cNvPr id="15" name="Freeform: Shape 14">
              <a:extLst>
                <a:ext uri="{FF2B5EF4-FFF2-40B4-BE49-F238E27FC236}">
                  <a16:creationId xmlns:a16="http://schemas.microsoft.com/office/drawing/2014/main" id="{D7C892FF-9856-409E-97DF-C158627BE1BA}"/>
                </a:ext>
              </a:extLst>
            </p:cNvPr>
            <p:cNvSpPr/>
            <p:nvPr/>
          </p:nvSpPr>
          <p:spPr>
            <a:xfrm>
              <a:off x="10515426" y="4567830"/>
              <a:ext cx="696990" cy="696990"/>
            </a:xfrm>
            <a:custGeom>
              <a:avLst/>
              <a:gdLst>
                <a:gd name="connsiteX0" fmla="*/ 0 w 696990"/>
                <a:gd name="connsiteY0" fmla="*/ 383345 h 696990"/>
                <a:gd name="connsiteX1" fmla="*/ 156823 w 696990"/>
                <a:gd name="connsiteY1" fmla="*/ 383345 h 696990"/>
                <a:gd name="connsiteX2" fmla="*/ 156823 w 696990"/>
                <a:gd name="connsiteY2" fmla="*/ 0 h 696990"/>
                <a:gd name="connsiteX3" fmla="*/ 540167 w 696990"/>
                <a:gd name="connsiteY3" fmla="*/ 0 h 696990"/>
                <a:gd name="connsiteX4" fmla="*/ 540167 w 696990"/>
                <a:gd name="connsiteY4" fmla="*/ 383345 h 696990"/>
                <a:gd name="connsiteX5" fmla="*/ 696990 w 696990"/>
                <a:gd name="connsiteY5" fmla="*/ 383345 h 696990"/>
                <a:gd name="connsiteX6" fmla="*/ 348495 w 696990"/>
                <a:gd name="connsiteY6" fmla="*/ 696990 h 696990"/>
                <a:gd name="connsiteX7" fmla="*/ 0 w 696990"/>
                <a:gd name="connsiteY7" fmla="*/ 383345 h 69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90" h="696990">
                  <a:moveTo>
                    <a:pt x="0" y="383345"/>
                  </a:moveTo>
                  <a:lnTo>
                    <a:pt x="156823" y="383345"/>
                  </a:lnTo>
                  <a:lnTo>
                    <a:pt x="156823" y="0"/>
                  </a:lnTo>
                  <a:lnTo>
                    <a:pt x="540167" y="0"/>
                  </a:lnTo>
                  <a:lnTo>
                    <a:pt x="540167" y="383345"/>
                  </a:lnTo>
                  <a:lnTo>
                    <a:pt x="696990" y="383345"/>
                  </a:lnTo>
                  <a:lnTo>
                    <a:pt x="348495" y="696990"/>
                  </a:lnTo>
                  <a:lnTo>
                    <a:pt x="0" y="383345"/>
                  </a:lnTo>
                  <a:close/>
                </a:path>
              </a:pathLst>
            </a:custGeom>
            <a:solidFill>
              <a:schemeClr val="tx2">
                <a:lumMod val="60000"/>
                <a:lumOff val="4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96193" tIns="39370" rIns="196193" bIns="21187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endParaRPr kumimoji="0" lang="en-US" sz="3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1FB31C36-4A91-48D4-A41C-43F12238FD9F}"/>
              </a:ext>
            </a:extLst>
          </p:cNvPr>
          <p:cNvGrpSpPr/>
          <p:nvPr/>
        </p:nvGrpSpPr>
        <p:grpSpPr>
          <a:xfrm>
            <a:off x="4809162" y="2786475"/>
            <a:ext cx="5966740" cy="1522450"/>
            <a:chOff x="4809162" y="2786475"/>
            <a:chExt cx="5966740" cy="1522450"/>
          </a:xfrm>
        </p:grpSpPr>
        <p:sp>
          <p:nvSpPr>
            <p:cNvPr id="9" name="Freeform: Shape 8">
              <a:extLst>
                <a:ext uri="{FF2B5EF4-FFF2-40B4-BE49-F238E27FC236}">
                  <a16:creationId xmlns:a16="http://schemas.microsoft.com/office/drawing/2014/main" id="{E8FA6D36-A85C-482F-A509-03CC2FBCBC71}"/>
                </a:ext>
              </a:extLst>
            </p:cNvPr>
            <p:cNvSpPr/>
            <p:nvPr/>
          </p:nvSpPr>
          <p:spPr>
            <a:xfrm>
              <a:off x="4809162" y="2786475"/>
              <a:ext cx="5966740" cy="1072292"/>
            </a:xfrm>
            <a:custGeom>
              <a:avLst/>
              <a:gdLst>
                <a:gd name="connsiteX0" fmla="*/ 0 w 5966740"/>
                <a:gd name="connsiteY0" fmla="*/ 107229 h 1072292"/>
                <a:gd name="connsiteX1" fmla="*/ 107229 w 5966740"/>
                <a:gd name="connsiteY1" fmla="*/ 0 h 1072292"/>
                <a:gd name="connsiteX2" fmla="*/ 5859511 w 5966740"/>
                <a:gd name="connsiteY2" fmla="*/ 0 h 1072292"/>
                <a:gd name="connsiteX3" fmla="*/ 5966740 w 5966740"/>
                <a:gd name="connsiteY3" fmla="*/ 107229 h 1072292"/>
                <a:gd name="connsiteX4" fmla="*/ 5966740 w 5966740"/>
                <a:gd name="connsiteY4" fmla="*/ 965063 h 1072292"/>
                <a:gd name="connsiteX5" fmla="*/ 5859511 w 5966740"/>
                <a:gd name="connsiteY5" fmla="*/ 1072292 h 1072292"/>
                <a:gd name="connsiteX6" fmla="*/ 107229 w 5966740"/>
                <a:gd name="connsiteY6" fmla="*/ 1072292 h 1072292"/>
                <a:gd name="connsiteX7" fmla="*/ 0 w 5966740"/>
                <a:gd name="connsiteY7" fmla="*/ 965063 h 1072292"/>
                <a:gd name="connsiteX8" fmla="*/ 0 w 5966740"/>
                <a:gd name="connsiteY8" fmla="*/ 107229 h 10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6740" h="1072292">
                  <a:moveTo>
                    <a:pt x="0" y="107229"/>
                  </a:moveTo>
                  <a:cubicBezTo>
                    <a:pt x="0" y="48008"/>
                    <a:pt x="48008" y="0"/>
                    <a:pt x="107229" y="0"/>
                  </a:cubicBezTo>
                  <a:lnTo>
                    <a:pt x="5859511" y="0"/>
                  </a:lnTo>
                  <a:cubicBezTo>
                    <a:pt x="5918732" y="0"/>
                    <a:pt x="5966740" y="48008"/>
                    <a:pt x="5966740" y="107229"/>
                  </a:cubicBezTo>
                  <a:lnTo>
                    <a:pt x="5966740" y="965063"/>
                  </a:lnTo>
                  <a:cubicBezTo>
                    <a:pt x="5966740" y="1024284"/>
                    <a:pt x="5918732" y="1072292"/>
                    <a:pt x="5859511" y="1072292"/>
                  </a:cubicBezTo>
                  <a:lnTo>
                    <a:pt x="107229" y="1072292"/>
                  </a:lnTo>
                  <a:cubicBezTo>
                    <a:pt x="48008" y="1072292"/>
                    <a:pt x="0" y="1024284"/>
                    <a:pt x="0" y="965063"/>
                  </a:cubicBezTo>
                  <a:lnTo>
                    <a:pt x="0" y="107229"/>
                  </a:lnTo>
                  <a:close/>
                </a:path>
              </a:pathLst>
            </a:custGeom>
            <a:ln w="38100">
              <a:solidFill>
                <a:srgbClr val="FFC000"/>
              </a:solidFill>
            </a:ln>
          </p:spPr>
          <p:style>
            <a:lnRef idx="1">
              <a:schemeClr val="accent5"/>
            </a:lnRef>
            <a:fillRef idx="2">
              <a:schemeClr val="accent5"/>
            </a:fillRef>
            <a:effectRef idx="1">
              <a:schemeClr val="accent5"/>
            </a:effectRef>
            <a:fontRef idx="minor">
              <a:schemeClr val="dk1"/>
            </a:fontRef>
          </p:style>
          <p:txBody>
            <a:bodyPr spcFirstLastPara="0" vert="horz" wrap="square" lIns="122846" tIns="122846" rIns="1265405" bIns="122846" numCol="1" spcCol="1270" anchor="ctr" anchorCtr="0">
              <a:noAutofit/>
            </a:bodyPr>
            <a:lstStyle/>
            <a:p>
              <a:pPr marL="0" marR="0" lvl="0" indent="0" algn="l"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and </a:t>
              </a:r>
              <a:r>
                <a:rPr kumimoji="0" lang="en-US" sz="2400" b="1" i="0" u="sng"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REDUCES</a:t>
              </a:r>
              <a:r>
                <a:rPr kumimoji="0" lang="en-US" sz="24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US" sz="2400" b="1" i="0" u="sng"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RISK</a:t>
              </a:r>
              <a:r>
                <a:rPr kumimoji="0" lang="en-US" sz="2400" b="0" i="0" u="sng" strike="noStrike" kern="1200" cap="none" spc="0" normalizeH="0" baseline="0" noProof="0">
                  <a:ln>
                    <a:noFill/>
                  </a:ln>
                  <a:solidFill>
                    <a:srgbClr val="FFC000"/>
                  </a:solidFill>
                  <a:effectLst/>
                  <a:uLnTx/>
                  <a:uFillTx/>
                  <a:latin typeface="Calibri" panose="020F0502020204030204"/>
                  <a:ea typeface="+mn-ea"/>
                  <a:cs typeface="+mn-cs"/>
                </a:rPr>
                <a:t> </a:t>
              </a:r>
              <a:r>
                <a:rPr kumimoji="0" lang="en-US" sz="2400" b="0" i="0" u="sng"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or </a:t>
              </a:r>
              <a:r>
                <a:rPr kumimoji="0" lang="en-US" sz="24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AVOIDS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these </a:t>
              </a:r>
              <a:r>
                <a:rPr kumimoji="0" lang="en-US" sz="24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HAZARDS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by:</a:t>
              </a:r>
            </a:p>
          </p:txBody>
        </p:sp>
        <p:sp>
          <p:nvSpPr>
            <p:cNvPr id="14" name="Freeform: Shape 13">
              <a:extLst>
                <a:ext uri="{FF2B5EF4-FFF2-40B4-BE49-F238E27FC236}">
                  <a16:creationId xmlns:a16="http://schemas.microsoft.com/office/drawing/2014/main" id="{68D5230A-3BCC-4A72-B1B7-F790B1EF592A}"/>
                </a:ext>
              </a:extLst>
            </p:cNvPr>
            <p:cNvSpPr/>
            <p:nvPr/>
          </p:nvSpPr>
          <p:spPr>
            <a:xfrm>
              <a:off x="9854056" y="3611935"/>
              <a:ext cx="696990" cy="696990"/>
            </a:xfrm>
            <a:custGeom>
              <a:avLst/>
              <a:gdLst>
                <a:gd name="connsiteX0" fmla="*/ 0 w 696990"/>
                <a:gd name="connsiteY0" fmla="*/ 383345 h 696990"/>
                <a:gd name="connsiteX1" fmla="*/ 156823 w 696990"/>
                <a:gd name="connsiteY1" fmla="*/ 383345 h 696990"/>
                <a:gd name="connsiteX2" fmla="*/ 156823 w 696990"/>
                <a:gd name="connsiteY2" fmla="*/ 0 h 696990"/>
                <a:gd name="connsiteX3" fmla="*/ 540167 w 696990"/>
                <a:gd name="connsiteY3" fmla="*/ 0 h 696990"/>
                <a:gd name="connsiteX4" fmla="*/ 540167 w 696990"/>
                <a:gd name="connsiteY4" fmla="*/ 383345 h 696990"/>
                <a:gd name="connsiteX5" fmla="*/ 696990 w 696990"/>
                <a:gd name="connsiteY5" fmla="*/ 383345 h 696990"/>
                <a:gd name="connsiteX6" fmla="*/ 348495 w 696990"/>
                <a:gd name="connsiteY6" fmla="*/ 696990 h 696990"/>
                <a:gd name="connsiteX7" fmla="*/ 0 w 696990"/>
                <a:gd name="connsiteY7" fmla="*/ 383345 h 69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90" h="696990">
                  <a:moveTo>
                    <a:pt x="0" y="383345"/>
                  </a:moveTo>
                  <a:lnTo>
                    <a:pt x="156823" y="383345"/>
                  </a:lnTo>
                  <a:lnTo>
                    <a:pt x="156823" y="0"/>
                  </a:lnTo>
                  <a:lnTo>
                    <a:pt x="540167" y="0"/>
                  </a:lnTo>
                  <a:lnTo>
                    <a:pt x="540167" y="383345"/>
                  </a:lnTo>
                  <a:lnTo>
                    <a:pt x="696990" y="383345"/>
                  </a:lnTo>
                  <a:lnTo>
                    <a:pt x="348495" y="696990"/>
                  </a:lnTo>
                  <a:lnTo>
                    <a:pt x="0" y="383345"/>
                  </a:lnTo>
                  <a:close/>
                </a:path>
              </a:pathLst>
            </a:custGeom>
            <a:solidFill>
              <a:schemeClr val="tx2">
                <a:lumMod val="60000"/>
                <a:lumOff val="4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96193" tIns="39370" rIns="196193" bIns="21187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endParaRPr kumimoji="0" lang="en-US" sz="3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85D559A7-5ADC-44F9-AEE4-C7D420BA39B6}"/>
              </a:ext>
            </a:extLst>
          </p:cNvPr>
          <p:cNvGrpSpPr/>
          <p:nvPr/>
        </p:nvGrpSpPr>
        <p:grpSpPr>
          <a:xfrm>
            <a:off x="4363594" y="1495812"/>
            <a:ext cx="5966740" cy="1591418"/>
            <a:chOff x="4363594" y="1495812"/>
            <a:chExt cx="5966740" cy="1591418"/>
          </a:xfrm>
        </p:grpSpPr>
        <p:sp>
          <p:nvSpPr>
            <p:cNvPr id="8" name="Freeform: Shape 7">
              <a:extLst>
                <a:ext uri="{FF2B5EF4-FFF2-40B4-BE49-F238E27FC236}">
                  <a16:creationId xmlns:a16="http://schemas.microsoft.com/office/drawing/2014/main" id="{A9EAA8F9-930B-4938-9B62-E959BF1F2EA4}"/>
                </a:ext>
              </a:extLst>
            </p:cNvPr>
            <p:cNvSpPr/>
            <p:nvPr/>
          </p:nvSpPr>
          <p:spPr>
            <a:xfrm>
              <a:off x="4363594" y="1495812"/>
              <a:ext cx="5966740" cy="1211175"/>
            </a:xfrm>
            <a:custGeom>
              <a:avLst/>
              <a:gdLst>
                <a:gd name="connsiteX0" fmla="*/ 0 w 5966740"/>
                <a:gd name="connsiteY0" fmla="*/ 121118 h 1211175"/>
                <a:gd name="connsiteX1" fmla="*/ 121118 w 5966740"/>
                <a:gd name="connsiteY1" fmla="*/ 0 h 1211175"/>
                <a:gd name="connsiteX2" fmla="*/ 5845623 w 5966740"/>
                <a:gd name="connsiteY2" fmla="*/ 0 h 1211175"/>
                <a:gd name="connsiteX3" fmla="*/ 5966741 w 5966740"/>
                <a:gd name="connsiteY3" fmla="*/ 121118 h 1211175"/>
                <a:gd name="connsiteX4" fmla="*/ 5966740 w 5966740"/>
                <a:gd name="connsiteY4" fmla="*/ 1090058 h 1211175"/>
                <a:gd name="connsiteX5" fmla="*/ 5845622 w 5966740"/>
                <a:gd name="connsiteY5" fmla="*/ 1211176 h 1211175"/>
                <a:gd name="connsiteX6" fmla="*/ 121118 w 5966740"/>
                <a:gd name="connsiteY6" fmla="*/ 1211175 h 1211175"/>
                <a:gd name="connsiteX7" fmla="*/ 0 w 5966740"/>
                <a:gd name="connsiteY7" fmla="*/ 1090057 h 1211175"/>
                <a:gd name="connsiteX8" fmla="*/ 0 w 5966740"/>
                <a:gd name="connsiteY8" fmla="*/ 121118 h 121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6740" h="1211175">
                  <a:moveTo>
                    <a:pt x="0" y="121118"/>
                  </a:moveTo>
                  <a:cubicBezTo>
                    <a:pt x="0" y="54226"/>
                    <a:pt x="54226" y="0"/>
                    <a:pt x="121118" y="0"/>
                  </a:cubicBezTo>
                  <a:lnTo>
                    <a:pt x="5845623" y="0"/>
                  </a:lnTo>
                  <a:cubicBezTo>
                    <a:pt x="5912515" y="0"/>
                    <a:pt x="5966741" y="54226"/>
                    <a:pt x="5966741" y="121118"/>
                  </a:cubicBezTo>
                  <a:cubicBezTo>
                    <a:pt x="5966741" y="444098"/>
                    <a:pt x="5966740" y="767078"/>
                    <a:pt x="5966740" y="1090058"/>
                  </a:cubicBezTo>
                  <a:cubicBezTo>
                    <a:pt x="5966740" y="1156950"/>
                    <a:pt x="5912514" y="1211176"/>
                    <a:pt x="5845622" y="1211176"/>
                  </a:cubicBezTo>
                  <a:lnTo>
                    <a:pt x="121118" y="1211175"/>
                  </a:lnTo>
                  <a:cubicBezTo>
                    <a:pt x="54226" y="1211175"/>
                    <a:pt x="0" y="1156949"/>
                    <a:pt x="0" y="1090057"/>
                  </a:cubicBezTo>
                  <a:lnTo>
                    <a:pt x="0" y="121118"/>
                  </a:lnTo>
                  <a:close/>
                </a:path>
              </a:pathLst>
            </a:custGeom>
            <a:solidFill>
              <a:schemeClr val="accent1">
                <a:lumMod val="75000"/>
              </a:schemeClr>
            </a:solidFill>
            <a:ln w="28575">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72634" tIns="172634" rIns="1315193" bIns="172634" numCol="1" spcCol="1270" anchor="ctr" anchorCtr="0">
              <a:noAutofit/>
            </a:bodyPr>
            <a:lstStyle/>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1" i="0" u="sng"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IDENTIFIES HAZARDS</a:t>
              </a:r>
            </a:p>
            <a:p>
              <a:pPr marL="0" marR="0" lvl="0" indent="0" algn="l" defTabSz="1600200" rtl="0" eaLnBrk="1" fontAlgn="auto" latinLnBrk="0" hangingPunct="1">
                <a:lnSpc>
                  <a:spcPct val="90000"/>
                </a:lnSpc>
                <a:spcBef>
                  <a:spcPct val="0"/>
                </a:spcBef>
                <a:spcAft>
                  <a:spcPct val="3500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 (real or potential) </a:t>
              </a:r>
            </a:p>
          </p:txBody>
        </p:sp>
        <p:sp>
          <p:nvSpPr>
            <p:cNvPr id="13" name="Freeform: Shape 12">
              <a:extLst>
                <a:ext uri="{FF2B5EF4-FFF2-40B4-BE49-F238E27FC236}">
                  <a16:creationId xmlns:a16="http://schemas.microsoft.com/office/drawing/2014/main" id="{1CA19D41-6366-4905-828D-5580CB19FE44}"/>
                </a:ext>
              </a:extLst>
            </p:cNvPr>
            <p:cNvSpPr/>
            <p:nvPr/>
          </p:nvSpPr>
          <p:spPr>
            <a:xfrm>
              <a:off x="9303563" y="2390240"/>
              <a:ext cx="696990" cy="696990"/>
            </a:xfrm>
            <a:custGeom>
              <a:avLst/>
              <a:gdLst>
                <a:gd name="connsiteX0" fmla="*/ 0 w 696990"/>
                <a:gd name="connsiteY0" fmla="*/ 383345 h 696990"/>
                <a:gd name="connsiteX1" fmla="*/ 156823 w 696990"/>
                <a:gd name="connsiteY1" fmla="*/ 383345 h 696990"/>
                <a:gd name="connsiteX2" fmla="*/ 156823 w 696990"/>
                <a:gd name="connsiteY2" fmla="*/ 0 h 696990"/>
                <a:gd name="connsiteX3" fmla="*/ 540167 w 696990"/>
                <a:gd name="connsiteY3" fmla="*/ 0 h 696990"/>
                <a:gd name="connsiteX4" fmla="*/ 540167 w 696990"/>
                <a:gd name="connsiteY4" fmla="*/ 383345 h 696990"/>
                <a:gd name="connsiteX5" fmla="*/ 696990 w 696990"/>
                <a:gd name="connsiteY5" fmla="*/ 383345 h 696990"/>
                <a:gd name="connsiteX6" fmla="*/ 348495 w 696990"/>
                <a:gd name="connsiteY6" fmla="*/ 696990 h 696990"/>
                <a:gd name="connsiteX7" fmla="*/ 0 w 696990"/>
                <a:gd name="connsiteY7" fmla="*/ 383345 h 69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90" h="696990">
                  <a:moveTo>
                    <a:pt x="0" y="383345"/>
                  </a:moveTo>
                  <a:lnTo>
                    <a:pt x="156823" y="383345"/>
                  </a:lnTo>
                  <a:lnTo>
                    <a:pt x="156823" y="0"/>
                  </a:lnTo>
                  <a:lnTo>
                    <a:pt x="540167" y="0"/>
                  </a:lnTo>
                  <a:lnTo>
                    <a:pt x="540167" y="383345"/>
                  </a:lnTo>
                  <a:lnTo>
                    <a:pt x="696990" y="383345"/>
                  </a:lnTo>
                  <a:lnTo>
                    <a:pt x="348495" y="696990"/>
                  </a:lnTo>
                  <a:lnTo>
                    <a:pt x="0" y="383345"/>
                  </a:lnTo>
                  <a:close/>
                </a:path>
              </a:pathLst>
            </a:custGeom>
            <a:solidFill>
              <a:schemeClr val="tx2">
                <a:lumMod val="60000"/>
                <a:lumOff val="4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96193" tIns="39370" rIns="196193" bIns="211875"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endParaRPr kumimoji="0" lang="en-US" sz="3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1D728A95-6DB3-49D3-A55D-320354EB3B7E}"/>
              </a:ext>
            </a:extLst>
          </p:cNvPr>
          <p:cNvGrpSpPr/>
          <p:nvPr/>
        </p:nvGrpSpPr>
        <p:grpSpPr>
          <a:xfrm>
            <a:off x="3918027" y="344032"/>
            <a:ext cx="5966740" cy="1460065"/>
            <a:chOff x="3918027" y="344032"/>
            <a:chExt cx="5966740" cy="1460065"/>
          </a:xfrm>
        </p:grpSpPr>
        <p:sp>
          <p:nvSpPr>
            <p:cNvPr id="4" name="Freeform: Shape 3">
              <a:extLst>
                <a:ext uri="{FF2B5EF4-FFF2-40B4-BE49-F238E27FC236}">
                  <a16:creationId xmlns:a16="http://schemas.microsoft.com/office/drawing/2014/main" id="{B29CD2B6-4AA9-428B-9474-3DEF875570FF}"/>
                </a:ext>
              </a:extLst>
            </p:cNvPr>
            <p:cNvSpPr/>
            <p:nvPr/>
          </p:nvSpPr>
          <p:spPr>
            <a:xfrm>
              <a:off x="3918027" y="344032"/>
              <a:ext cx="5966740" cy="1072292"/>
            </a:xfrm>
            <a:custGeom>
              <a:avLst/>
              <a:gdLst>
                <a:gd name="connsiteX0" fmla="*/ 0 w 5966740"/>
                <a:gd name="connsiteY0" fmla="*/ 107229 h 1072292"/>
                <a:gd name="connsiteX1" fmla="*/ 107229 w 5966740"/>
                <a:gd name="connsiteY1" fmla="*/ 0 h 1072292"/>
                <a:gd name="connsiteX2" fmla="*/ 5859511 w 5966740"/>
                <a:gd name="connsiteY2" fmla="*/ 0 h 1072292"/>
                <a:gd name="connsiteX3" fmla="*/ 5966740 w 5966740"/>
                <a:gd name="connsiteY3" fmla="*/ 107229 h 1072292"/>
                <a:gd name="connsiteX4" fmla="*/ 5966740 w 5966740"/>
                <a:gd name="connsiteY4" fmla="*/ 965063 h 1072292"/>
                <a:gd name="connsiteX5" fmla="*/ 5859511 w 5966740"/>
                <a:gd name="connsiteY5" fmla="*/ 1072292 h 1072292"/>
                <a:gd name="connsiteX6" fmla="*/ 107229 w 5966740"/>
                <a:gd name="connsiteY6" fmla="*/ 1072292 h 1072292"/>
                <a:gd name="connsiteX7" fmla="*/ 0 w 5966740"/>
                <a:gd name="connsiteY7" fmla="*/ 965063 h 1072292"/>
                <a:gd name="connsiteX8" fmla="*/ 0 w 5966740"/>
                <a:gd name="connsiteY8" fmla="*/ 107229 h 10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6740" h="1072292">
                  <a:moveTo>
                    <a:pt x="0" y="107229"/>
                  </a:moveTo>
                  <a:cubicBezTo>
                    <a:pt x="0" y="48008"/>
                    <a:pt x="48008" y="0"/>
                    <a:pt x="107229" y="0"/>
                  </a:cubicBezTo>
                  <a:lnTo>
                    <a:pt x="5859511" y="0"/>
                  </a:lnTo>
                  <a:cubicBezTo>
                    <a:pt x="5918732" y="0"/>
                    <a:pt x="5966740" y="48008"/>
                    <a:pt x="5966740" y="107229"/>
                  </a:cubicBezTo>
                  <a:lnTo>
                    <a:pt x="5966740" y="965063"/>
                  </a:lnTo>
                  <a:cubicBezTo>
                    <a:pt x="5966740" y="1024284"/>
                    <a:pt x="5918732" y="1072292"/>
                    <a:pt x="5859511" y="1072292"/>
                  </a:cubicBezTo>
                  <a:lnTo>
                    <a:pt x="107229" y="1072292"/>
                  </a:lnTo>
                  <a:cubicBezTo>
                    <a:pt x="48008" y="1072292"/>
                    <a:pt x="0" y="1024284"/>
                    <a:pt x="0" y="965063"/>
                  </a:cubicBezTo>
                  <a:lnTo>
                    <a:pt x="0" y="107229"/>
                  </a:lnTo>
                  <a:close/>
                </a:path>
              </a:pathLst>
            </a:custGeo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rgbClr r="0" g="0" b="0"/>
            </a:lnRef>
            <a:fillRef idx="1">
              <a:scrgbClr r="0" g="0" b="0"/>
            </a:fillRef>
            <a:effectRef idx="0">
              <a:scrgbClr r="0" g="0" b="0"/>
            </a:effectRef>
            <a:fontRef idx="minor">
              <a:schemeClr val="lt1"/>
            </a:fontRef>
          </p:style>
          <p:txBody>
            <a:bodyPr spcFirstLastPara="0" vert="horz" wrap="square" lIns="183806" tIns="183806" rIns="1403539" bIns="183806" numCol="1" spcCol="1270" anchor="ctr"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a:pPr>
              <a:r>
                <a:rPr kumimoji="0" lang="en-US" sz="4000" b="0" i="0" u="none" strike="noStrike" kern="1200" cap="none" spc="0" normalizeH="0" baseline="0" noProof="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A driver who</a:t>
              </a:r>
              <a:r>
                <a:rPr kumimoji="0" lang="en-US" sz="40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a:t>
              </a:r>
            </a:p>
          </p:txBody>
        </p:sp>
        <p:sp>
          <p:nvSpPr>
            <p:cNvPr id="12" name="Freeform: Shape 11">
              <a:extLst>
                <a:ext uri="{FF2B5EF4-FFF2-40B4-BE49-F238E27FC236}">
                  <a16:creationId xmlns:a16="http://schemas.microsoft.com/office/drawing/2014/main" id="{17EC4A88-1CC4-4331-912D-9103C250E892}"/>
                </a:ext>
              </a:extLst>
            </p:cNvPr>
            <p:cNvSpPr/>
            <p:nvPr/>
          </p:nvSpPr>
          <p:spPr>
            <a:xfrm>
              <a:off x="8917051" y="1034321"/>
              <a:ext cx="696990" cy="769776"/>
            </a:xfrm>
            <a:custGeom>
              <a:avLst/>
              <a:gdLst>
                <a:gd name="connsiteX0" fmla="*/ 0 w 696990"/>
                <a:gd name="connsiteY0" fmla="*/ 456131 h 769776"/>
                <a:gd name="connsiteX1" fmla="*/ 156823 w 696990"/>
                <a:gd name="connsiteY1" fmla="*/ 456131 h 769776"/>
                <a:gd name="connsiteX2" fmla="*/ 156823 w 696990"/>
                <a:gd name="connsiteY2" fmla="*/ 0 h 769776"/>
                <a:gd name="connsiteX3" fmla="*/ 540167 w 696990"/>
                <a:gd name="connsiteY3" fmla="*/ 0 h 769776"/>
                <a:gd name="connsiteX4" fmla="*/ 540167 w 696990"/>
                <a:gd name="connsiteY4" fmla="*/ 456131 h 769776"/>
                <a:gd name="connsiteX5" fmla="*/ 696990 w 696990"/>
                <a:gd name="connsiteY5" fmla="*/ 456131 h 769776"/>
                <a:gd name="connsiteX6" fmla="*/ 348495 w 696990"/>
                <a:gd name="connsiteY6" fmla="*/ 769776 h 769776"/>
                <a:gd name="connsiteX7" fmla="*/ 0 w 696990"/>
                <a:gd name="connsiteY7" fmla="*/ 456131 h 76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990" h="769776">
                  <a:moveTo>
                    <a:pt x="0" y="456131"/>
                  </a:moveTo>
                  <a:lnTo>
                    <a:pt x="156823" y="456131"/>
                  </a:lnTo>
                  <a:lnTo>
                    <a:pt x="156823" y="0"/>
                  </a:lnTo>
                  <a:lnTo>
                    <a:pt x="540167" y="0"/>
                  </a:lnTo>
                  <a:lnTo>
                    <a:pt x="540167" y="456131"/>
                  </a:lnTo>
                  <a:lnTo>
                    <a:pt x="696990" y="456131"/>
                  </a:lnTo>
                  <a:lnTo>
                    <a:pt x="348495" y="769776"/>
                  </a:lnTo>
                  <a:lnTo>
                    <a:pt x="0" y="456131"/>
                  </a:lnTo>
                  <a:close/>
                </a:path>
              </a:pathLst>
            </a:custGeom>
            <a:solidFill>
              <a:schemeClr val="tx2">
                <a:lumMod val="60000"/>
                <a:lumOff val="40000"/>
                <a:alpha val="9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200003" tIns="43180" rIns="200003" bIns="215685"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endParaRPr kumimoji="0" lang="en-US" sz="34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13959975-9A32-44F2-92FA-F36219CB3896}"/>
              </a:ext>
            </a:extLst>
          </p:cNvPr>
          <p:cNvSpPr txBox="1"/>
          <p:nvPr/>
        </p:nvSpPr>
        <p:spPr>
          <a:xfrm>
            <a:off x="404388" y="179140"/>
            <a:ext cx="2743200" cy="2743200"/>
          </a:xfrm>
          <a:prstGeom prst="ellipse">
            <a:avLst/>
          </a:prstGeom>
          <a:solidFill>
            <a:schemeClr val="accent1">
              <a:lumMod val="75000"/>
            </a:schemeClr>
          </a:solidFill>
          <a:ln w="174625" cmpd="thinThick">
            <a:solidFill>
              <a:srgbClr val="F2B800"/>
            </a:solidFill>
          </a:ln>
          <a:effectLst>
            <a:outerShdw blurRad="44450" dist="330200" dir="2880000" sx="93000" sy="93000" algn="ctr">
              <a:srgbClr val="000000">
                <a:alpha val="20000"/>
              </a:srgbClr>
            </a:outerShdw>
          </a:effectLst>
          <a:scene3d>
            <a:camera prst="orthographicFront"/>
            <a:lightRig rig="threePt" dir="t">
              <a:rot lat="0" lon="0" rev="18600000"/>
            </a:lightRig>
          </a:scene3d>
          <a:sp3d extrusionH="114300" prstMaterial="metal">
            <a:bevelT w="88900" h="101600"/>
            <a:bevelB h="6350"/>
          </a:sp3d>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altLang="en-US" sz="48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Light" panose="020F0302020204030204"/>
                <a:ea typeface="+mn-ea"/>
                <a:cs typeface="+mn-cs"/>
              </a:rPr>
              <a:t>What is a Low Risk Driver?</a:t>
            </a:r>
            <a:endParaRPr kumimoji="0" lang="en-US" sz="4800" b="1" i="0" u="none" strike="noStrike" kern="1200" cap="none" spc="0" normalizeH="0" baseline="0" noProof="0">
              <a:ln w="9525">
                <a:solidFill>
                  <a:prstClr val="white"/>
                </a:solidFill>
                <a:prstDash val="solid"/>
              </a:ln>
              <a:solidFill>
                <a:srgbClr val="FFFFFF"/>
              </a:solidFill>
              <a:effectLst>
                <a:outerShdw blurRad="12700" dist="38100" dir="2700000" algn="tl" rotWithShape="0">
                  <a:prstClr val="white">
                    <a:lumMod val="50000"/>
                  </a:prstClr>
                </a:outerShdw>
              </a:effectLst>
              <a:uLnTx/>
              <a:uFillTx/>
              <a:latin typeface="Calibri Light" panose="020F0302020204030204"/>
              <a:ea typeface="+mn-ea"/>
              <a:cs typeface="+mn-cs"/>
            </a:endParaRPr>
          </a:p>
        </p:txBody>
      </p:sp>
      <p:grpSp>
        <p:nvGrpSpPr>
          <p:cNvPr id="5" name="Group 4">
            <a:extLst>
              <a:ext uri="{FF2B5EF4-FFF2-40B4-BE49-F238E27FC236}">
                <a16:creationId xmlns:a16="http://schemas.microsoft.com/office/drawing/2014/main" id="{354FC08A-351D-45BE-B95F-C6B9670ADC58}"/>
              </a:ext>
            </a:extLst>
          </p:cNvPr>
          <p:cNvGrpSpPr/>
          <p:nvPr/>
        </p:nvGrpSpPr>
        <p:grpSpPr>
          <a:xfrm rot="14830450">
            <a:off x="3040163" y="667286"/>
            <a:ext cx="1045291" cy="1484215"/>
            <a:chOff x="5149177" y="783369"/>
            <a:chExt cx="696990" cy="696990"/>
          </a:xfrm>
          <a:effectLst>
            <a:outerShdw blurRad="127000" dist="215900" dir="7320000" algn="ctr" rotWithShape="0">
              <a:srgbClr val="000000">
                <a:alpha val="70000"/>
              </a:srgbClr>
            </a:outerShdw>
          </a:effectLst>
          <a:scene3d>
            <a:camera prst="orthographicFront">
              <a:rot lat="0" lon="0" rev="0"/>
            </a:camera>
            <a:lightRig rig="flat" dir="t"/>
          </a:scene3d>
        </p:grpSpPr>
        <p:sp>
          <p:nvSpPr>
            <p:cNvPr id="6" name="Arrow: Down 5">
              <a:extLst>
                <a:ext uri="{FF2B5EF4-FFF2-40B4-BE49-F238E27FC236}">
                  <a16:creationId xmlns:a16="http://schemas.microsoft.com/office/drawing/2014/main" id="{30A9E5E6-D4B8-4086-BD40-7C52B798206F}"/>
                </a:ext>
              </a:extLst>
            </p:cNvPr>
            <p:cNvSpPr/>
            <p:nvPr/>
          </p:nvSpPr>
          <p:spPr>
            <a:xfrm>
              <a:off x="5149177" y="783369"/>
              <a:ext cx="696990" cy="696990"/>
            </a:xfrm>
            <a:prstGeom prst="downArrow">
              <a:avLst>
                <a:gd name="adj1" fmla="val 55000"/>
                <a:gd name="adj2" fmla="val 45000"/>
              </a:avLst>
            </a:prstGeom>
            <a:solidFill>
              <a:schemeClr val="tx2">
                <a:lumMod val="60000"/>
                <a:lumOff val="40000"/>
                <a:alpha val="90000"/>
              </a:schemeClr>
            </a:solidFill>
            <a:ln>
              <a:noFill/>
            </a:ln>
            <a:effectLst>
              <a:outerShdw blurRad="107950" dist="12700" dir="5400000" algn="ctr">
                <a:srgbClr val="000000"/>
              </a:outerShdw>
            </a:effectLst>
            <a:sp3d extrusionH="63500" contourW="44450" prstMaterial="metal">
              <a:bevelT w="63500" h="63500" prst="artDeco"/>
              <a:contourClr>
                <a:srgbClr val="FFFFFF"/>
              </a:contourClr>
            </a:sp3d>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7" name="Arrow: Down 4">
              <a:extLst>
                <a:ext uri="{FF2B5EF4-FFF2-40B4-BE49-F238E27FC236}">
                  <a16:creationId xmlns:a16="http://schemas.microsoft.com/office/drawing/2014/main" id="{054035EA-C166-4BAA-96BC-A4175DA313E6}"/>
                </a:ext>
              </a:extLst>
            </p:cNvPr>
            <p:cNvSpPr txBox="1"/>
            <p:nvPr/>
          </p:nvSpPr>
          <p:spPr>
            <a:xfrm>
              <a:off x="5306000" y="783369"/>
              <a:ext cx="383344" cy="524485"/>
            </a:xfrm>
            <a:prstGeom prst="rect">
              <a:avLst/>
            </a:prstGeom>
            <a:sp3d extrusionH="63500" prstMaterial="meta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9370" tIns="39370" rIns="39370" bIns="39370" numCol="1" spcCol="1270" anchor="ctr" anchorCtr="0">
              <a:noAutofit/>
            </a:bodyPr>
            <a:lstStyle/>
            <a:p>
              <a:pPr marL="0" marR="0" lvl="0" indent="0" algn="ctr" defTabSz="1377950" rtl="0" eaLnBrk="1" fontAlgn="auto" latinLnBrk="0" hangingPunct="1">
                <a:lnSpc>
                  <a:spcPct val="90000"/>
                </a:lnSpc>
                <a:spcBef>
                  <a:spcPct val="0"/>
                </a:spcBef>
                <a:spcAft>
                  <a:spcPct val="35000"/>
                </a:spcAft>
                <a:buClrTx/>
                <a:buSzTx/>
                <a:buFontTx/>
                <a:buNone/>
                <a:tabLst/>
                <a:defRPr/>
              </a:pPr>
              <a:endParaRPr kumimoji="0" lang="en-US" sz="3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3" name="Slide Number Placeholder 2">
            <a:extLst>
              <a:ext uri="{FF2B5EF4-FFF2-40B4-BE49-F238E27FC236}">
                <a16:creationId xmlns:a16="http://schemas.microsoft.com/office/drawing/2014/main" id="{1BF09ED6-13D6-4562-A873-58C6EF7D08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0020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ppt_x"/>
                                          </p:val>
                                        </p:tav>
                                        <p:tav tm="100000">
                                          <p:val>
                                            <p:strVal val="#ppt_x"/>
                                          </p:val>
                                        </p:tav>
                                      </p:tavLst>
                                    </p:anim>
                                    <p:anim calcmode="lin" valueType="num">
                                      <p:cBhvr additive="base">
                                        <p:cTn id="13" dur="10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75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2750"/>
                            </p:stCondLst>
                            <p:childTnLst>
                              <p:par>
                                <p:cTn id="20" presetID="2" presetClass="entr" presetSubtype="4"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ppt_x"/>
                                          </p:val>
                                        </p:tav>
                                        <p:tav tm="100000">
                                          <p:val>
                                            <p:strVal val="#ppt_x"/>
                                          </p:val>
                                        </p:tav>
                                      </p:tavLst>
                                    </p:anim>
                                    <p:anim calcmode="lin" valueType="num">
                                      <p:cBhvr additive="base">
                                        <p:cTn id="23" dur="10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2"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1000" fill="hold"/>
                                        <p:tgtEl>
                                          <p:spTgt spid="19"/>
                                        </p:tgtEl>
                                        <p:attrNameLst>
                                          <p:attrName>ppt_x</p:attrName>
                                        </p:attrNameLst>
                                      </p:cBhvr>
                                      <p:tavLst>
                                        <p:tav tm="0">
                                          <p:val>
                                            <p:strVal val="#ppt_x"/>
                                          </p:val>
                                        </p:tav>
                                        <p:tav tm="100000">
                                          <p:val>
                                            <p:strVal val="#ppt_x"/>
                                          </p:val>
                                        </p:tav>
                                      </p:tavLst>
                                    </p:anim>
                                    <p:anim calcmode="lin" valueType="num">
                                      <p:cBhvr additive="base">
                                        <p:cTn id="28" dur="10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475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FD26CE8-C2B7-4F0D-93B9-81265C14F163}"/>
              </a:ext>
            </a:extLst>
          </p:cNvPr>
          <p:cNvSpPr>
            <a:spLocks noGrp="1" noChangeArrowheads="1"/>
          </p:cNvSpPr>
          <p:nvPr>
            <p:ph idx="1"/>
          </p:nvPr>
        </p:nvSpPr>
        <p:spPr>
          <a:xfrm>
            <a:off x="3067050" y="1257403"/>
            <a:ext cx="8667750" cy="5048147"/>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marL="914400" lvl="1" indent="-457200">
              <a:buFontTx/>
              <a:buAutoNum type="arabicPeriod"/>
            </a:pPr>
            <a:r>
              <a:rPr lang="en-US" altLang="en-US" sz="4000" b="1" dirty="0">
                <a:solidFill>
                  <a:schemeClr val="accent1">
                    <a:lumMod val="50000"/>
                  </a:schemeClr>
                </a:solidFill>
              </a:rPr>
              <a:t>Improving Perceptual Skills</a:t>
            </a:r>
          </a:p>
          <a:p>
            <a:pPr marL="914400" lvl="1" indent="-457200">
              <a:buFontTx/>
              <a:buAutoNum type="arabicPeriod"/>
            </a:pPr>
            <a:r>
              <a:rPr lang="en-US" altLang="en-US" sz="4000" b="1" dirty="0">
                <a:solidFill>
                  <a:schemeClr val="accent1">
                    <a:lumMod val="50000"/>
                  </a:schemeClr>
                </a:solidFill>
              </a:rPr>
              <a:t>Identifying Traffic Controls</a:t>
            </a:r>
          </a:p>
          <a:p>
            <a:pPr marL="914400" lvl="1" indent="-457200">
              <a:buFontTx/>
              <a:buAutoNum type="arabicPeriod"/>
            </a:pPr>
            <a:r>
              <a:rPr lang="en-US" altLang="en-US" sz="4000" b="1" dirty="0">
                <a:solidFill>
                  <a:schemeClr val="accent1">
                    <a:lumMod val="50000"/>
                  </a:schemeClr>
                </a:solidFill>
              </a:rPr>
              <a:t>Identifying Highway Conditions</a:t>
            </a:r>
          </a:p>
          <a:p>
            <a:pPr marL="914400" lvl="1" indent="-457200">
              <a:buFontTx/>
              <a:buAutoNum type="arabicPeriod"/>
            </a:pPr>
            <a:r>
              <a:rPr lang="en-US" altLang="en-US" sz="4000" b="1" dirty="0">
                <a:solidFill>
                  <a:schemeClr val="accent1">
                    <a:lumMod val="50000"/>
                  </a:schemeClr>
                </a:solidFill>
              </a:rPr>
              <a:t>Identifying Other User Actions</a:t>
            </a:r>
          </a:p>
          <a:p>
            <a:pPr marL="914400" lvl="1" indent="-457200">
              <a:buFontTx/>
              <a:buAutoNum type="arabicPeriod"/>
            </a:pPr>
            <a:r>
              <a:rPr lang="en-US" altLang="en-US" sz="4000" b="1" dirty="0">
                <a:solidFill>
                  <a:schemeClr val="accent1">
                    <a:lumMod val="50000"/>
                  </a:schemeClr>
                </a:solidFill>
              </a:rPr>
              <a:t>Identifying ALL HTS Events</a:t>
            </a:r>
          </a:p>
          <a:p>
            <a:pPr marL="914400" lvl="1" indent="-457200">
              <a:buFontTx/>
              <a:buAutoNum type="arabicPeriod"/>
            </a:pPr>
            <a:r>
              <a:rPr lang="en-US" altLang="en-US" sz="4000" b="1" dirty="0">
                <a:solidFill>
                  <a:schemeClr val="accent1">
                    <a:lumMod val="50000"/>
                  </a:schemeClr>
                </a:solidFill>
              </a:rPr>
              <a:t>Identifying and Evaluating Conflict Probabilities</a:t>
            </a:r>
          </a:p>
          <a:p>
            <a:pPr marL="914400" lvl="1" indent="-457200">
              <a:buFontTx/>
              <a:buAutoNum type="arabicPeriod"/>
            </a:pPr>
            <a:r>
              <a:rPr lang="en-US" altLang="en-US" sz="4000" b="1" dirty="0">
                <a:solidFill>
                  <a:schemeClr val="accent1">
                    <a:lumMod val="50000"/>
                  </a:schemeClr>
                </a:solidFill>
              </a:rPr>
              <a:t>Responding to Problem Situations</a:t>
            </a:r>
          </a:p>
        </p:txBody>
      </p:sp>
      <p:sp>
        <p:nvSpPr>
          <p:cNvPr id="2" name="TextBox 1">
            <a:extLst>
              <a:ext uri="{FF2B5EF4-FFF2-40B4-BE49-F238E27FC236}">
                <a16:creationId xmlns:a16="http://schemas.microsoft.com/office/drawing/2014/main" id="{71D964A1-2A2A-4251-8DA4-5912785FC7F3}"/>
              </a:ext>
            </a:extLst>
          </p:cNvPr>
          <p:cNvSpPr txBox="1"/>
          <p:nvPr/>
        </p:nvSpPr>
        <p:spPr>
          <a:xfrm>
            <a:off x="1654404" y="272221"/>
            <a:ext cx="8229600" cy="769441"/>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PERCEPTUAL DRIVING PROGRAM</a:t>
            </a:r>
          </a:p>
        </p:txBody>
      </p:sp>
      <p:sp>
        <p:nvSpPr>
          <p:cNvPr id="4" name="Arrow: Striped Right 3">
            <a:extLst>
              <a:ext uri="{FF2B5EF4-FFF2-40B4-BE49-F238E27FC236}">
                <a16:creationId xmlns:a16="http://schemas.microsoft.com/office/drawing/2014/main" id="{7D36C555-B1ED-4E3B-8BBC-ACF2AC116B92}"/>
              </a:ext>
            </a:extLst>
          </p:cNvPr>
          <p:cNvSpPr/>
          <p:nvPr/>
        </p:nvSpPr>
        <p:spPr>
          <a:xfrm>
            <a:off x="184201" y="1257403"/>
            <a:ext cx="3295650" cy="2800247"/>
          </a:xfrm>
          <a:prstGeom prst="stripedRightArrow">
            <a:avLst/>
          </a:prstGeom>
          <a:solidFill>
            <a:srgbClr val="4472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1C1C90A-8320-4AD9-BEF3-E34CAE091D55}"/>
              </a:ext>
            </a:extLst>
          </p:cNvPr>
          <p:cNvSpPr/>
          <p:nvPr/>
        </p:nvSpPr>
        <p:spPr>
          <a:xfrm>
            <a:off x="184201" y="1780363"/>
            <a:ext cx="3295650"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srgbClr val="FFC000"/>
                </a:solidFill>
                <a:effectLst/>
                <a:uLnTx/>
                <a:uFillTx/>
                <a:latin typeface="Calibri" panose="020F0502020204030204"/>
                <a:ea typeface="+mn-ea"/>
                <a:cs typeface="+mn-cs"/>
              </a:rPr>
              <a:t>Seven Sessions</a:t>
            </a:r>
          </a:p>
        </p:txBody>
      </p:sp>
      <p:sp>
        <p:nvSpPr>
          <p:cNvPr id="3" name="Slide Number Placeholder 2">
            <a:extLst>
              <a:ext uri="{FF2B5EF4-FFF2-40B4-BE49-F238E27FC236}">
                <a16:creationId xmlns:a16="http://schemas.microsoft.com/office/drawing/2014/main" id="{23A56EF4-0FE3-4B1A-944B-E2A9F0B792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25689"/>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7FD26CE8-C2B7-4F0D-93B9-81265C14F163}"/>
              </a:ext>
            </a:extLst>
          </p:cNvPr>
          <p:cNvSpPr>
            <a:spLocks noGrp="1" noChangeArrowheads="1"/>
          </p:cNvSpPr>
          <p:nvPr>
            <p:ph idx="1"/>
          </p:nvPr>
        </p:nvSpPr>
        <p:spPr>
          <a:xfrm>
            <a:off x="234462" y="1584771"/>
            <a:ext cx="11078307" cy="5001008"/>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marL="914400" lvl="1" indent="-457200">
              <a:buFontTx/>
              <a:buAutoNum type="arabicPeriod"/>
            </a:pPr>
            <a:endParaRPr lang="en-US" altLang="en-US" sz="3600" b="1" dirty="0">
              <a:solidFill>
                <a:schemeClr val="accent1">
                  <a:lumMod val="50000"/>
                </a:schemeClr>
              </a:solidFill>
              <a:latin typeface="Adobe Caslon Pro" panose="0205050205050A020403" pitchFamily="18" charset="0"/>
            </a:endParaRPr>
          </a:p>
          <a:p>
            <a:pPr marL="914400" lvl="1" indent="-457200">
              <a:buFontTx/>
              <a:buAutoNum type="arabicPeriod"/>
            </a:pPr>
            <a:r>
              <a:rPr lang="en-US" altLang="en-US" sz="3600" b="1" dirty="0">
                <a:solidFill>
                  <a:schemeClr val="accent1">
                    <a:lumMod val="50000"/>
                  </a:schemeClr>
                </a:solidFill>
              </a:rPr>
              <a:t>Driving on wet pavements</a:t>
            </a:r>
          </a:p>
          <a:p>
            <a:pPr marL="914400" lvl="1" indent="-457200">
              <a:buFontTx/>
              <a:buAutoNum type="arabicPeriod"/>
            </a:pPr>
            <a:r>
              <a:rPr lang="en-US" altLang="en-US" sz="3600" b="1" dirty="0">
                <a:solidFill>
                  <a:schemeClr val="accent1">
                    <a:lumMod val="50000"/>
                  </a:schemeClr>
                </a:solidFill>
              </a:rPr>
              <a:t>Distractions from passengers</a:t>
            </a:r>
          </a:p>
          <a:p>
            <a:pPr marL="914400" lvl="1" indent="-457200">
              <a:buFontTx/>
              <a:buAutoNum type="arabicPeriod"/>
            </a:pPr>
            <a:r>
              <a:rPr lang="en-US" altLang="en-US" sz="3600" b="1" dirty="0">
                <a:solidFill>
                  <a:schemeClr val="accent1">
                    <a:lumMod val="50000"/>
                  </a:schemeClr>
                </a:solidFill>
              </a:rPr>
              <a:t>Pulling out from a STOP sign</a:t>
            </a:r>
          </a:p>
          <a:p>
            <a:pPr marL="914400" lvl="1" indent="-457200">
              <a:buFontTx/>
              <a:buAutoNum type="arabicPeriod"/>
            </a:pPr>
            <a:r>
              <a:rPr lang="en-US" altLang="en-US" sz="3600" b="1" dirty="0">
                <a:solidFill>
                  <a:schemeClr val="accent1">
                    <a:lumMod val="50000"/>
                  </a:schemeClr>
                </a:solidFill>
              </a:rPr>
              <a:t>Left turns across traffic</a:t>
            </a:r>
          </a:p>
          <a:p>
            <a:pPr marL="914400" lvl="1" indent="-457200">
              <a:buFontTx/>
              <a:buAutoNum type="arabicPeriod"/>
            </a:pPr>
            <a:r>
              <a:rPr lang="en-US" altLang="en-US" sz="3600" b="1" dirty="0">
                <a:solidFill>
                  <a:schemeClr val="accent1">
                    <a:lumMod val="50000"/>
                  </a:schemeClr>
                </a:solidFill>
              </a:rPr>
              <a:t>Keeping a safe space margin between vehicles</a:t>
            </a:r>
          </a:p>
          <a:p>
            <a:pPr marL="914400" lvl="1" indent="-457200">
              <a:buFontTx/>
              <a:buAutoNum type="arabicPeriod"/>
            </a:pPr>
            <a:r>
              <a:rPr lang="en-US" altLang="en-US" sz="3600" b="1" dirty="0">
                <a:solidFill>
                  <a:schemeClr val="accent1">
                    <a:lumMod val="50000"/>
                  </a:schemeClr>
                </a:solidFill>
              </a:rPr>
              <a:t>Negotiating curves</a:t>
            </a:r>
          </a:p>
          <a:p>
            <a:pPr marL="914400" lvl="1" indent="-457200">
              <a:buFontTx/>
              <a:buAutoNum type="arabicPeriod"/>
            </a:pPr>
            <a:r>
              <a:rPr lang="en-US" altLang="en-US" sz="3600" b="1" dirty="0">
                <a:solidFill>
                  <a:schemeClr val="accent1">
                    <a:lumMod val="50000"/>
                  </a:schemeClr>
                </a:solidFill>
              </a:rPr>
              <a:t>Maintaining vehicle control (speeding)</a:t>
            </a:r>
          </a:p>
          <a:p>
            <a:pPr marL="914400" lvl="1" indent="-457200">
              <a:buFontTx/>
              <a:buAutoNum type="arabicPeriod"/>
            </a:pPr>
            <a:r>
              <a:rPr lang="en-US" altLang="en-US" sz="3600" b="1" dirty="0">
                <a:solidFill>
                  <a:schemeClr val="accent1">
                    <a:lumMod val="50000"/>
                  </a:schemeClr>
                </a:solidFill>
              </a:rPr>
              <a:t>Changing Lanes and Passing</a:t>
            </a:r>
          </a:p>
        </p:txBody>
      </p:sp>
      <p:sp>
        <p:nvSpPr>
          <p:cNvPr id="2" name="TextBox 1">
            <a:extLst>
              <a:ext uri="{FF2B5EF4-FFF2-40B4-BE49-F238E27FC236}">
                <a16:creationId xmlns:a16="http://schemas.microsoft.com/office/drawing/2014/main" id="{71D964A1-2A2A-4251-8DA4-5912785FC7F3}"/>
              </a:ext>
            </a:extLst>
          </p:cNvPr>
          <p:cNvSpPr txBox="1"/>
          <p:nvPr/>
        </p:nvSpPr>
        <p:spPr>
          <a:xfrm>
            <a:off x="1654404" y="272221"/>
            <a:ext cx="8229600" cy="769441"/>
          </a:xfrm>
          <a:prstGeom prst="rect">
            <a:avLst/>
          </a:prstGeom>
          <a:solidFill>
            <a:srgbClr val="345FA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TEEN CRASH ERRORS</a:t>
            </a:r>
          </a:p>
        </p:txBody>
      </p:sp>
      <p:sp>
        <p:nvSpPr>
          <p:cNvPr id="4" name="Arrow: Bent-Up 3">
            <a:extLst>
              <a:ext uri="{FF2B5EF4-FFF2-40B4-BE49-F238E27FC236}">
                <a16:creationId xmlns:a16="http://schemas.microsoft.com/office/drawing/2014/main" id="{7D36C555-B1ED-4E3B-8BBC-ACF2AC116B92}"/>
              </a:ext>
            </a:extLst>
          </p:cNvPr>
          <p:cNvSpPr/>
          <p:nvPr/>
        </p:nvSpPr>
        <p:spPr>
          <a:xfrm flipV="1">
            <a:off x="457201" y="1041662"/>
            <a:ext cx="12115799" cy="5001008"/>
          </a:xfrm>
          <a:prstGeom prst="bentUpArrow">
            <a:avLst>
              <a:gd name="adj1" fmla="val 20429"/>
              <a:gd name="adj2" fmla="val 25327"/>
              <a:gd name="adj3" fmla="val 11754"/>
            </a:avLst>
          </a:prstGeom>
          <a:solidFill>
            <a:srgbClr val="4472C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BAF04B6-CF4A-4DF1-9BF0-721D782A54F8}"/>
              </a:ext>
            </a:extLst>
          </p:cNvPr>
          <p:cNvSpPr/>
          <p:nvPr/>
        </p:nvSpPr>
        <p:spPr>
          <a:xfrm>
            <a:off x="609600" y="1041662"/>
            <a:ext cx="11125199" cy="107721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Teen Drivers are over-represented in crashes involving these driving maneuvers</a:t>
            </a:r>
          </a:p>
        </p:txBody>
      </p:sp>
      <p:sp>
        <p:nvSpPr>
          <p:cNvPr id="3" name="Slide Number Placeholder 2">
            <a:extLst>
              <a:ext uri="{FF2B5EF4-FFF2-40B4-BE49-F238E27FC236}">
                <a16:creationId xmlns:a16="http://schemas.microsoft.com/office/drawing/2014/main" id="{791ABF19-7775-4CA9-951C-8C9EE4F86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947305-64B1-467F-A9FA-F92415AA245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59721"/>
      </p:ext>
    </p:extLst>
  </p:cSld>
  <p:clrMapOvr>
    <a:masterClrMapping/>
  </p:clrMapOvr>
  <p:transition spd="slow">
    <p:push dir="u"/>
  </p:transition>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86A4CE6ADB6B43A6748A6AABB1B845" ma:contentTypeVersion="12" ma:contentTypeDescription="Create a new document." ma:contentTypeScope="" ma:versionID="af888ff180e6747daef966974209fab3">
  <xsd:schema xmlns:xsd="http://www.w3.org/2001/XMLSchema" xmlns:xs="http://www.w3.org/2001/XMLSchema" xmlns:p="http://schemas.microsoft.com/office/2006/metadata/properties" xmlns:ns3="31643094-ec0d-4642-a417-4ef39447a0c1" xmlns:ns4="0d805a2e-ad1d-4748-94b6-809eefd79ba3" targetNamespace="http://schemas.microsoft.com/office/2006/metadata/properties" ma:root="true" ma:fieldsID="743a58e4d7fb3b44132185e1ba1d51dd" ns3:_="" ns4:_="">
    <xsd:import namespace="31643094-ec0d-4642-a417-4ef39447a0c1"/>
    <xsd:import namespace="0d805a2e-ad1d-4748-94b6-809eefd79ba3"/>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43094-ec0d-4642-a417-4ef39447a0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805a2e-ad1d-4748-94b6-809eefd79ba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53E018-BDE9-4E40-9D53-C4492E6B4725}">
  <ds:schemaRefs>
    <ds:schemaRef ds:uri="http://schemas.microsoft.com/sharepoint/v3/contenttype/forms"/>
  </ds:schemaRefs>
</ds:datastoreItem>
</file>

<file path=customXml/itemProps2.xml><?xml version="1.0" encoding="utf-8"?>
<ds:datastoreItem xmlns:ds="http://schemas.openxmlformats.org/officeDocument/2006/customXml" ds:itemID="{E817895A-FD46-40C6-BFC9-1AD04C2CD977}">
  <ds:schemaRefs>
    <ds:schemaRef ds:uri="http://purl.org/dc/elements/1.1/"/>
    <ds:schemaRef ds:uri="http://www.w3.org/XML/1998/namespace"/>
    <ds:schemaRef ds:uri="http://schemas.microsoft.com/office/infopath/2007/PartnerControls"/>
    <ds:schemaRef ds:uri="http://schemas.microsoft.com/office/2006/documentManagement/types"/>
    <ds:schemaRef ds:uri="0d805a2e-ad1d-4748-94b6-809eefd79ba3"/>
    <ds:schemaRef ds:uri="http://purl.org/dc/terms/"/>
    <ds:schemaRef ds:uri="http://purl.org/dc/dcmitype/"/>
    <ds:schemaRef ds:uri="http://schemas.openxmlformats.org/package/2006/metadata/core-properties"/>
    <ds:schemaRef ds:uri="31643094-ec0d-4642-a417-4ef39447a0c1"/>
    <ds:schemaRef ds:uri="http://schemas.microsoft.com/office/2006/metadata/properties"/>
  </ds:schemaRefs>
</ds:datastoreItem>
</file>

<file path=customXml/itemProps3.xml><?xml version="1.0" encoding="utf-8"?>
<ds:datastoreItem xmlns:ds="http://schemas.openxmlformats.org/officeDocument/2006/customXml" ds:itemID="{6555CD78-7867-4C58-ABC9-1A95A74541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643094-ec0d-4642-a417-4ef39447a0c1"/>
    <ds:schemaRef ds:uri="0d805a2e-ad1d-4748-94b6-809eefd79b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1913</Words>
  <Application>Microsoft Office PowerPoint</Application>
  <PresentationFormat>Widescreen</PresentationFormat>
  <Paragraphs>237</Paragraphs>
  <Slides>16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Adobe Caslon Pro</vt:lpstr>
      <vt:lpstr>Adobe Fan Heiti Std B</vt:lpstr>
      <vt:lpstr>Arial</vt:lpstr>
      <vt:lpstr>Calibri</vt:lpstr>
      <vt:lpstr>Calibri Light</vt:lpstr>
      <vt:lpstr>Franklin Gothic Medium</vt:lpstr>
      <vt:lpstr>Symbol</vt:lpstr>
      <vt:lpstr>Times New Roman</vt:lpstr>
      <vt:lpstr>Trebuchet MS</vt:lpstr>
      <vt:lpstr>1_Office Theme</vt:lpstr>
      <vt:lpstr>PowerPoint Presentation</vt:lpstr>
      <vt:lpstr>The Perceptual Driving Program </vt:lpstr>
      <vt:lpstr>A-Session 1 Part 1A</vt:lpstr>
      <vt:lpstr>The Perceptual Driving Program </vt:lpstr>
      <vt:lpstr>PowerPoint Presentation</vt:lpstr>
      <vt:lpstr>PowerPoint Presentation</vt:lpstr>
      <vt:lpstr>PowerPoint Presentation</vt:lpstr>
      <vt:lpstr>PowerPoint Presentation</vt:lpstr>
      <vt:lpstr>PowerPoint Presentation</vt:lpstr>
      <vt:lpstr>Teen Driver Crash Statistics</vt:lpstr>
      <vt:lpstr>Teen Driver Crash Statistics</vt:lpstr>
      <vt:lpstr>Teen Driver Crash Statistics</vt:lpstr>
      <vt:lpstr>Teen Driver Crash Statistics</vt:lpstr>
      <vt:lpstr>Teen Driver Crash Statistics</vt:lpstr>
      <vt:lpstr>Statistics Resources</vt:lpstr>
      <vt:lpstr>End Session 1 Part 1A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Wolford</dc:creator>
  <cp:lastModifiedBy>Kevin Wolford</cp:lastModifiedBy>
  <cp:revision>2</cp:revision>
  <dcterms:created xsi:type="dcterms:W3CDTF">2020-12-23T15:32:07Z</dcterms:created>
  <dcterms:modified xsi:type="dcterms:W3CDTF">2021-01-20T12:18:13Z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0x0101009086A4CE6ADB6B43A6748A6AABB1B845</vt:lpwstr>
  </property>
</Properties>
</file>