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6" r:id="rId2"/>
    <p:sldId id="263" r:id="rId3"/>
    <p:sldId id="275" r:id="rId4"/>
    <p:sldId id="277" r:id="rId5"/>
    <p:sldId id="264" r:id="rId6"/>
    <p:sldId id="273" r:id="rId7"/>
    <p:sldId id="265" r:id="rId8"/>
    <p:sldId id="266" r:id="rId9"/>
    <p:sldId id="267" r:id="rId10"/>
    <p:sldId id="268" r:id="rId11"/>
    <p:sldId id="274" r:id="rId12"/>
    <p:sldId id="269" r:id="rId13"/>
    <p:sldId id="256" r:id="rId14"/>
    <p:sldId id="257" r:id="rId15"/>
    <p:sldId id="258" r:id="rId16"/>
    <p:sldId id="261" r:id="rId17"/>
    <p:sldId id="260" r:id="rId18"/>
    <p:sldId id="262" r:id="rId19"/>
    <p:sldId id="259" r:id="rId20"/>
    <p:sldId id="271" r:id="rId21"/>
    <p:sldId id="272" r:id="rId22"/>
    <p:sldId id="270"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3" autoAdjust="0"/>
    <p:restoredTop sz="94660"/>
  </p:normalViewPr>
  <p:slideViewPr>
    <p:cSldViewPr snapToGrid="0">
      <p:cViewPr varScale="1">
        <p:scale>
          <a:sx n="161" d="100"/>
          <a:sy n="161" d="100"/>
        </p:scale>
        <p:origin x="150" y="1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344EAAB-3E15-40E2-B745-D46C345863F5}" type="datetimeFigureOut">
              <a:rPr lang="en-US" smtClean="0"/>
              <a:t>5/4/2021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0D0F72-0526-4FA7-A441-7CB0F3CBDE5E}" type="slidenum">
              <a:rPr lang="en-US" smtClean="0"/>
              <a:t>‹#›</a:t>
            </a:fld>
            <a:endParaRPr lang="en-US"/>
          </a:p>
        </p:txBody>
      </p:sp>
    </p:spTree>
    <p:extLst>
      <p:ext uri="{BB962C8B-B14F-4D97-AF65-F5344CB8AC3E}">
        <p14:creationId xmlns:p14="http://schemas.microsoft.com/office/powerpoint/2010/main" val="2717057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344EAAB-3E15-40E2-B745-D46C345863F5}" type="datetimeFigureOut">
              <a:rPr lang="en-US" smtClean="0"/>
              <a:t>5/4/2021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0D0F72-0526-4FA7-A441-7CB0F3CBDE5E}" type="slidenum">
              <a:rPr lang="en-US" smtClean="0"/>
              <a:t>‹#›</a:t>
            </a:fld>
            <a:endParaRPr lang="en-US"/>
          </a:p>
        </p:txBody>
      </p:sp>
    </p:spTree>
    <p:extLst>
      <p:ext uri="{BB962C8B-B14F-4D97-AF65-F5344CB8AC3E}">
        <p14:creationId xmlns:p14="http://schemas.microsoft.com/office/powerpoint/2010/main" val="1239697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344EAAB-3E15-40E2-B745-D46C345863F5}" type="datetimeFigureOut">
              <a:rPr lang="en-US" smtClean="0"/>
              <a:t>5/4/2021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0D0F72-0526-4FA7-A441-7CB0F3CBDE5E}" type="slidenum">
              <a:rPr lang="en-US" smtClean="0"/>
              <a:t>‹#›</a:t>
            </a:fld>
            <a:endParaRPr lang="en-US"/>
          </a:p>
        </p:txBody>
      </p:sp>
    </p:spTree>
    <p:extLst>
      <p:ext uri="{BB962C8B-B14F-4D97-AF65-F5344CB8AC3E}">
        <p14:creationId xmlns:p14="http://schemas.microsoft.com/office/powerpoint/2010/main" val="3423094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4344EAAB-3E15-40E2-B745-D46C345863F5}" type="datetimeFigureOut">
              <a:rPr lang="en-US" smtClean="0"/>
              <a:t>5/4/2021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0D0F72-0526-4FA7-A441-7CB0F3CBDE5E}" type="slidenum">
              <a:rPr lang="en-US" smtClean="0"/>
              <a:t>‹#›</a:t>
            </a:fld>
            <a:endParaRPr lang="en-US"/>
          </a:p>
        </p:txBody>
      </p:sp>
    </p:spTree>
    <p:extLst>
      <p:ext uri="{BB962C8B-B14F-4D97-AF65-F5344CB8AC3E}">
        <p14:creationId xmlns:p14="http://schemas.microsoft.com/office/powerpoint/2010/main" val="29572550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4344EAAB-3E15-40E2-B745-D46C345863F5}" type="datetimeFigureOut">
              <a:rPr lang="en-US" smtClean="0"/>
              <a:t>5/4/2021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0D0F72-0526-4FA7-A441-7CB0F3CBDE5E}" type="slidenum">
              <a:rPr lang="en-US" smtClean="0"/>
              <a:t>‹#›</a:t>
            </a:fld>
            <a:endParaRPr lang="en-US"/>
          </a:p>
        </p:txBody>
      </p:sp>
    </p:spTree>
    <p:extLst>
      <p:ext uri="{BB962C8B-B14F-4D97-AF65-F5344CB8AC3E}">
        <p14:creationId xmlns:p14="http://schemas.microsoft.com/office/powerpoint/2010/main" val="19851365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344EAAB-3E15-40E2-B745-D46C345863F5}" type="datetimeFigureOut">
              <a:rPr lang="en-US" smtClean="0"/>
              <a:t>5/4/2021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0D0F72-0526-4FA7-A441-7CB0F3CBDE5E}" type="slidenum">
              <a:rPr lang="en-US" smtClean="0"/>
              <a:t>‹#›</a:t>
            </a:fld>
            <a:endParaRPr lang="en-US"/>
          </a:p>
        </p:txBody>
      </p:sp>
    </p:spTree>
    <p:extLst>
      <p:ext uri="{BB962C8B-B14F-4D97-AF65-F5344CB8AC3E}">
        <p14:creationId xmlns:p14="http://schemas.microsoft.com/office/powerpoint/2010/main" val="816043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344EAAB-3E15-40E2-B745-D46C345863F5}" type="datetimeFigureOut">
              <a:rPr lang="en-US" smtClean="0"/>
              <a:t>5/4/2021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0D0F72-0526-4FA7-A441-7CB0F3CBDE5E}" type="slidenum">
              <a:rPr lang="en-US" smtClean="0"/>
              <a:t>‹#›</a:t>
            </a:fld>
            <a:endParaRPr lang="en-US"/>
          </a:p>
        </p:txBody>
      </p:sp>
    </p:spTree>
    <p:extLst>
      <p:ext uri="{BB962C8B-B14F-4D97-AF65-F5344CB8AC3E}">
        <p14:creationId xmlns:p14="http://schemas.microsoft.com/office/powerpoint/2010/main" val="33124409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344EAAB-3E15-40E2-B745-D46C345863F5}" type="datetimeFigureOut">
              <a:rPr lang="en-US" smtClean="0"/>
              <a:t>5/4/2021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0D0F72-0526-4FA7-A441-7CB0F3CBDE5E}" type="slidenum">
              <a:rPr lang="en-US" smtClean="0"/>
              <a:t>‹#›</a:t>
            </a:fld>
            <a:endParaRPr lang="en-US"/>
          </a:p>
        </p:txBody>
      </p:sp>
    </p:spTree>
    <p:extLst>
      <p:ext uri="{BB962C8B-B14F-4D97-AF65-F5344CB8AC3E}">
        <p14:creationId xmlns:p14="http://schemas.microsoft.com/office/powerpoint/2010/main" val="8163180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344EAAB-3E15-40E2-B745-D46C345863F5}" type="datetimeFigureOut">
              <a:rPr lang="en-US" smtClean="0"/>
              <a:t>5/4/2021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0D0F72-0526-4FA7-A441-7CB0F3CBDE5E}" type="slidenum">
              <a:rPr lang="en-US" smtClean="0"/>
              <a:t>‹#›</a:t>
            </a:fld>
            <a:endParaRPr lang="en-US"/>
          </a:p>
        </p:txBody>
      </p:sp>
    </p:spTree>
    <p:extLst>
      <p:ext uri="{BB962C8B-B14F-4D97-AF65-F5344CB8AC3E}">
        <p14:creationId xmlns:p14="http://schemas.microsoft.com/office/powerpoint/2010/main" val="747728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344EAAB-3E15-40E2-B745-D46C345863F5}" type="datetimeFigureOut">
              <a:rPr lang="en-US" smtClean="0"/>
              <a:t>5/4/2021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0D0F72-0526-4FA7-A441-7CB0F3CBDE5E}" type="slidenum">
              <a:rPr lang="en-US" smtClean="0"/>
              <a:t>‹#›</a:t>
            </a:fld>
            <a:endParaRPr lang="en-US"/>
          </a:p>
        </p:txBody>
      </p:sp>
    </p:spTree>
    <p:extLst>
      <p:ext uri="{BB962C8B-B14F-4D97-AF65-F5344CB8AC3E}">
        <p14:creationId xmlns:p14="http://schemas.microsoft.com/office/powerpoint/2010/main" val="2173859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344EAAB-3E15-40E2-B745-D46C345863F5}" type="datetimeFigureOut">
              <a:rPr lang="en-US" smtClean="0"/>
              <a:t>5/4/2021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0D0F72-0526-4FA7-A441-7CB0F3CBDE5E}" type="slidenum">
              <a:rPr lang="en-US" smtClean="0"/>
              <a:t>‹#›</a:t>
            </a:fld>
            <a:endParaRPr lang="en-US"/>
          </a:p>
        </p:txBody>
      </p:sp>
    </p:spTree>
    <p:extLst>
      <p:ext uri="{BB962C8B-B14F-4D97-AF65-F5344CB8AC3E}">
        <p14:creationId xmlns:p14="http://schemas.microsoft.com/office/powerpoint/2010/main" val="3805207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344EAAB-3E15-40E2-B745-D46C345863F5}" type="datetimeFigureOut">
              <a:rPr lang="en-US" smtClean="0"/>
              <a:t>5/4/2021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0D0F72-0526-4FA7-A441-7CB0F3CBDE5E}" type="slidenum">
              <a:rPr lang="en-US" smtClean="0"/>
              <a:t>‹#›</a:t>
            </a:fld>
            <a:endParaRPr lang="en-US"/>
          </a:p>
        </p:txBody>
      </p:sp>
    </p:spTree>
    <p:extLst>
      <p:ext uri="{BB962C8B-B14F-4D97-AF65-F5344CB8AC3E}">
        <p14:creationId xmlns:p14="http://schemas.microsoft.com/office/powerpoint/2010/main" val="1601133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344EAAB-3E15-40E2-B745-D46C345863F5}" type="datetimeFigureOut">
              <a:rPr lang="en-US" smtClean="0"/>
              <a:t>5/4/2021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0D0F72-0526-4FA7-A441-7CB0F3CBDE5E}" type="slidenum">
              <a:rPr lang="en-US" smtClean="0"/>
              <a:t>‹#›</a:t>
            </a:fld>
            <a:endParaRPr lang="en-US"/>
          </a:p>
        </p:txBody>
      </p:sp>
    </p:spTree>
    <p:extLst>
      <p:ext uri="{BB962C8B-B14F-4D97-AF65-F5344CB8AC3E}">
        <p14:creationId xmlns:p14="http://schemas.microsoft.com/office/powerpoint/2010/main" val="3991818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344EAAB-3E15-40E2-B745-D46C345863F5}" type="datetimeFigureOut">
              <a:rPr lang="en-US" smtClean="0"/>
              <a:t>5/4/2021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0D0F72-0526-4FA7-A441-7CB0F3CBDE5E}" type="slidenum">
              <a:rPr lang="en-US" smtClean="0"/>
              <a:t>‹#›</a:t>
            </a:fld>
            <a:endParaRPr lang="en-US"/>
          </a:p>
        </p:txBody>
      </p:sp>
    </p:spTree>
    <p:extLst>
      <p:ext uri="{BB962C8B-B14F-4D97-AF65-F5344CB8AC3E}">
        <p14:creationId xmlns:p14="http://schemas.microsoft.com/office/powerpoint/2010/main" val="3066857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44EAAB-3E15-40E2-B745-D46C345863F5}" type="datetimeFigureOut">
              <a:rPr lang="en-US" smtClean="0"/>
              <a:t>5/4/2021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0D0F72-0526-4FA7-A441-7CB0F3CBDE5E}" type="slidenum">
              <a:rPr lang="en-US" smtClean="0"/>
              <a:t>‹#›</a:t>
            </a:fld>
            <a:endParaRPr lang="en-US"/>
          </a:p>
        </p:txBody>
      </p:sp>
    </p:spTree>
    <p:extLst>
      <p:ext uri="{BB962C8B-B14F-4D97-AF65-F5344CB8AC3E}">
        <p14:creationId xmlns:p14="http://schemas.microsoft.com/office/powerpoint/2010/main" val="770033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344EAAB-3E15-40E2-B745-D46C345863F5}" type="datetimeFigureOut">
              <a:rPr lang="en-US" smtClean="0"/>
              <a:t>5/4/2021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0D0F72-0526-4FA7-A441-7CB0F3CBDE5E}" type="slidenum">
              <a:rPr lang="en-US" smtClean="0"/>
              <a:t>‹#›</a:t>
            </a:fld>
            <a:endParaRPr lang="en-US"/>
          </a:p>
        </p:txBody>
      </p:sp>
    </p:spTree>
    <p:extLst>
      <p:ext uri="{BB962C8B-B14F-4D97-AF65-F5344CB8AC3E}">
        <p14:creationId xmlns:p14="http://schemas.microsoft.com/office/powerpoint/2010/main" val="1243424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4344EAAB-3E15-40E2-B745-D46C345863F5}" type="datetimeFigureOut">
              <a:rPr lang="en-US" smtClean="0"/>
              <a:t>5/4/2021</a:t>
            </a:fld>
            <a:endParaRPr lang="en-US"/>
          </a:p>
        </p:txBody>
      </p:sp>
      <p:sp>
        <p:nvSpPr>
          <p:cNvPr id="6" name="Footer Placeholder 5"/>
          <p:cNvSpPr>
            <a:spLocks noGrp="1"/>
          </p:cNvSpPr>
          <p:nvPr>
            <p:ph type="ftr" sz="quarter" idx="11"/>
          </p:nvPr>
        </p:nvSpPr>
        <p:spPr>
          <a:xfrm>
            <a:off x="1141412" y="5883275"/>
            <a:ext cx="5105400" cy="365125"/>
          </a:xfrm>
        </p:spPr>
        <p:txBody>
          <a:bodyPr/>
          <a:lstStyle/>
          <a:p>
            <a:endParaRPr lang="en-US"/>
          </a:p>
        </p:txBody>
      </p:sp>
      <p:sp>
        <p:nvSpPr>
          <p:cNvPr id="7" name="Slide Number Placeholder 6"/>
          <p:cNvSpPr>
            <a:spLocks noGrp="1"/>
          </p:cNvSpPr>
          <p:nvPr>
            <p:ph type="sldNum" sz="quarter" idx="12"/>
          </p:nvPr>
        </p:nvSpPr>
        <p:spPr>
          <a:xfrm>
            <a:off x="10742612" y="5883275"/>
            <a:ext cx="322567" cy="365125"/>
          </a:xfrm>
        </p:spPr>
        <p:txBody>
          <a:bodyPr/>
          <a:lstStyle/>
          <a:p>
            <a:fld id="{B50D0F72-0526-4FA7-A441-7CB0F3CBDE5E}" type="slidenum">
              <a:rPr lang="en-US" smtClean="0"/>
              <a:t>‹#›</a:t>
            </a:fld>
            <a:endParaRPr lang="en-US"/>
          </a:p>
        </p:txBody>
      </p:sp>
    </p:spTree>
    <p:extLst>
      <p:ext uri="{BB962C8B-B14F-4D97-AF65-F5344CB8AC3E}">
        <p14:creationId xmlns:p14="http://schemas.microsoft.com/office/powerpoint/2010/main" val="3667702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4344EAAB-3E15-40E2-B745-D46C345863F5}" type="datetimeFigureOut">
              <a:rPr lang="en-US" smtClean="0"/>
              <a:t>5/4/2021</a:t>
            </a:fld>
            <a:endParaRPr lang="en-US"/>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50D0F72-0526-4FA7-A441-7CB0F3CBDE5E}" type="slidenum">
              <a:rPr lang="en-US" smtClean="0"/>
              <a:t>‹#›</a:t>
            </a:fld>
            <a:endParaRPr lang="en-US"/>
          </a:p>
        </p:txBody>
      </p:sp>
    </p:spTree>
    <p:extLst>
      <p:ext uri="{BB962C8B-B14F-4D97-AF65-F5344CB8AC3E}">
        <p14:creationId xmlns:p14="http://schemas.microsoft.com/office/powerpoint/2010/main" val="211189832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hyperlink" Target="https://phonebook.cz/" TargetMode="External"/><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hyperlink" Target="https://tools.verifyemailaddress.io/" TargetMode="External"/><Relationship Id="rId4" Type="http://schemas.openxmlformats.org/officeDocument/2006/relationships/hyperlink" Target="https://www.voilanorbert.com/"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privacy.com/join/LADFC" TargetMode="External"/><Relationship Id="rId3" Type="http://schemas.openxmlformats.org/officeDocument/2006/relationships/hyperlink" Target="https://jakecreps.com/2018/11/02/sock-puppets/" TargetMode="External"/><Relationship Id="rId7" Type="http://schemas.openxmlformats.org/officeDocument/2006/relationships/hyperlink" Target="https://www.thispersondoesnotexist.com/" TargetMode="Externa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hyperlink" Target="https://www.fakenamegenerator.com/" TargetMode="External"/><Relationship Id="rId5" Type="http://schemas.openxmlformats.org/officeDocument/2006/relationships/hyperlink" Target="https://www.reddit.com/r/OSINT/comments/dp70jr/my_process_for_setting_up_anonymous_sockpuppet/" TargetMode="External"/><Relationship Id="rId4" Type="http://schemas.openxmlformats.org/officeDocument/2006/relationships/hyperlink" Target="https://www.secjuice.com/the-art-of-the-sock-osint-humint/"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76C73-3C43-4D6A-8696-2BC8C627E3BA}"/>
              </a:ext>
            </a:extLst>
          </p:cNvPr>
          <p:cNvSpPr>
            <a:spLocks noGrp="1"/>
          </p:cNvSpPr>
          <p:nvPr>
            <p:ph type="ctrTitle"/>
          </p:nvPr>
        </p:nvSpPr>
        <p:spPr/>
        <p:txBody>
          <a:bodyPr/>
          <a:lstStyle/>
          <a:p>
            <a:r>
              <a:rPr lang="en-US" dirty="0"/>
              <a:t>Social Engineering and Internal Threats</a:t>
            </a:r>
          </a:p>
        </p:txBody>
      </p:sp>
      <p:sp>
        <p:nvSpPr>
          <p:cNvPr id="3" name="Subtitle 2">
            <a:extLst>
              <a:ext uri="{FF2B5EF4-FFF2-40B4-BE49-F238E27FC236}">
                <a16:creationId xmlns:a16="http://schemas.microsoft.com/office/drawing/2014/main" id="{6659DB15-AF08-4101-AC2F-C1B00F8D9D16}"/>
              </a:ext>
            </a:extLst>
          </p:cNvPr>
          <p:cNvSpPr>
            <a:spLocks noGrp="1"/>
          </p:cNvSpPr>
          <p:nvPr>
            <p:ph type="subTitle" idx="1"/>
          </p:nvPr>
        </p:nvSpPr>
        <p:spPr/>
        <p:txBody>
          <a:bodyPr/>
          <a:lstStyle/>
          <a:p>
            <a:r>
              <a:rPr lang="en-US" dirty="0"/>
              <a:t>By Daniel Saylor</a:t>
            </a:r>
          </a:p>
          <a:p>
            <a:r>
              <a:rPr lang="en-US" sz="1200" i="1" dirty="0">
                <a:solidFill>
                  <a:srgbClr val="FFFFFF"/>
                </a:solidFill>
              </a:rPr>
              <a:t>Based off research conducted and presented by Jayson Street</a:t>
            </a:r>
          </a:p>
          <a:p>
            <a:endParaRPr lang="en-US" dirty="0"/>
          </a:p>
        </p:txBody>
      </p:sp>
    </p:spTree>
    <p:extLst>
      <p:ext uri="{BB962C8B-B14F-4D97-AF65-F5344CB8AC3E}">
        <p14:creationId xmlns:p14="http://schemas.microsoft.com/office/powerpoint/2010/main" val="17165430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3C5E1-EE51-4D39-87F1-FE294BBB184E}"/>
              </a:ext>
            </a:extLst>
          </p:cNvPr>
          <p:cNvSpPr>
            <a:spLocks noGrp="1"/>
          </p:cNvSpPr>
          <p:nvPr>
            <p:ph type="title"/>
          </p:nvPr>
        </p:nvSpPr>
        <p:spPr>
          <a:xfrm>
            <a:off x="1751012" y="4363271"/>
            <a:ext cx="8676222" cy="1066801"/>
          </a:xfrm>
        </p:spPr>
        <p:txBody>
          <a:bodyPr vert="horz" lIns="91440" tIns="45720" rIns="91440" bIns="45720" rtlCol="0" anchor="b">
            <a:normAutofit/>
          </a:bodyPr>
          <a:lstStyle/>
          <a:p>
            <a:pPr algn="ctr"/>
            <a:r>
              <a:rPr lang="en-US" sz="4800">
                <a:effectLst>
                  <a:glow rad="38100">
                    <a:schemeClr val="bg1">
                      <a:lumMod val="65000"/>
                      <a:lumOff val="35000"/>
                      <a:alpha val="50000"/>
                    </a:schemeClr>
                  </a:glow>
                  <a:outerShdw blurRad="28575" dist="31750" dir="13200000" algn="tl" rotWithShape="0">
                    <a:srgbClr val="000000">
                      <a:alpha val="25000"/>
                    </a:srgbClr>
                  </a:outerShdw>
                </a:effectLst>
              </a:rPr>
              <a:t>Scenario</a:t>
            </a:r>
          </a:p>
        </p:txBody>
      </p:sp>
      <p:sp>
        <p:nvSpPr>
          <p:cNvPr id="3" name="Content Placeholder 2">
            <a:extLst>
              <a:ext uri="{FF2B5EF4-FFF2-40B4-BE49-F238E27FC236}">
                <a16:creationId xmlns:a16="http://schemas.microsoft.com/office/drawing/2014/main" id="{8513AEF3-1182-4722-92B3-9E0081D1CA10}"/>
              </a:ext>
            </a:extLst>
          </p:cNvPr>
          <p:cNvSpPr>
            <a:spLocks noGrp="1"/>
          </p:cNvSpPr>
          <p:nvPr>
            <p:ph idx="1"/>
          </p:nvPr>
        </p:nvSpPr>
        <p:spPr>
          <a:xfrm>
            <a:off x="1751012" y="5516211"/>
            <a:ext cx="8676222" cy="722243"/>
          </a:xfrm>
        </p:spPr>
        <p:txBody>
          <a:bodyPr vert="horz" lIns="91440" tIns="45720" rIns="91440" bIns="45720" rtlCol="0" anchor="t">
            <a:normAutofit/>
          </a:bodyPr>
          <a:lstStyle/>
          <a:p>
            <a:pPr marL="0" indent="0" algn="ctr">
              <a:buNone/>
            </a:pPr>
            <a:r>
              <a:rPr lang="en-US" sz="2100" i="1" dirty="0">
                <a:gradFill flip="none" rotWithShape="1">
                  <a:gsLst>
                    <a:gs pos="0">
                      <a:schemeClr val="tx1"/>
                    </a:gs>
                    <a:gs pos="100000">
                      <a:schemeClr val="tx1">
                        <a:lumMod val="75000"/>
                      </a:schemeClr>
                    </a:gs>
                  </a:gsLst>
                  <a:lin ang="5400000" scaled="0"/>
                  <a:tileRect/>
                </a:gradFill>
              </a:rPr>
              <a:t>A text document opens on the desktop:</a:t>
            </a:r>
          </a:p>
        </p:txBody>
      </p:sp>
      <p:pic>
        <p:nvPicPr>
          <p:cNvPr id="5" name="Picture 4" descr="Graphical user interface, text, application&#10;&#10;Description automatically generated">
            <a:extLst>
              <a:ext uri="{FF2B5EF4-FFF2-40B4-BE49-F238E27FC236}">
                <a16:creationId xmlns:a16="http://schemas.microsoft.com/office/drawing/2014/main" id="{0E754E2C-B947-4882-AD50-0157B6CAD4D2}"/>
              </a:ext>
            </a:extLst>
          </p:cNvPr>
          <p:cNvPicPr>
            <a:picLocks noChangeAspect="1"/>
          </p:cNvPicPr>
          <p:nvPr/>
        </p:nvPicPr>
        <p:blipFill>
          <a:blip r:embed="rId3"/>
          <a:stretch>
            <a:fillRect/>
          </a:stretch>
        </p:blipFill>
        <p:spPr>
          <a:xfrm>
            <a:off x="795548" y="640080"/>
            <a:ext cx="10596281" cy="3602736"/>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4579294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53C7A-2411-458A-835E-26E07F01E963}"/>
              </a:ext>
            </a:extLst>
          </p:cNvPr>
          <p:cNvSpPr>
            <a:spLocks noGrp="1"/>
          </p:cNvSpPr>
          <p:nvPr>
            <p:ph type="title"/>
          </p:nvPr>
        </p:nvSpPr>
        <p:spPr/>
        <p:txBody>
          <a:bodyPr/>
          <a:lstStyle/>
          <a:p>
            <a:r>
              <a:rPr lang="en-US" dirty="0"/>
              <a:t>Building Internal Resistance</a:t>
            </a:r>
          </a:p>
        </p:txBody>
      </p:sp>
      <p:sp>
        <p:nvSpPr>
          <p:cNvPr id="3" name="Content Placeholder 2">
            <a:extLst>
              <a:ext uri="{FF2B5EF4-FFF2-40B4-BE49-F238E27FC236}">
                <a16:creationId xmlns:a16="http://schemas.microsoft.com/office/drawing/2014/main" id="{394936D4-3455-4898-978D-447B64730703}"/>
              </a:ext>
            </a:extLst>
          </p:cNvPr>
          <p:cNvSpPr>
            <a:spLocks noGrp="1"/>
          </p:cNvSpPr>
          <p:nvPr>
            <p:ph idx="1"/>
          </p:nvPr>
        </p:nvSpPr>
        <p:spPr/>
        <p:txBody>
          <a:bodyPr>
            <a:normAutofit fontScale="85000" lnSpcReduction="10000"/>
          </a:bodyPr>
          <a:lstStyle/>
          <a:p>
            <a:pPr marL="740250" lvl="2" indent="-342900">
              <a:lnSpc>
                <a:spcPct val="107000"/>
              </a:lnSpc>
              <a:spcBef>
                <a:spcPts val="0"/>
              </a:spcBef>
              <a:spcAft>
                <a:spcPts val="800"/>
              </a:spcAft>
            </a:pPr>
            <a:r>
              <a:rPr lang="en-US" sz="2000" dirty="0">
                <a:effectLst/>
                <a:ea typeface="Calibri" panose="020F0502020204030204" pitchFamily="34" charset="0"/>
                <a:cs typeface="Times New Roman" panose="02020603050405020304" pitchFamily="18" charset="0"/>
              </a:rPr>
              <a:t>Lunch and learn</a:t>
            </a:r>
          </a:p>
          <a:p>
            <a:pPr marL="740250" lvl="2" indent="-342900">
              <a:lnSpc>
                <a:spcPct val="107000"/>
              </a:lnSpc>
              <a:spcBef>
                <a:spcPts val="0"/>
              </a:spcBef>
              <a:spcAft>
                <a:spcPts val="800"/>
              </a:spcAft>
            </a:pPr>
            <a:r>
              <a:rPr lang="en-US" sz="2000" dirty="0">
                <a:effectLst/>
                <a:ea typeface="Calibri" panose="020F0502020204030204" pitchFamily="34" charset="0"/>
                <a:cs typeface="Times New Roman" panose="02020603050405020304" pitchFamily="18" charset="0"/>
              </a:rPr>
              <a:t>teach employees how to protect their own data at home so they will protect yours</a:t>
            </a:r>
          </a:p>
          <a:p>
            <a:pPr marL="1083150" lvl="3" indent="-342900">
              <a:lnSpc>
                <a:spcPct val="107000"/>
              </a:lnSpc>
              <a:spcBef>
                <a:spcPts val="0"/>
              </a:spcBef>
              <a:spcAft>
                <a:spcPts val="800"/>
              </a:spcAft>
            </a:pPr>
            <a:r>
              <a:rPr lang="en-US" sz="1800" dirty="0">
                <a:effectLst/>
                <a:ea typeface="Calibri" panose="020F0502020204030204" pitchFamily="34" charset="0"/>
                <a:cs typeface="Times New Roman" panose="02020603050405020304" pitchFamily="18" charset="0"/>
              </a:rPr>
              <a:t>If someone practices something at home, they are far more likely to practice it at work</a:t>
            </a:r>
          </a:p>
          <a:p>
            <a:pPr marL="740250" lvl="2" indent="-342900">
              <a:lnSpc>
                <a:spcPct val="107000"/>
              </a:lnSpc>
              <a:spcBef>
                <a:spcPts val="0"/>
              </a:spcBef>
              <a:spcAft>
                <a:spcPts val="800"/>
              </a:spcAft>
            </a:pPr>
            <a:r>
              <a:rPr lang="en-US" sz="2000" dirty="0">
                <a:effectLst/>
                <a:ea typeface="Calibri" panose="020F0502020204030204" pitchFamily="34" charset="0"/>
                <a:cs typeface="Times New Roman" panose="02020603050405020304" pitchFamily="18" charset="0"/>
              </a:rPr>
              <a:t>Make it fun </a:t>
            </a:r>
          </a:p>
          <a:p>
            <a:pPr marL="1083150" lvl="3" indent="-342900">
              <a:lnSpc>
                <a:spcPct val="107000"/>
              </a:lnSpc>
              <a:spcBef>
                <a:spcPts val="0"/>
              </a:spcBef>
              <a:spcAft>
                <a:spcPts val="800"/>
              </a:spcAft>
            </a:pPr>
            <a:r>
              <a:rPr lang="en-US" sz="1800" dirty="0">
                <a:effectLst/>
                <a:ea typeface="Calibri" panose="020F0502020204030204" pitchFamily="34" charset="0"/>
                <a:cs typeface="Times New Roman" panose="02020603050405020304" pitchFamily="18" charset="0"/>
              </a:rPr>
              <a:t>“where’s waldo” badge hunting.  </a:t>
            </a:r>
          </a:p>
          <a:p>
            <a:pPr marL="740250" lvl="2" indent="-342900">
              <a:lnSpc>
                <a:spcPct val="107000"/>
              </a:lnSpc>
              <a:spcBef>
                <a:spcPts val="0"/>
              </a:spcBef>
              <a:spcAft>
                <a:spcPts val="800"/>
              </a:spcAft>
            </a:pPr>
            <a:r>
              <a:rPr lang="en-US" sz="2000" dirty="0">
                <a:effectLst/>
                <a:ea typeface="Calibri" panose="020F0502020204030204" pitchFamily="34" charset="0"/>
                <a:cs typeface="Times New Roman" panose="02020603050405020304" pitchFamily="18" charset="0"/>
              </a:rPr>
              <a:t>Re-enforce by trainings and protocols</a:t>
            </a:r>
          </a:p>
          <a:p>
            <a:pPr marL="1083150" lvl="3" indent="-342900">
              <a:lnSpc>
                <a:spcPct val="107000"/>
              </a:lnSpc>
              <a:spcBef>
                <a:spcPts val="0"/>
              </a:spcBef>
              <a:spcAft>
                <a:spcPts val="800"/>
              </a:spcAft>
            </a:pPr>
            <a:r>
              <a:rPr lang="en-US" sz="1800" dirty="0">
                <a:effectLst/>
                <a:ea typeface="Calibri" panose="020F0502020204030204" pitchFamily="34" charset="0"/>
                <a:cs typeface="Times New Roman" panose="02020603050405020304" pitchFamily="18" charset="0"/>
              </a:rPr>
              <a:t>implementation of trainings/protocols alone is generally ineffective, unproductive, and generally a waste of time and money.</a:t>
            </a:r>
          </a:p>
          <a:p>
            <a:pPr marL="1083150" lvl="3" indent="-342900">
              <a:lnSpc>
                <a:spcPct val="107000"/>
              </a:lnSpc>
              <a:spcBef>
                <a:spcPts val="0"/>
              </a:spcBef>
              <a:spcAft>
                <a:spcPts val="800"/>
              </a:spcAft>
            </a:pPr>
            <a:r>
              <a:rPr lang="en-US" sz="1800" dirty="0">
                <a:effectLst/>
                <a:ea typeface="Calibri" panose="020F0502020204030204" pitchFamily="34" charset="0"/>
                <a:cs typeface="Times New Roman" panose="02020603050405020304" pitchFamily="18" charset="0"/>
              </a:rPr>
              <a:t>Policy should describe punishment and procedure when a staff member leaks information</a:t>
            </a:r>
          </a:p>
        </p:txBody>
      </p:sp>
    </p:spTree>
    <p:extLst>
      <p:ext uri="{BB962C8B-B14F-4D97-AF65-F5344CB8AC3E}">
        <p14:creationId xmlns:p14="http://schemas.microsoft.com/office/powerpoint/2010/main" val="15537615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BB6F1-7E01-44E8-A5DE-757075A97CDA}"/>
              </a:ext>
            </a:extLst>
          </p:cNvPr>
          <p:cNvSpPr>
            <a:spLocks noGrp="1"/>
          </p:cNvSpPr>
          <p:nvPr>
            <p:ph type="title"/>
          </p:nvPr>
        </p:nvSpPr>
        <p:spPr>
          <a:xfrm>
            <a:off x="804673" y="1445494"/>
            <a:ext cx="3616856" cy="4376572"/>
          </a:xfrm>
        </p:spPr>
        <p:txBody>
          <a:bodyPr anchor="ctr">
            <a:normAutofit/>
          </a:bodyPr>
          <a:lstStyle/>
          <a:p>
            <a:r>
              <a:rPr lang="en-US" sz="4800" dirty="0"/>
              <a:t>The Main Points</a:t>
            </a:r>
          </a:p>
        </p:txBody>
      </p:sp>
      <p:sp>
        <p:nvSpPr>
          <p:cNvPr id="3" name="Content Placeholder 2">
            <a:extLst>
              <a:ext uri="{FF2B5EF4-FFF2-40B4-BE49-F238E27FC236}">
                <a16:creationId xmlns:a16="http://schemas.microsoft.com/office/drawing/2014/main" id="{DD940AD5-4D9D-49D1-9D07-041C667CAE49}"/>
              </a:ext>
            </a:extLst>
          </p:cNvPr>
          <p:cNvSpPr>
            <a:spLocks noGrp="1"/>
          </p:cNvSpPr>
          <p:nvPr>
            <p:ph idx="1"/>
          </p:nvPr>
        </p:nvSpPr>
        <p:spPr>
          <a:xfrm>
            <a:off x="6096000" y="1399032"/>
            <a:ext cx="5501834" cy="4471416"/>
          </a:xfrm>
        </p:spPr>
        <p:txBody>
          <a:bodyPr anchor="ctr">
            <a:normAutofit/>
          </a:bodyPr>
          <a:lstStyle/>
          <a:p>
            <a:r>
              <a:rPr lang="en-US" sz="2200" i="1" dirty="0">
                <a:effectLst/>
                <a:latin typeface="Calibri" panose="020F0502020204030204" pitchFamily="34" charset="0"/>
                <a:ea typeface="Calibri" panose="020F0502020204030204" pitchFamily="34" charset="0"/>
                <a:cs typeface="Times New Roman" panose="02020603050405020304" pitchFamily="18" charset="0"/>
              </a:rPr>
              <a:t>Social engineering attacks need to combatted internally by your business employees, not solely through products and solutions</a:t>
            </a:r>
          </a:p>
          <a:p>
            <a:r>
              <a:rPr lang="en-US" sz="2200" i="1" dirty="0">
                <a:effectLst/>
                <a:latin typeface="Calibri" panose="020F0502020204030204" pitchFamily="34" charset="0"/>
                <a:ea typeface="Calibri" panose="020F0502020204030204" pitchFamily="34" charset="0"/>
                <a:cs typeface="Times New Roman" panose="02020603050405020304" pitchFamily="18" charset="0"/>
              </a:rPr>
              <a:t>Security lapses are a threat to modern businesses and is the job of every employee regardless of title.</a:t>
            </a:r>
          </a:p>
          <a:p>
            <a:r>
              <a:rPr lang="en-US" sz="2200" i="1" dirty="0">
                <a:effectLst/>
                <a:latin typeface="Calibri" panose="020F0502020204030204" pitchFamily="34" charset="0"/>
                <a:ea typeface="Calibri" panose="020F0502020204030204" pitchFamily="34" charset="0"/>
                <a:cs typeface="Times New Roman" panose="02020603050405020304" pitchFamily="18" charset="0"/>
              </a:rPr>
              <a:t>Building internal resilience to threats is not about hunting a secret agent, but training staff in a way they want to learn. </a:t>
            </a:r>
          </a:p>
        </p:txBody>
      </p:sp>
    </p:spTree>
    <p:extLst>
      <p:ext uri="{BB962C8B-B14F-4D97-AF65-F5344CB8AC3E}">
        <p14:creationId xmlns:p14="http://schemas.microsoft.com/office/powerpoint/2010/main" val="3687935697"/>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Spotlight on a dark foggy stage">
            <a:extLst>
              <a:ext uri="{FF2B5EF4-FFF2-40B4-BE49-F238E27FC236}">
                <a16:creationId xmlns:a16="http://schemas.microsoft.com/office/drawing/2014/main" id="{A0A1B6E7-0326-4315-A8CD-9FF01B3F2D8D}"/>
              </a:ext>
            </a:extLst>
          </p:cNvPr>
          <p:cNvPicPr>
            <a:picLocks noChangeAspect="1"/>
          </p:cNvPicPr>
          <p:nvPr/>
        </p:nvPicPr>
        <p:blipFill rotWithShape="1">
          <a:blip r:embed="rId2"/>
          <a:srcRect b="15730"/>
          <a:stretch/>
        </p:blipFill>
        <p:spPr>
          <a:xfrm>
            <a:off x="-3047" y="10"/>
            <a:ext cx="12191999" cy="6857990"/>
          </a:xfrm>
          <a:prstGeom prst="rect">
            <a:avLst/>
          </a:prstGeom>
        </p:spPr>
      </p:pic>
      <p:sp>
        <p:nvSpPr>
          <p:cNvPr id="2" name="Title 1">
            <a:extLst>
              <a:ext uri="{FF2B5EF4-FFF2-40B4-BE49-F238E27FC236}">
                <a16:creationId xmlns:a16="http://schemas.microsoft.com/office/drawing/2014/main" id="{FFA366E2-EF12-4335-AE6C-595E12FA9676}"/>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dirty="0">
                <a:solidFill>
                  <a:srgbClr val="FFFFFF"/>
                </a:solidFill>
              </a:rPr>
              <a:t>Part 2: Sock Puppet Stage</a:t>
            </a:r>
          </a:p>
        </p:txBody>
      </p:sp>
      <p:sp>
        <p:nvSpPr>
          <p:cNvPr id="3" name="Subtitle 2">
            <a:extLst>
              <a:ext uri="{FF2B5EF4-FFF2-40B4-BE49-F238E27FC236}">
                <a16:creationId xmlns:a16="http://schemas.microsoft.com/office/drawing/2014/main" id="{4A579527-E43F-4901-9262-72A5FE5CBE39}"/>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dirty="0">
                <a:solidFill>
                  <a:srgbClr val="FFFFFF"/>
                </a:solidFill>
              </a:rPr>
              <a:t>Social Engineering in Practice</a:t>
            </a:r>
          </a:p>
          <a:p>
            <a:r>
              <a:rPr lang="en-US" dirty="0">
                <a:solidFill>
                  <a:srgbClr val="FFFFFF"/>
                </a:solidFill>
              </a:rPr>
              <a:t>Daniel Saylor</a:t>
            </a:r>
          </a:p>
        </p:txBody>
      </p:sp>
    </p:spTree>
    <p:extLst>
      <p:ext uri="{BB962C8B-B14F-4D97-AF65-F5344CB8AC3E}">
        <p14:creationId xmlns:p14="http://schemas.microsoft.com/office/powerpoint/2010/main" val="2023712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E1C8E-6BE8-443F-9BB9-A1AD4D9FAE46}"/>
              </a:ext>
            </a:extLst>
          </p:cNvPr>
          <p:cNvSpPr>
            <a:spLocks noGrp="1"/>
          </p:cNvSpPr>
          <p:nvPr>
            <p:ph type="title"/>
          </p:nvPr>
        </p:nvSpPr>
        <p:spPr>
          <a:xfrm>
            <a:off x="8164106" y="609600"/>
            <a:ext cx="3369133" cy="3642851"/>
          </a:xfrm>
        </p:spPr>
        <p:txBody>
          <a:bodyPr vert="horz" lIns="91440" tIns="45720" rIns="91440" bIns="45720" rtlCol="0" anchor="b">
            <a:normAutofit/>
          </a:bodyPr>
          <a:lstStyle/>
          <a:p>
            <a:pPr algn="ctr"/>
            <a:r>
              <a:rPr lang="en-US" sz="4000">
                <a:effectLst>
                  <a:glow rad="38100">
                    <a:schemeClr val="bg1">
                      <a:lumMod val="65000"/>
                      <a:lumOff val="35000"/>
                      <a:alpha val="50000"/>
                    </a:schemeClr>
                  </a:glow>
                  <a:outerShdw blurRad="28575" dist="31750" dir="13200000" algn="tl" rotWithShape="0">
                    <a:srgbClr val="000000">
                      <a:alpha val="25000"/>
                    </a:srgbClr>
                  </a:outerShdw>
                </a:effectLst>
              </a:rPr>
              <a:t>What is a sock puppet?</a:t>
            </a:r>
          </a:p>
        </p:txBody>
      </p:sp>
      <p:pic>
        <p:nvPicPr>
          <p:cNvPr id="5" name="Content Placeholder 4" descr="A picture containing keyboard, indoor, computer, mouse&#10;&#10;Description automatically generated">
            <a:extLst>
              <a:ext uri="{FF2B5EF4-FFF2-40B4-BE49-F238E27FC236}">
                <a16:creationId xmlns:a16="http://schemas.microsoft.com/office/drawing/2014/main" id="{ED3D91DD-01D3-4EC4-A6FE-7A1E6EBCE03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6888" b="18112"/>
          <a:stretch/>
        </p:blipFill>
        <p:spPr>
          <a:xfrm>
            <a:off x="636915" y="1485814"/>
            <a:ext cx="6915663" cy="3890060"/>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13500223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107CD-1B1B-482C-B0FB-F788FB1DCF0C}"/>
              </a:ext>
            </a:extLst>
          </p:cNvPr>
          <p:cNvSpPr>
            <a:spLocks noGrp="1"/>
          </p:cNvSpPr>
          <p:nvPr>
            <p:ph type="title"/>
          </p:nvPr>
        </p:nvSpPr>
        <p:spPr>
          <a:xfrm>
            <a:off x="6420465" y="609600"/>
            <a:ext cx="5122606" cy="1905000"/>
          </a:xfrm>
        </p:spPr>
        <p:txBody>
          <a:bodyPr>
            <a:normAutofit/>
          </a:bodyPr>
          <a:lstStyle/>
          <a:p>
            <a:r>
              <a:rPr lang="en-US"/>
              <a:t>Alternative Identities in Cyber Security</a:t>
            </a:r>
          </a:p>
        </p:txBody>
      </p:sp>
      <p:sp>
        <p:nvSpPr>
          <p:cNvPr id="3" name="Content Placeholder 2">
            <a:extLst>
              <a:ext uri="{FF2B5EF4-FFF2-40B4-BE49-F238E27FC236}">
                <a16:creationId xmlns:a16="http://schemas.microsoft.com/office/drawing/2014/main" id="{61F1EAD7-A230-461E-B5B7-F9ACEBBA84A5}"/>
              </a:ext>
            </a:extLst>
          </p:cNvPr>
          <p:cNvSpPr>
            <a:spLocks noGrp="1"/>
          </p:cNvSpPr>
          <p:nvPr>
            <p:ph idx="1"/>
          </p:nvPr>
        </p:nvSpPr>
        <p:spPr>
          <a:xfrm>
            <a:off x="6420465" y="2666999"/>
            <a:ext cx="5122606" cy="3216276"/>
          </a:xfrm>
        </p:spPr>
        <p:txBody>
          <a:bodyPr anchor="t">
            <a:normAutofit/>
          </a:bodyPr>
          <a:lstStyle/>
          <a:p>
            <a:r>
              <a:rPr lang="en-US"/>
              <a:t>Security Professionals: offensive operations/penetration tests</a:t>
            </a:r>
          </a:p>
          <a:p>
            <a:r>
              <a:rPr lang="en-US"/>
              <a:t>Criminals: anonymize and lead on police/investigators</a:t>
            </a:r>
          </a:p>
        </p:txBody>
      </p:sp>
      <p:pic>
        <p:nvPicPr>
          <p:cNvPr id="5" name="Picture 4">
            <a:extLst>
              <a:ext uri="{FF2B5EF4-FFF2-40B4-BE49-F238E27FC236}">
                <a16:creationId xmlns:a16="http://schemas.microsoft.com/office/drawing/2014/main" id="{BF195A65-0F2B-45BB-97B2-A7863AAB5CAD}"/>
              </a:ext>
            </a:extLst>
          </p:cNvPr>
          <p:cNvPicPr>
            <a:picLocks noChangeAspect="1"/>
          </p:cNvPicPr>
          <p:nvPr/>
        </p:nvPicPr>
        <p:blipFill rotWithShape="1">
          <a:blip r:embed="rId3"/>
          <a:srcRect r="-1" b="15391"/>
          <a:stretch/>
        </p:blipFill>
        <p:spPr>
          <a:xfrm>
            <a:off x="643192" y="1735316"/>
            <a:ext cx="5451627" cy="3067326"/>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4738611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81F4A3B-887C-4004-A05E-32E3DB7B7A02}"/>
              </a:ext>
            </a:extLst>
          </p:cNvPr>
          <p:cNvPicPr>
            <a:picLocks noChangeAspect="1"/>
          </p:cNvPicPr>
          <p:nvPr/>
        </p:nvPicPr>
        <p:blipFill rotWithShape="1">
          <a:blip r:embed="rId2"/>
          <a:srcRect t="10590"/>
          <a:stretch/>
        </p:blipFill>
        <p:spPr>
          <a:xfrm>
            <a:off x="20" y="10"/>
            <a:ext cx="2970445" cy="3383269"/>
          </a:xfrm>
          <a:prstGeom prst="rect">
            <a:avLst/>
          </a:prstGeom>
        </p:spPr>
      </p:pic>
      <p:pic>
        <p:nvPicPr>
          <p:cNvPr id="24" name="Picture 23">
            <a:extLst>
              <a:ext uri="{FF2B5EF4-FFF2-40B4-BE49-F238E27FC236}">
                <a16:creationId xmlns:a16="http://schemas.microsoft.com/office/drawing/2014/main" id="{5929DE2B-AA1A-4353-AF8D-5750C4E1F0F9}"/>
              </a:ext>
            </a:extLst>
          </p:cNvPr>
          <p:cNvPicPr>
            <a:picLocks noChangeAspect="1"/>
          </p:cNvPicPr>
          <p:nvPr/>
        </p:nvPicPr>
        <p:blipFill rotWithShape="1">
          <a:blip r:embed="rId3"/>
          <a:srcRect l="792" r="-2" b="-2"/>
          <a:stretch/>
        </p:blipFill>
        <p:spPr>
          <a:xfrm>
            <a:off x="3072956" y="10"/>
            <a:ext cx="2970465" cy="3383268"/>
          </a:xfrm>
          <a:prstGeom prst="rect">
            <a:avLst/>
          </a:prstGeom>
        </p:spPr>
      </p:pic>
      <p:pic>
        <p:nvPicPr>
          <p:cNvPr id="16" name="Picture 15">
            <a:extLst>
              <a:ext uri="{FF2B5EF4-FFF2-40B4-BE49-F238E27FC236}">
                <a16:creationId xmlns:a16="http://schemas.microsoft.com/office/drawing/2014/main" id="{273F06F8-2449-425D-84CD-A9B6EA849179}"/>
              </a:ext>
            </a:extLst>
          </p:cNvPr>
          <p:cNvPicPr>
            <a:picLocks noChangeAspect="1"/>
          </p:cNvPicPr>
          <p:nvPr/>
        </p:nvPicPr>
        <p:blipFill rotWithShape="1">
          <a:blip r:embed="rId4"/>
          <a:srcRect l="5006" r="6267" b="-2"/>
          <a:stretch/>
        </p:blipFill>
        <p:spPr>
          <a:xfrm>
            <a:off x="6145909" y="10"/>
            <a:ext cx="2971800" cy="3383268"/>
          </a:xfrm>
          <a:prstGeom prst="rect">
            <a:avLst/>
          </a:prstGeom>
        </p:spPr>
      </p:pic>
      <p:pic>
        <p:nvPicPr>
          <p:cNvPr id="22" name="Picture 21">
            <a:extLst>
              <a:ext uri="{FF2B5EF4-FFF2-40B4-BE49-F238E27FC236}">
                <a16:creationId xmlns:a16="http://schemas.microsoft.com/office/drawing/2014/main" id="{DF9E7D2A-B7AC-499A-99C4-478F873302B7}"/>
              </a:ext>
            </a:extLst>
          </p:cNvPr>
          <p:cNvPicPr>
            <a:picLocks noChangeAspect="1"/>
          </p:cNvPicPr>
          <p:nvPr/>
        </p:nvPicPr>
        <p:blipFill rotWithShape="1">
          <a:blip r:embed="rId5"/>
          <a:srcRect l="6172" r="2802" b="-2"/>
          <a:stretch/>
        </p:blipFill>
        <p:spPr>
          <a:xfrm>
            <a:off x="9220200" y="10"/>
            <a:ext cx="2971800" cy="3383268"/>
          </a:xfrm>
          <a:prstGeom prst="rect">
            <a:avLst/>
          </a:prstGeom>
        </p:spPr>
      </p:pic>
      <p:pic>
        <p:nvPicPr>
          <p:cNvPr id="18" name="Picture 17">
            <a:extLst>
              <a:ext uri="{FF2B5EF4-FFF2-40B4-BE49-F238E27FC236}">
                <a16:creationId xmlns:a16="http://schemas.microsoft.com/office/drawing/2014/main" id="{2B4585CF-A2C3-47B2-AC5A-B58B55FD849D}"/>
              </a:ext>
            </a:extLst>
          </p:cNvPr>
          <p:cNvPicPr>
            <a:picLocks noChangeAspect="1"/>
          </p:cNvPicPr>
          <p:nvPr/>
        </p:nvPicPr>
        <p:blipFill rotWithShape="1">
          <a:blip r:embed="rId6"/>
          <a:srcRect t="33572" r="1" b="15073"/>
          <a:stretch/>
        </p:blipFill>
        <p:spPr>
          <a:xfrm>
            <a:off x="-1018" y="3474720"/>
            <a:ext cx="6044438" cy="3383280"/>
          </a:xfrm>
          <a:prstGeom prst="rect">
            <a:avLst/>
          </a:prstGeom>
        </p:spPr>
      </p:pic>
      <p:sp>
        <p:nvSpPr>
          <p:cNvPr id="2" name="Title 1">
            <a:extLst>
              <a:ext uri="{FF2B5EF4-FFF2-40B4-BE49-F238E27FC236}">
                <a16:creationId xmlns:a16="http://schemas.microsoft.com/office/drawing/2014/main" id="{24246773-4D82-4970-9CC9-F6214E5B126D}"/>
              </a:ext>
            </a:extLst>
          </p:cNvPr>
          <p:cNvSpPr>
            <a:spLocks noGrp="1"/>
          </p:cNvSpPr>
          <p:nvPr>
            <p:ph type="title"/>
          </p:nvPr>
        </p:nvSpPr>
        <p:spPr>
          <a:xfrm>
            <a:off x="6491653" y="3799272"/>
            <a:ext cx="5193748" cy="637124"/>
          </a:xfrm>
        </p:spPr>
        <p:txBody>
          <a:bodyPr>
            <a:normAutofit/>
          </a:bodyPr>
          <a:lstStyle/>
          <a:p>
            <a:r>
              <a:rPr lang="en-US" sz="3200" dirty="0">
                <a:solidFill>
                  <a:srgbClr val="FFFFFF"/>
                </a:solidFill>
              </a:rPr>
              <a:t>False Flag Operations</a:t>
            </a:r>
          </a:p>
        </p:txBody>
      </p:sp>
      <p:sp>
        <p:nvSpPr>
          <p:cNvPr id="14" name="Content Placeholder 13">
            <a:extLst>
              <a:ext uri="{FF2B5EF4-FFF2-40B4-BE49-F238E27FC236}">
                <a16:creationId xmlns:a16="http://schemas.microsoft.com/office/drawing/2014/main" id="{4EE65751-A07C-48EC-9BDF-7C5837BDB9E9}"/>
              </a:ext>
            </a:extLst>
          </p:cNvPr>
          <p:cNvSpPr>
            <a:spLocks noGrp="1"/>
          </p:cNvSpPr>
          <p:nvPr>
            <p:ph idx="1"/>
          </p:nvPr>
        </p:nvSpPr>
        <p:spPr>
          <a:xfrm>
            <a:off x="6479648" y="4510585"/>
            <a:ext cx="5366610" cy="1758732"/>
          </a:xfrm>
        </p:spPr>
        <p:txBody>
          <a:bodyPr>
            <a:normAutofit lnSpcReduction="10000"/>
          </a:bodyPr>
          <a:lstStyle/>
          <a:p>
            <a:r>
              <a:rPr lang="en-US" sz="1800" dirty="0">
                <a:solidFill>
                  <a:srgbClr val="FFFFFF"/>
                </a:solidFill>
              </a:rPr>
              <a:t>With modern technology, the ability to create a totally different identity is startingly easy. </a:t>
            </a:r>
          </a:p>
          <a:p>
            <a:r>
              <a:rPr lang="en-US" sz="1800" dirty="0">
                <a:solidFill>
                  <a:srgbClr val="FFFFFF"/>
                </a:solidFill>
              </a:rPr>
              <a:t>Randomized results: AI Generated profile photos, privacy guaranteed services and middleman services allow for the construction of a fake identity for cheap</a:t>
            </a:r>
          </a:p>
        </p:txBody>
      </p:sp>
      <p:sp>
        <p:nvSpPr>
          <p:cNvPr id="4" name="AutoShape 2">
            <a:extLst>
              <a:ext uri="{FF2B5EF4-FFF2-40B4-BE49-F238E27FC236}">
                <a16:creationId xmlns:a16="http://schemas.microsoft.com/office/drawing/2014/main" id="{5FFAFEF3-8246-4BC3-8DEB-0F87081414A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363103467"/>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531EF-EF6D-49B8-94C3-F91D14D13429}"/>
              </a:ext>
            </a:extLst>
          </p:cNvPr>
          <p:cNvSpPr>
            <a:spLocks noGrp="1"/>
          </p:cNvSpPr>
          <p:nvPr>
            <p:ph type="title"/>
          </p:nvPr>
        </p:nvSpPr>
        <p:spPr>
          <a:xfrm>
            <a:off x="974179" y="714375"/>
            <a:ext cx="3332955" cy="5076826"/>
          </a:xfrm>
        </p:spPr>
        <p:txBody>
          <a:bodyPr anchor="ctr">
            <a:normAutofit/>
          </a:bodyPr>
          <a:lstStyle/>
          <a:p>
            <a:r>
              <a:rPr lang="en-US" sz="4000" dirty="0"/>
              <a:t>Verifying Poorly Made Identities</a:t>
            </a:r>
          </a:p>
        </p:txBody>
      </p:sp>
      <p:sp>
        <p:nvSpPr>
          <p:cNvPr id="8" name="Rectangle 7">
            <a:extLst>
              <a:ext uri="{FF2B5EF4-FFF2-40B4-BE49-F238E27FC236}">
                <a16:creationId xmlns:a16="http://schemas.microsoft.com/office/drawing/2014/main" id="{375136A9-49F9-4DA0-A741-F065B0FA0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3356" y="0"/>
            <a:ext cx="7558643" cy="6858000"/>
          </a:xfrm>
          <a:prstGeom prst="rect">
            <a:avLst/>
          </a:prstGeom>
          <a:solidFill>
            <a:schemeClr val="bg2"/>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912F6C7-0423-4B6F-AECE-710C848918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46539" y="3195797"/>
            <a:ext cx="6858000" cy="466406"/>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2" name="Straight Connector 11">
            <a:extLst>
              <a:ext uri="{FF2B5EF4-FFF2-40B4-BE49-F238E27FC236}">
                <a16:creationId xmlns:a16="http://schemas.microsoft.com/office/drawing/2014/main" id="{A7208205-03EE-4EC8-9C34-59270C1880D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42336" y="0"/>
            <a:ext cx="0" cy="685800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sp>
        <p:nvSpPr>
          <p:cNvPr id="3" name="Content Placeholder 2">
            <a:extLst>
              <a:ext uri="{FF2B5EF4-FFF2-40B4-BE49-F238E27FC236}">
                <a16:creationId xmlns:a16="http://schemas.microsoft.com/office/drawing/2014/main" id="{98F545DE-297E-4282-AC78-B95EFA1C9DCE}"/>
              </a:ext>
            </a:extLst>
          </p:cNvPr>
          <p:cNvSpPr>
            <a:spLocks noGrp="1"/>
          </p:cNvSpPr>
          <p:nvPr>
            <p:ph idx="1"/>
          </p:nvPr>
        </p:nvSpPr>
        <p:spPr>
          <a:xfrm>
            <a:off x="4973046" y="714375"/>
            <a:ext cx="6253751" cy="5076825"/>
          </a:xfrm>
        </p:spPr>
        <p:txBody>
          <a:bodyPr>
            <a:normAutofit/>
          </a:bodyPr>
          <a:lstStyle/>
          <a:p>
            <a:r>
              <a:rPr lang="en-US" dirty="0">
                <a:solidFill>
                  <a:schemeClr val="tx1"/>
                </a:solidFill>
              </a:rPr>
              <a:t>Email Address Lookup/Verify</a:t>
            </a:r>
          </a:p>
          <a:p>
            <a:pPr lvl="1"/>
            <a:r>
              <a:rPr lang="en-US" dirty="0">
                <a:solidFill>
                  <a:schemeClr val="tx1"/>
                </a:solidFill>
              </a:rPr>
              <a:t>Hunter.io - https://hunter.io/</a:t>
            </a:r>
          </a:p>
          <a:p>
            <a:pPr lvl="1"/>
            <a:r>
              <a:rPr lang="en-US" dirty="0">
                <a:solidFill>
                  <a:schemeClr val="tx1"/>
                </a:solidFill>
              </a:rPr>
              <a:t>Phonebook.cz - </a:t>
            </a:r>
            <a:r>
              <a:rPr lang="en-US" dirty="0">
                <a:solidFill>
                  <a:schemeClr val="tx1"/>
                </a:solidFill>
                <a:hlinkClick r:id="rId3"/>
              </a:rPr>
              <a:t>https://phonebook.cz/</a:t>
            </a:r>
            <a:endParaRPr lang="en-US" dirty="0">
              <a:solidFill>
                <a:schemeClr val="tx1"/>
              </a:solidFill>
            </a:endParaRPr>
          </a:p>
          <a:p>
            <a:pPr lvl="1"/>
            <a:r>
              <a:rPr lang="en-US" dirty="0" err="1">
                <a:solidFill>
                  <a:schemeClr val="tx1"/>
                </a:solidFill>
              </a:rPr>
              <a:t>VoilaNorbert</a:t>
            </a:r>
            <a:r>
              <a:rPr lang="en-US" dirty="0">
                <a:solidFill>
                  <a:schemeClr val="tx1"/>
                </a:solidFill>
              </a:rPr>
              <a:t> - </a:t>
            </a:r>
            <a:r>
              <a:rPr lang="en-US" dirty="0">
                <a:solidFill>
                  <a:schemeClr val="tx1"/>
                </a:solidFill>
                <a:hlinkClick r:id="rId4"/>
              </a:rPr>
              <a:t>https://www.voilanorbert.com/</a:t>
            </a:r>
            <a:endParaRPr lang="en-US" dirty="0">
              <a:solidFill>
                <a:schemeClr val="tx1"/>
              </a:solidFill>
            </a:endParaRPr>
          </a:p>
          <a:p>
            <a:r>
              <a:rPr lang="en-US" dirty="0">
                <a:solidFill>
                  <a:schemeClr val="tx1"/>
                </a:solidFill>
              </a:rPr>
              <a:t>Verifying Email Exists</a:t>
            </a:r>
          </a:p>
          <a:p>
            <a:pPr lvl="1"/>
            <a:r>
              <a:rPr lang="en-US" dirty="0">
                <a:solidFill>
                  <a:schemeClr val="tx1"/>
                </a:solidFill>
              </a:rPr>
              <a:t>Email Hippo - </a:t>
            </a:r>
            <a:r>
              <a:rPr lang="en-US" dirty="0">
                <a:solidFill>
                  <a:schemeClr val="tx1"/>
                </a:solidFill>
                <a:hlinkClick r:id="rId5"/>
              </a:rPr>
              <a:t>https://tools.verifyemailaddress.io/</a:t>
            </a:r>
            <a:r>
              <a:rPr lang="en-US" dirty="0">
                <a:solidFill>
                  <a:schemeClr val="tx1"/>
                </a:solidFill>
              </a:rPr>
              <a:t> </a:t>
            </a:r>
          </a:p>
          <a:p>
            <a:pPr lvl="1"/>
            <a:r>
              <a:rPr lang="en-US" dirty="0">
                <a:solidFill>
                  <a:schemeClr val="tx1"/>
                </a:solidFill>
              </a:rPr>
              <a:t>Email Checker - https://email-checker.net/validate</a:t>
            </a:r>
          </a:p>
          <a:p>
            <a:pPr lvl="1"/>
            <a:r>
              <a:rPr lang="en-US" dirty="0" err="1">
                <a:solidFill>
                  <a:schemeClr val="tx1"/>
                </a:solidFill>
              </a:rPr>
              <a:t>Clearbit</a:t>
            </a:r>
            <a:r>
              <a:rPr lang="en-US" dirty="0">
                <a:solidFill>
                  <a:schemeClr val="tx1"/>
                </a:solidFill>
              </a:rPr>
              <a:t> Connect - https://chrome.google.com/webstore/detail/clearbit-connect-supercha/pmnhcgfcafcnkbengdcanjablaabjplo?hl=en</a:t>
            </a:r>
          </a:p>
        </p:txBody>
      </p:sp>
    </p:spTree>
    <p:extLst>
      <p:ext uri="{BB962C8B-B14F-4D97-AF65-F5344CB8AC3E}">
        <p14:creationId xmlns:p14="http://schemas.microsoft.com/office/powerpoint/2010/main" val="36198379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AAE2E-B814-4C9F-A5C3-004386631E74}"/>
              </a:ext>
            </a:extLst>
          </p:cNvPr>
          <p:cNvSpPr>
            <a:spLocks noGrp="1"/>
          </p:cNvSpPr>
          <p:nvPr>
            <p:ph type="title"/>
          </p:nvPr>
        </p:nvSpPr>
        <p:spPr>
          <a:xfrm>
            <a:off x="974179" y="714375"/>
            <a:ext cx="3332955" cy="5076826"/>
          </a:xfrm>
        </p:spPr>
        <p:txBody>
          <a:bodyPr anchor="ctr">
            <a:normAutofit/>
          </a:bodyPr>
          <a:lstStyle/>
          <a:p>
            <a:r>
              <a:rPr lang="en-US" sz="4000"/>
              <a:t>Other tools</a:t>
            </a:r>
          </a:p>
        </p:txBody>
      </p:sp>
      <p:sp>
        <p:nvSpPr>
          <p:cNvPr id="14" name="Rectangle 7">
            <a:extLst>
              <a:ext uri="{FF2B5EF4-FFF2-40B4-BE49-F238E27FC236}">
                <a16:creationId xmlns:a16="http://schemas.microsoft.com/office/drawing/2014/main" id="{375136A9-49F9-4DA0-A741-F065B0FA0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3356" y="0"/>
            <a:ext cx="7558643" cy="6858000"/>
          </a:xfrm>
          <a:prstGeom prst="rect">
            <a:avLst/>
          </a:prstGeom>
          <a:solidFill>
            <a:schemeClr val="bg2"/>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9">
            <a:extLst>
              <a:ext uri="{FF2B5EF4-FFF2-40B4-BE49-F238E27FC236}">
                <a16:creationId xmlns:a16="http://schemas.microsoft.com/office/drawing/2014/main" id="{B912F6C7-0423-4B6F-AECE-710C848918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46539" y="3195797"/>
            <a:ext cx="6858000" cy="466406"/>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6" name="Straight Connector 11">
            <a:extLst>
              <a:ext uri="{FF2B5EF4-FFF2-40B4-BE49-F238E27FC236}">
                <a16:creationId xmlns:a16="http://schemas.microsoft.com/office/drawing/2014/main" id="{A7208205-03EE-4EC8-9C34-59270C1880D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42336" y="0"/>
            <a:ext cx="0" cy="685800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sp>
        <p:nvSpPr>
          <p:cNvPr id="3" name="Content Placeholder 2">
            <a:extLst>
              <a:ext uri="{FF2B5EF4-FFF2-40B4-BE49-F238E27FC236}">
                <a16:creationId xmlns:a16="http://schemas.microsoft.com/office/drawing/2014/main" id="{E0EEE2E8-850A-40C9-83FB-244CA8C996A5}"/>
              </a:ext>
            </a:extLst>
          </p:cNvPr>
          <p:cNvSpPr>
            <a:spLocks noGrp="1"/>
          </p:cNvSpPr>
          <p:nvPr>
            <p:ph idx="1"/>
          </p:nvPr>
        </p:nvSpPr>
        <p:spPr>
          <a:xfrm>
            <a:off x="4973046" y="714375"/>
            <a:ext cx="6253751" cy="5076825"/>
          </a:xfrm>
        </p:spPr>
        <p:txBody>
          <a:bodyPr>
            <a:normAutofit/>
          </a:bodyPr>
          <a:lstStyle/>
          <a:p>
            <a:pPr>
              <a:lnSpc>
                <a:spcPct val="90000"/>
              </a:lnSpc>
            </a:pPr>
            <a:r>
              <a:rPr lang="en-US" sz="1500">
                <a:solidFill>
                  <a:schemeClr val="tx1"/>
                </a:solidFill>
              </a:rPr>
              <a:t>Creating an Effective Sock Puppet for OSINT Investigations – Introduction - </a:t>
            </a:r>
            <a:r>
              <a:rPr lang="en-US" sz="1500">
                <a:solidFill>
                  <a:schemeClr val="tx1"/>
                </a:solidFill>
                <a:hlinkClick r:id="rId3"/>
              </a:rPr>
              <a:t>https://jakecreps.com/2018/11/02/sock-puppets/</a:t>
            </a:r>
            <a:r>
              <a:rPr lang="en-US" sz="1500">
                <a:solidFill>
                  <a:schemeClr val="tx1"/>
                </a:solidFill>
              </a:rPr>
              <a:t> </a:t>
            </a:r>
          </a:p>
          <a:p>
            <a:pPr>
              <a:lnSpc>
                <a:spcPct val="90000"/>
              </a:lnSpc>
            </a:pPr>
            <a:r>
              <a:rPr lang="en-US" sz="1500">
                <a:solidFill>
                  <a:schemeClr val="tx1"/>
                </a:solidFill>
              </a:rPr>
              <a:t>The Art Of The Sock - </a:t>
            </a:r>
            <a:r>
              <a:rPr lang="en-US" sz="1500">
                <a:solidFill>
                  <a:schemeClr val="tx1"/>
                </a:solidFill>
                <a:hlinkClick r:id="rId4"/>
              </a:rPr>
              <a:t>https://www.secjuice.com/the-art-of-the-sock-osint-humint/</a:t>
            </a:r>
            <a:r>
              <a:rPr lang="en-US" sz="1500">
                <a:solidFill>
                  <a:schemeClr val="tx1"/>
                </a:solidFill>
              </a:rPr>
              <a:t> </a:t>
            </a:r>
          </a:p>
          <a:p>
            <a:pPr>
              <a:lnSpc>
                <a:spcPct val="90000"/>
              </a:lnSpc>
            </a:pPr>
            <a:r>
              <a:rPr lang="en-US" sz="1500">
                <a:solidFill>
                  <a:schemeClr val="tx1"/>
                </a:solidFill>
              </a:rPr>
              <a:t>Reddit - My process for setting up anonymous sockpuppet accounts - </a:t>
            </a:r>
            <a:r>
              <a:rPr lang="en-US" sz="1500">
                <a:solidFill>
                  <a:schemeClr val="tx1"/>
                </a:solidFill>
                <a:hlinkClick r:id="rId5"/>
              </a:rPr>
              <a:t>https://www.reddit.com/r/OSINT/comments/dp70jr/my_process_for_setting_up_anonymous_sockpuppet/</a:t>
            </a:r>
            <a:r>
              <a:rPr lang="en-US" sz="1500">
                <a:solidFill>
                  <a:schemeClr val="tx1"/>
                </a:solidFill>
              </a:rPr>
              <a:t> </a:t>
            </a:r>
          </a:p>
          <a:p>
            <a:pPr>
              <a:lnSpc>
                <a:spcPct val="90000"/>
              </a:lnSpc>
            </a:pPr>
            <a:r>
              <a:rPr lang="en-US" sz="1500">
                <a:solidFill>
                  <a:schemeClr val="tx1"/>
                </a:solidFill>
              </a:rPr>
              <a:t>Basic Starter</a:t>
            </a:r>
          </a:p>
          <a:p>
            <a:pPr lvl="1">
              <a:lnSpc>
                <a:spcPct val="90000"/>
              </a:lnSpc>
            </a:pPr>
            <a:r>
              <a:rPr lang="en-US" sz="1500">
                <a:solidFill>
                  <a:schemeClr val="tx1"/>
                </a:solidFill>
              </a:rPr>
              <a:t>Fake Name Generator - </a:t>
            </a:r>
            <a:r>
              <a:rPr lang="en-US" sz="1500">
                <a:solidFill>
                  <a:schemeClr val="tx1"/>
                </a:solidFill>
                <a:hlinkClick r:id="rId6"/>
              </a:rPr>
              <a:t>https://www.fakenamegenerator.com/</a:t>
            </a:r>
            <a:endParaRPr lang="en-US" sz="1500">
              <a:solidFill>
                <a:schemeClr val="tx1"/>
              </a:solidFill>
            </a:endParaRPr>
          </a:p>
          <a:p>
            <a:pPr lvl="1">
              <a:lnSpc>
                <a:spcPct val="90000"/>
              </a:lnSpc>
            </a:pPr>
            <a:r>
              <a:rPr lang="en-US" sz="1500">
                <a:solidFill>
                  <a:schemeClr val="tx1"/>
                </a:solidFill>
              </a:rPr>
              <a:t>This Person Does not Exist - </a:t>
            </a:r>
            <a:r>
              <a:rPr lang="en-US" sz="1500">
                <a:solidFill>
                  <a:schemeClr val="tx1"/>
                </a:solidFill>
                <a:hlinkClick r:id="rId7"/>
              </a:rPr>
              <a:t>https://www.thispersondoesnotexist.com/</a:t>
            </a:r>
            <a:r>
              <a:rPr lang="en-US" sz="1500">
                <a:solidFill>
                  <a:schemeClr val="tx1"/>
                </a:solidFill>
              </a:rPr>
              <a:t> </a:t>
            </a:r>
          </a:p>
          <a:p>
            <a:pPr>
              <a:lnSpc>
                <a:spcPct val="90000"/>
              </a:lnSpc>
            </a:pPr>
            <a:r>
              <a:rPr lang="en-US" sz="1500">
                <a:solidFill>
                  <a:schemeClr val="tx1"/>
                </a:solidFill>
              </a:rPr>
              <a:t>Private Credit Cards</a:t>
            </a:r>
          </a:p>
          <a:p>
            <a:pPr lvl="1">
              <a:lnSpc>
                <a:spcPct val="90000"/>
              </a:lnSpc>
            </a:pPr>
            <a:r>
              <a:rPr lang="en-US" sz="1500">
                <a:solidFill>
                  <a:schemeClr val="tx1"/>
                </a:solidFill>
              </a:rPr>
              <a:t>Privacy.com - </a:t>
            </a:r>
            <a:r>
              <a:rPr lang="en-US" sz="1500">
                <a:solidFill>
                  <a:schemeClr val="tx1"/>
                </a:solidFill>
                <a:hlinkClick r:id="rId8"/>
              </a:rPr>
              <a:t>https://privacy.com/join/LADFC</a:t>
            </a:r>
            <a:r>
              <a:rPr lang="en-US" sz="1500">
                <a:solidFill>
                  <a:schemeClr val="tx1"/>
                </a:solidFill>
              </a:rPr>
              <a:t>  - *Referral link. We each get $5 credit on sign up.</a:t>
            </a:r>
          </a:p>
          <a:p>
            <a:pPr>
              <a:lnSpc>
                <a:spcPct val="90000"/>
              </a:lnSpc>
            </a:pPr>
            <a:endParaRPr lang="en-US" sz="1500">
              <a:solidFill>
                <a:schemeClr val="tx1"/>
              </a:solidFill>
            </a:endParaRPr>
          </a:p>
        </p:txBody>
      </p:sp>
    </p:spTree>
    <p:extLst>
      <p:ext uri="{BB962C8B-B14F-4D97-AF65-F5344CB8AC3E}">
        <p14:creationId xmlns:p14="http://schemas.microsoft.com/office/powerpoint/2010/main" val="23346798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137AE-54D6-434A-B590-2F7FE4C9B030}"/>
              </a:ext>
            </a:extLst>
          </p:cNvPr>
          <p:cNvSpPr>
            <a:spLocks noGrp="1"/>
          </p:cNvSpPr>
          <p:nvPr>
            <p:ph type="title"/>
          </p:nvPr>
        </p:nvSpPr>
        <p:spPr>
          <a:xfrm>
            <a:off x="974179" y="714375"/>
            <a:ext cx="3332955" cy="5076826"/>
          </a:xfrm>
        </p:spPr>
        <p:txBody>
          <a:bodyPr anchor="ctr">
            <a:normAutofit/>
          </a:bodyPr>
          <a:lstStyle/>
          <a:p>
            <a:r>
              <a:rPr lang="en-US" sz="3700" dirty="0"/>
              <a:t>How are sock puppets being combatted?</a:t>
            </a:r>
          </a:p>
        </p:txBody>
      </p:sp>
      <p:sp>
        <p:nvSpPr>
          <p:cNvPr id="8" name="Rectangle 7">
            <a:extLst>
              <a:ext uri="{FF2B5EF4-FFF2-40B4-BE49-F238E27FC236}">
                <a16:creationId xmlns:a16="http://schemas.microsoft.com/office/drawing/2014/main" id="{375136A9-49F9-4DA0-A741-F065B0FA0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3356" y="0"/>
            <a:ext cx="7558643" cy="6858000"/>
          </a:xfrm>
          <a:prstGeom prst="rect">
            <a:avLst/>
          </a:prstGeom>
          <a:solidFill>
            <a:schemeClr val="bg2"/>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912F6C7-0423-4B6F-AECE-710C848918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46539" y="3195797"/>
            <a:ext cx="6858000" cy="466406"/>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2" name="Straight Connector 11">
            <a:extLst>
              <a:ext uri="{FF2B5EF4-FFF2-40B4-BE49-F238E27FC236}">
                <a16:creationId xmlns:a16="http://schemas.microsoft.com/office/drawing/2014/main" id="{A7208205-03EE-4EC8-9C34-59270C1880D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42336" y="0"/>
            <a:ext cx="0" cy="685800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sp>
        <p:nvSpPr>
          <p:cNvPr id="3" name="Content Placeholder 2">
            <a:extLst>
              <a:ext uri="{FF2B5EF4-FFF2-40B4-BE49-F238E27FC236}">
                <a16:creationId xmlns:a16="http://schemas.microsoft.com/office/drawing/2014/main" id="{D780DAB5-63DE-4295-B01A-F917C4599845}"/>
              </a:ext>
            </a:extLst>
          </p:cNvPr>
          <p:cNvSpPr>
            <a:spLocks noGrp="1"/>
          </p:cNvSpPr>
          <p:nvPr>
            <p:ph idx="1"/>
          </p:nvPr>
        </p:nvSpPr>
        <p:spPr>
          <a:xfrm>
            <a:off x="4973046" y="714375"/>
            <a:ext cx="6253751" cy="5076825"/>
          </a:xfrm>
        </p:spPr>
        <p:txBody>
          <a:bodyPr>
            <a:normAutofit/>
          </a:bodyPr>
          <a:lstStyle/>
          <a:p>
            <a:r>
              <a:rPr lang="en-US" dirty="0">
                <a:solidFill>
                  <a:schemeClr val="tx1"/>
                </a:solidFill>
              </a:rPr>
              <a:t>Both criminals and professionals use sock puppets</a:t>
            </a:r>
          </a:p>
          <a:p>
            <a:r>
              <a:rPr lang="en-US" dirty="0">
                <a:solidFill>
                  <a:schemeClr val="tx1"/>
                </a:solidFill>
              </a:rPr>
              <a:t>Typical preventative methods:</a:t>
            </a:r>
          </a:p>
          <a:p>
            <a:pPr lvl="1"/>
            <a:r>
              <a:rPr lang="en-US" dirty="0">
                <a:solidFill>
                  <a:schemeClr val="tx1"/>
                </a:solidFill>
              </a:rPr>
              <a:t>Anonymizer active during signup</a:t>
            </a:r>
          </a:p>
          <a:p>
            <a:pPr lvl="2"/>
            <a:r>
              <a:rPr lang="en-US" dirty="0">
                <a:solidFill>
                  <a:schemeClr val="tx1"/>
                </a:solidFill>
              </a:rPr>
              <a:t>Tor</a:t>
            </a:r>
          </a:p>
          <a:p>
            <a:pPr lvl="2"/>
            <a:r>
              <a:rPr lang="en-US" dirty="0">
                <a:solidFill>
                  <a:schemeClr val="tx1"/>
                </a:solidFill>
              </a:rPr>
              <a:t>VPN</a:t>
            </a:r>
          </a:p>
          <a:p>
            <a:pPr lvl="1"/>
            <a:r>
              <a:rPr lang="en-US" dirty="0">
                <a:solidFill>
                  <a:schemeClr val="tx1"/>
                </a:solidFill>
              </a:rPr>
              <a:t>VoIP Phone numbers</a:t>
            </a:r>
          </a:p>
          <a:p>
            <a:pPr lvl="1"/>
            <a:r>
              <a:rPr lang="en-US" dirty="0">
                <a:solidFill>
                  <a:schemeClr val="tx1"/>
                </a:solidFill>
              </a:rPr>
              <a:t>Google Numbers</a:t>
            </a:r>
          </a:p>
          <a:p>
            <a:pPr lvl="1"/>
            <a:r>
              <a:rPr lang="en-US" dirty="0">
                <a:solidFill>
                  <a:schemeClr val="tx1"/>
                </a:solidFill>
              </a:rPr>
              <a:t>Flagged Email Extensions (10 minute mail, </a:t>
            </a:r>
            <a:r>
              <a:rPr lang="en-US" dirty="0" err="1">
                <a:solidFill>
                  <a:schemeClr val="tx1"/>
                </a:solidFill>
              </a:rPr>
              <a:t>ect</a:t>
            </a:r>
            <a:r>
              <a:rPr lang="en-US" dirty="0">
                <a:solidFill>
                  <a:schemeClr val="tx1"/>
                </a:solidFill>
              </a:rPr>
              <a:t>)</a:t>
            </a:r>
          </a:p>
          <a:p>
            <a:r>
              <a:rPr lang="en-US" dirty="0">
                <a:solidFill>
                  <a:schemeClr val="tx1"/>
                </a:solidFill>
              </a:rPr>
              <a:t>Money as a Barrier</a:t>
            </a:r>
          </a:p>
        </p:txBody>
      </p:sp>
    </p:spTree>
    <p:extLst>
      <p:ext uri="{BB962C8B-B14F-4D97-AF65-F5344CB8AC3E}">
        <p14:creationId xmlns:p14="http://schemas.microsoft.com/office/powerpoint/2010/main" val="29697647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08FBF-4572-4E0A-8743-3220EBD2ABF4}"/>
              </a:ext>
            </a:extLst>
          </p:cNvPr>
          <p:cNvSpPr>
            <a:spLocks noGrp="1"/>
          </p:cNvSpPr>
          <p:nvPr>
            <p:ph type="title"/>
          </p:nvPr>
        </p:nvSpPr>
        <p:spPr>
          <a:xfrm>
            <a:off x="974179" y="714375"/>
            <a:ext cx="3332955" cy="5076826"/>
          </a:xfrm>
        </p:spPr>
        <p:txBody>
          <a:bodyPr anchor="ctr">
            <a:normAutofit/>
          </a:bodyPr>
          <a:lstStyle/>
          <a:p>
            <a:r>
              <a:rPr lang="en-US" sz="3700" dirty="0"/>
              <a:t>Social Engineering 101</a:t>
            </a:r>
          </a:p>
        </p:txBody>
      </p:sp>
      <p:sp>
        <p:nvSpPr>
          <p:cNvPr id="8" name="Rectangle 7">
            <a:extLst>
              <a:ext uri="{FF2B5EF4-FFF2-40B4-BE49-F238E27FC236}">
                <a16:creationId xmlns:a16="http://schemas.microsoft.com/office/drawing/2014/main" id="{375136A9-49F9-4DA0-A741-F065B0FA0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3356" y="0"/>
            <a:ext cx="7558643" cy="6858000"/>
          </a:xfrm>
          <a:prstGeom prst="rect">
            <a:avLst/>
          </a:prstGeom>
          <a:solidFill>
            <a:schemeClr val="bg2"/>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912F6C7-0423-4B6F-AECE-710C848918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46539" y="3195797"/>
            <a:ext cx="6858000" cy="466406"/>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2" name="Straight Connector 11">
            <a:extLst>
              <a:ext uri="{FF2B5EF4-FFF2-40B4-BE49-F238E27FC236}">
                <a16:creationId xmlns:a16="http://schemas.microsoft.com/office/drawing/2014/main" id="{A7208205-03EE-4EC8-9C34-59270C1880D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42336" y="0"/>
            <a:ext cx="0" cy="685800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sp>
        <p:nvSpPr>
          <p:cNvPr id="3" name="Content Placeholder 2">
            <a:extLst>
              <a:ext uri="{FF2B5EF4-FFF2-40B4-BE49-F238E27FC236}">
                <a16:creationId xmlns:a16="http://schemas.microsoft.com/office/drawing/2014/main" id="{7C7D1917-7FAF-4497-8AAC-89C5252B2805}"/>
              </a:ext>
            </a:extLst>
          </p:cNvPr>
          <p:cNvSpPr>
            <a:spLocks noGrp="1"/>
          </p:cNvSpPr>
          <p:nvPr>
            <p:ph idx="1"/>
          </p:nvPr>
        </p:nvSpPr>
        <p:spPr>
          <a:xfrm>
            <a:off x="4973046" y="714375"/>
            <a:ext cx="6253751" cy="5076825"/>
          </a:xfrm>
        </p:spPr>
        <p:txBody>
          <a:bodyPr>
            <a:normAutofit/>
          </a:bodyPr>
          <a:lstStyle/>
          <a:p>
            <a:r>
              <a:rPr lang="en-US" dirty="0">
                <a:solidFill>
                  <a:schemeClr val="tx1"/>
                </a:solidFill>
              </a:rPr>
              <a:t>“</a:t>
            </a:r>
            <a:r>
              <a:rPr lang="en-US" i="1" dirty="0">
                <a:solidFill>
                  <a:schemeClr val="tx1"/>
                </a:solidFill>
              </a:rPr>
              <a:t>The use of deception to manipulate individuals into divulging confidential or personal information that may be used for fraudulent purposes.”</a:t>
            </a:r>
            <a:endParaRPr lang="en-US" dirty="0">
              <a:solidFill>
                <a:schemeClr val="tx1"/>
              </a:solidFill>
            </a:endParaRPr>
          </a:p>
          <a:p>
            <a:r>
              <a:rPr lang="en-US" dirty="0">
                <a:solidFill>
                  <a:schemeClr val="tx1"/>
                </a:solidFill>
              </a:rPr>
              <a:t>The problem with social engineering is that it cannot be combatted by traditional security solutions</a:t>
            </a:r>
          </a:p>
          <a:p>
            <a:pPr lvl="1"/>
            <a:r>
              <a:rPr lang="en-US" dirty="0">
                <a:solidFill>
                  <a:schemeClr val="tx1"/>
                </a:solidFill>
              </a:rPr>
              <a:t>Technical Solutions already fail to catch some mass campaign attempts</a:t>
            </a:r>
          </a:p>
          <a:p>
            <a:pPr lvl="1"/>
            <a:r>
              <a:rPr lang="en-US" dirty="0">
                <a:solidFill>
                  <a:schemeClr val="tx1"/>
                </a:solidFill>
              </a:rPr>
              <a:t>Spear phishing is so unique/tailored it is hard to detect</a:t>
            </a:r>
          </a:p>
          <a:p>
            <a:pPr lvl="1"/>
            <a:r>
              <a:rPr lang="en-US" dirty="0">
                <a:solidFill>
                  <a:schemeClr val="tx1"/>
                </a:solidFill>
              </a:rPr>
              <a:t>Victims are often unaware they are being attacked</a:t>
            </a:r>
          </a:p>
          <a:p>
            <a:pPr lvl="1"/>
            <a:endParaRPr lang="en-US" dirty="0">
              <a:solidFill>
                <a:schemeClr val="tx1"/>
              </a:solidFill>
            </a:endParaRPr>
          </a:p>
          <a:p>
            <a:pPr lvl="1"/>
            <a:endParaRPr lang="en-US" dirty="0">
              <a:solidFill>
                <a:schemeClr val="tx1"/>
              </a:solidFill>
            </a:endParaRPr>
          </a:p>
        </p:txBody>
      </p:sp>
    </p:spTree>
    <p:extLst>
      <p:ext uri="{BB962C8B-B14F-4D97-AF65-F5344CB8AC3E}">
        <p14:creationId xmlns:p14="http://schemas.microsoft.com/office/powerpoint/2010/main" val="16329963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90F3EE-0CD1-4520-B020-4E1DF3141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9EFDE1E9-7FE0-45CA-9DE2-237F77319A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2270840"/>
          </a:xfrm>
          <a:custGeom>
            <a:avLst/>
            <a:gdLst>
              <a:gd name="connsiteX0" fmla="*/ 0 w 12192000"/>
              <a:gd name="connsiteY0" fmla="*/ 0 h 2270840"/>
              <a:gd name="connsiteX1" fmla="*/ 12192000 w 12192000"/>
              <a:gd name="connsiteY1" fmla="*/ 0 h 2270840"/>
              <a:gd name="connsiteX2" fmla="*/ 12192000 w 12192000"/>
              <a:gd name="connsiteY2" fmla="*/ 519831 h 2270840"/>
              <a:gd name="connsiteX3" fmla="*/ 12192000 w 12192000"/>
              <a:gd name="connsiteY3" fmla="*/ 744794 h 2270840"/>
              <a:gd name="connsiteX4" fmla="*/ 12192000 w 12192000"/>
              <a:gd name="connsiteY4" fmla="*/ 1754022 h 2270840"/>
              <a:gd name="connsiteX5" fmla="*/ 11957522 w 12192000"/>
              <a:gd name="connsiteY5" fmla="*/ 1797924 h 2270840"/>
              <a:gd name="connsiteX6" fmla="*/ 11679973 w 12192000"/>
              <a:gd name="connsiteY6" fmla="*/ 1847668 h 2270840"/>
              <a:gd name="connsiteX7" fmla="*/ 11401197 w 12192000"/>
              <a:gd name="connsiteY7" fmla="*/ 1896361 h 2270840"/>
              <a:gd name="connsiteX8" fmla="*/ 11121192 w 12192000"/>
              <a:gd name="connsiteY8" fmla="*/ 1938047 h 2270840"/>
              <a:gd name="connsiteX9" fmla="*/ 10842416 w 12192000"/>
              <a:gd name="connsiteY9" fmla="*/ 1980084 h 2270840"/>
              <a:gd name="connsiteX10" fmla="*/ 10562411 w 12192000"/>
              <a:gd name="connsiteY10" fmla="*/ 2019319 h 2270840"/>
              <a:gd name="connsiteX11" fmla="*/ 10286091 w 12192000"/>
              <a:gd name="connsiteY11" fmla="*/ 2052948 h 2270840"/>
              <a:gd name="connsiteX12" fmla="*/ 10006086 w 12192000"/>
              <a:gd name="connsiteY12" fmla="*/ 2084826 h 2270840"/>
              <a:gd name="connsiteX13" fmla="*/ 9727310 w 12192000"/>
              <a:gd name="connsiteY13" fmla="*/ 2113902 h 2270840"/>
              <a:gd name="connsiteX14" fmla="*/ 9453445 w 12192000"/>
              <a:gd name="connsiteY14" fmla="*/ 2139124 h 2270840"/>
              <a:gd name="connsiteX15" fmla="*/ 9175897 w 12192000"/>
              <a:gd name="connsiteY15" fmla="*/ 2164346 h 2270840"/>
              <a:gd name="connsiteX16" fmla="*/ 8902033 w 12192000"/>
              <a:gd name="connsiteY16" fmla="*/ 2185365 h 2270840"/>
              <a:gd name="connsiteX17" fmla="*/ 8628169 w 12192000"/>
              <a:gd name="connsiteY17" fmla="*/ 2201829 h 2270840"/>
              <a:gd name="connsiteX18" fmla="*/ 8355533 w 12192000"/>
              <a:gd name="connsiteY18" fmla="*/ 2218995 h 2270840"/>
              <a:gd name="connsiteX19" fmla="*/ 8085353 w 12192000"/>
              <a:gd name="connsiteY19" fmla="*/ 2233357 h 2270840"/>
              <a:gd name="connsiteX20" fmla="*/ 7817629 w 12192000"/>
              <a:gd name="connsiteY20" fmla="*/ 2243516 h 2270840"/>
              <a:gd name="connsiteX21" fmla="*/ 7549905 w 12192000"/>
              <a:gd name="connsiteY21" fmla="*/ 2252274 h 2270840"/>
              <a:gd name="connsiteX22" fmla="*/ 7284638 w 12192000"/>
              <a:gd name="connsiteY22" fmla="*/ 2260681 h 2270840"/>
              <a:gd name="connsiteX23" fmla="*/ 7023055 w 12192000"/>
              <a:gd name="connsiteY23" fmla="*/ 2264535 h 2270840"/>
              <a:gd name="connsiteX24" fmla="*/ 6761472 w 12192000"/>
              <a:gd name="connsiteY24" fmla="*/ 2268738 h 2270840"/>
              <a:gd name="connsiteX25" fmla="*/ 6503573 w 12192000"/>
              <a:gd name="connsiteY25" fmla="*/ 2270840 h 2270840"/>
              <a:gd name="connsiteX26" fmla="*/ 6248130 w 12192000"/>
              <a:gd name="connsiteY26" fmla="*/ 2268738 h 2270840"/>
              <a:gd name="connsiteX27" fmla="*/ 5995144 w 12192000"/>
              <a:gd name="connsiteY27" fmla="*/ 2268738 h 2270840"/>
              <a:gd name="connsiteX28" fmla="*/ 5744613 w 12192000"/>
              <a:gd name="connsiteY28" fmla="*/ 2264535 h 2270840"/>
              <a:gd name="connsiteX29" fmla="*/ 5498995 w 12192000"/>
              <a:gd name="connsiteY29" fmla="*/ 2258229 h 2270840"/>
              <a:gd name="connsiteX30" fmla="*/ 5255834 w 12192000"/>
              <a:gd name="connsiteY30" fmla="*/ 2252274 h 2270840"/>
              <a:gd name="connsiteX31" fmla="*/ 5017584 w 12192000"/>
              <a:gd name="connsiteY31" fmla="*/ 2245618 h 2270840"/>
              <a:gd name="connsiteX32" fmla="*/ 4780562 w 12192000"/>
              <a:gd name="connsiteY32" fmla="*/ 2235459 h 2270840"/>
              <a:gd name="connsiteX33" fmla="*/ 4547227 w 12192000"/>
              <a:gd name="connsiteY33" fmla="*/ 2224599 h 2270840"/>
              <a:gd name="connsiteX34" fmla="*/ 4318800 w 12192000"/>
              <a:gd name="connsiteY34" fmla="*/ 2214791 h 2270840"/>
              <a:gd name="connsiteX35" fmla="*/ 3873004 w 12192000"/>
              <a:gd name="connsiteY35" fmla="*/ 2187116 h 2270840"/>
              <a:gd name="connsiteX36" fmla="*/ 3445628 w 12192000"/>
              <a:gd name="connsiteY36" fmla="*/ 2157691 h 2270840"/>
              <a:gd name="connsiteX37" fmla="*/ 3035446 w 12192000"/>
              <a:gd name="connsiteY37" fmla="*/ 2126863 h 2270840"/>
              <a:gd name="connsiteX38" fmla="*/ 2647370 w 12192000"/>
              <a:gd name="connsiteY38" fmla="*/ 2092884 h 2270840"/>
              <a:gd name="connsiteX39" fmla="*/ 2276487 w 12192000"/>
              <a:gd name="connsiteY39" fmla="*/ 2057502 h 2270840"/>
              <a:gd name="connsiteX40" fmla="*/ 1932621 w 12192000"/>
              <a:gd name="connsiteY40" fmla="*/ 2019319 h 2270840"/>
              <a:gd name="connsiteX41" fmla="*/ 1609634 w 12192000"/>
              <a:gd name="connsiteY41" fmla="*/ 1981836 h 2270840"/>
              <a:gd name="connsiteX42" fmla="*/ 1312435 w 12192000"/>
              <a:gd name="connsiteY42" fmla="*/ 1944353 h 2270840"/>
              <a:gd name="connsiteX43" fmla="*/ 1039799 w 12192000"/>
              <a:gd name="connsiteY43" fmla="*/ 1908972 h 2270840"/>
              <a:gd name="connsiteX44" fmla="*/ 797865 w 12192000"/>
              <a:gd name="connsiteY44" fmla="*/ 1875342 h 2270840"/>
              <a:gd name="connsiteX45" fmla="*/ 579265 w 12192000"/>
              <a:gd name="connsiteY45" fmla="*/ 1843464 h 2270840"/>
              <a:gd name="connsiteX46" fmla="*/ 395052 w 12192000"/>
              <a:gd name="connsiteY46" fmla="*/ 1816841 h 2270840"/>
              <a:gd name="connsiteX47" fmla="*/ 240312 w 12192000"/>
              <a:gd name="connsiteY47" fmla="*/ 1791618 h 2270840"/>
              <a:gd name="connsiteX48" fmla="*/ 27853 w 12192000"/>
              <a:gd name="connsiteY48" fmla="*/ 1755537 h 2270840"/>
              <a:gd name="connsiteX49" fmla="*/ 0 w 12192000"/>
              <a:gd name="connsiteY49" fmla="*/ 1750824 h 2270840"/>
              <a:gd name="connsiteX50" fmla="*/ 0 w 12192000"/>
              <a:gd name="connsiteY50" fmla="*/ 744794 h 2270840"/>
              <a:gd name="connsiteX51" fmla="*/ 0 w 12192000"/>
              <a:gd name="connsiteY51" fmla="*/ 519831 h 227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000" h="2270840">
                <a:moveTo>
                  <a:pt x="0" y="0"/>
                </a:moveTo>
                <a:lnTo>
                  <a:pt x="12192000" y="0"/>
                </a:lnTo>
                <a:lnTo>
                  <a:pt x="12192000" y="519831"/>
                </a:lnTo>
                <a:lnTo>
                  <a:pt x="12192000" y="744794"/>
                </a:lnTo>
                <a:lnTo>
                  <a:pt x="12192000" y="1754022"/>
                </a:lnTo>
                <a:lnTo>
                  <a:pt x="11957522" y="1797924"/>
                </a:lnTo>
                <a:lnTo>
                  <a:pt x="11679973" y="1847668"/>
                </a:lnTo>
                <a:lnTo>
                  <a:pt x="11401197" y="1896361"/>
                </a:lnTo>
                <a:lnTo>
                  <a:pt x="11121192" y="1938047"/>
                </a:lnTo>
                <a:lnTo>
                  <a:pt x="10842416" y="1980084"/>
                </a:lnTo>
                <a:lnTo>
                  <a:pt x="10562411" y="2019319"/>
                </a:lnTo>
                <a:lnTo>
                  <a:pt x="10286091" y="2052948"/>
                </a:lnTo>
                <a:lnTo>
                  <a:pt x="10006086" y="2084826"/>
                </a:lnTo>
                <a:lnTo>
                  <a:pt x="9727310" y="2113902"/>
                </a:lnTo>
                <a:lnTo>
                  <a:pt x="9453445" y="2139124"/>
                </a:lnTo>
                <a:lnTo>
                  <a:pt x="9175897" y="2164346"/>
                </a:lnTo>
                <a:lnTo>
                  <a:pt x="8902033" y="2185365"/>
                </a:lnTo>
                <a:lnTo>
                  <a:pt x="8628169" y="2201829"/>
                </a:lnTo>
                <a:lnTo>
                  <a:pt x="8355533" y="2218995"/>
                </a:lnTo>
                <a:lnTo>
                  <a:pt x="8085353" y="2233357"/>
                </a:lnTo>
                <a:lnTo>
                  <a:pt x="7817629" y="2243516"/>
                </a:lnTo>
                <a:lnTo>
                  <a:pt x="7549905" y="2252274"/>
                </a:lnTo>
                <a:lnTo>
                  <a:pt x="7284638" y="2260681"/>
                </a:lnTo>
                <a:lnTo>
                  <a:pt x="7023055" y="2264535"/>
                </a:lnTo>
                <a:lnTo>
                  <a:pt x="6761472" y="2268738"/>
                </a:lnTo>
                <a:lnTo>
                  <a:pt x="6503573" y="2270840"/>
                </a:lnTo>
                <a:lnTo>
                  <a:pt x="6248130" y="2268738"/>
                </a:lnTo>
                <a:lnTo>
                  <a:pt x="5995144" y="2268738"/>
                </a:lnTo>
                <a:lnTo>
                  <a:pt x="5744613" y="2264535"/>
                </a:lnTo>
                <a:lnTo>
                  <a:pt x="5498995" y="2258229"/>
                </a:lnTo>
                <a:lnTo>
                  <a:pt x="5255834" y="2252274"/>
                </a:lnTo>
                <a:lnTo>
                  <a:pt x="5017584" y="2245618"/>
                </a:lnTo>
                <a:lnTo>
                  <a:pt x="4780562" y="2235459"/>
                </a:lnTo>
                <a:lnTo>
                  <a:pt x="4547227" y="2224599"/>
                </a:lnTo>
                <a:lnTo>
                  <a:pt x="4318800" y="2214791"/>
                </a:lnTo>
                <a:lnTo>
                  <a:pt x="3873004" y="2187116"/>
                </a:lnTo>
                <a:lnTo>
                  <a:pt x="3445628" y="2157691"/>
                </a:lnTo>
                <a:lnTo>
                  <a:pt x="3035446" y="2126863"/>
                </a:lnTo>
                <a:lnTo>
                  <a:pt x="2647370" y="2092884"/>
                </a:lnTo>
                <a:lnTo>
                  <a:pt x="2276487" y="2057502"/>
                </a:lnTo>
                <a:lnTo>
                  <a:pt x="1932621" y="2019319"/>
                </a:lnTo>
                <a:lnTo>
                  <a:pt x="1609634" y="1981836"/>
                </a:lnTo>
                <a:lnTo>
                  <a:pt x="1312435" y="1944353"/>
                </a:lnTo>
                <a:lnTo>
                  <a:pt x="1039799" y="1908972"/>
                </a:lnTo>
                <a:lnTo>
                  <a:pt x="797865" y="1875342"/>
                </a:lnTo>
                <a:lnTo>
                  <a:pt x="579265" y="1843464"/>
                </a:lnTo>
                <a:lnTo>
                  <a:pt x="395052" y="1816841"/>
                </a:lnTo>
                <a:lnTo>
                  <a:pt x="240312" y="1791618"/>
                </a:lnTo>
                <a:lnTo>
                  <a:pt x="27853" y="1755537"/>
                </a:lnTo>
                <a:lnTo>
                  <a:pt x="0" y="1750824"/>
                </a:lnTo>
                <a:lnTo>
                  <a:pt x="0" y="744794"/>
                </a:lnTo>
                <a:lnTo>
                  <a:pt x="0" y="519831"/>
                </a:lnTo>
                <a:close/>
              </a:path>
            </a:pathLst>
          </a:custGeom>
          <a:ln w="44450">
            <a:gradFill>
              <a:gsLst>
                <a:gs pos="0">
                  <a:schemeClr val="bg2">
                    <a:alpha val="65000"/>
                  </a:schemeClr>
                </a:gs>
                <a:gs pos="98000">
                  <a:schemeClr val="bg2">
                    <a:lumMod val="75000"/>
                    <a:alpha val="55000"/>
                  </a:schemeClr>
                </a:gs>
              </a:gsLst>
              <a:lin ang="5400000" scaled="1"/>
            </a:gradFill>
          </a:ln>
          <a:effectLst>
            <a:outerShdw blurRad="50800" dist="38100" dir="5400000" algn="t" rotWithShape="0">
              <a:prstClr val="black">
                <a:alpha val="50000"/>
              </a:prstClr>
            </a:outerShdw>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200DC42-584F-4639-B0A6-14B899DD2FA4}"/>
              </a:ext>
            </a:extLst>
          </p:cNvPr>
          <p:cNvSpPr>
            <a:spLocks noGrp="1"/>
          </p:cNvSpPr>
          <p:nvPr>
            <p:ph type="title"/>
          </p:nvPr>
        </p:nvSpPr>
        <p:spPr>
          <a:xfrm>
            <a:off x="1141413" y="609600"/>
            <a:ext cx="9905998" cy="1173480"/>
          </a:xfrm>
        </p:spPr>
        <p:txBody>
          <a:bodyPr>
            <a:normAutofit/>
          </a:bodyPr>
          <a:lstStyle/>
          <a:p>
            <a:pPr algn="ctr"/>
            <a:r>
              <a:rPr lang="en-US" dirty="0"/>
              <a:t>Activity Scope</a:t>
            </a:r>
          </a:p>
        </p:txBody>
      </p:sp>
      <p:sp>
        <p:nvSpPr>
          <p:cNvPr id="3" name="Content Placeholder 2">
            <a:extLst>
              <a:ext uri="{FF2B5EF4-FFF2-40B4-BE49-F238E27FC236}">
                <a16:creationId xmlns:a16="http://schemas.microsoft.com/office/drawing/2014/main" id="{D1982148-817B-4A6A-AB8F-5CAA63B3FBA5}"/>
              </a:ext>
            </a:extLst>
          </p:cNvPr>
          <p:cNvSpPr>
            <a:spLocks noGrp="1"/>
          </p:cNvSpPr>
          <p:nvPr>
            <p:ph idx="1"/>
          </p:nvPr>
        </p:nvSpPr>
        <p:spPr>
          <a:xfrm>
            <a:off x="1141413" y="2666999"/>
            <a:ext cx="9905998" cy="3124201"/>
          </a:xfrm>
        </p:spPr>
        <p:txBody>
          <a:bodyPr>
            <a:normAutofit fontScale="92500"/>
          </a:bodyPr>
          <a:lstStyle/>
          <a:p>
            <a:pPr>
              <a:lnSpc>
                <a:spcPct val="90000"/>
              </a:lnSpc>
            </a:pPr>
            <a:r>
              <a:rPr lang="en-US" b="0" i="0" u="none" strike="noStrike" baseline="0" dirty="0"/>
              <a:t>While this project has been designed to give you as much freedom as possible to conduct your investigation, straying from the target is always a risk. Activities that fall within the boundaries of the assignment are called ‘in scope,’ and everything else is considered ‘out of scope.’ Therefore, the scope has been defined as follows: </a:t>
            </a:r>
          </a:p>
          <a:p>
            <a:pPr>
              <a:lnSpc>
                <a:spcPct val="90000"/>
              </a:lnSpc>
            </a:pPr>
            <a:r>
              <a:rPr lang="en-US" b="0" i="0" u="none" strike="noStrike" baseline="0" dirty="0"/>
              <a:t>The following URLS are valid and can contain information/flags: </a:t>
            </a:r>
            <a:r>
              <a:rPr lang="en-US" b="0" i="1" u="sng" strike="noStrike" baseline="0" dirty="0"/>
              <a:t>steamcommunity.com</a:t>
            </a:r>
            <a:r>
              <a:rPr lang="en-US" b="0" i="1" u="none" strike="noStrike" baseline="0" dirty="0"/>
              <a:t>, </a:t>
            </a:r>
            <a:r>
              <a:rPr lang="en-US" b="0" i="1" u="sng" strike="noStrike" baseline="0" dirty="0"/>
              <a:t>Twitter.com</a:t>
            </a:r>
            <a:r>
              <a:rPr lang="en-US" b="0" i="1" u="none" strike="noStrike" baseline="0" dirty="0"/>
              <a:t>, </a:t>
            </a:r>
            <a:r>
              <a:rPr lang="en-US" b="0" i="1" u="sng" strike="noStrike" baseline="0" dirty="0"/>
              <a:t>Tumblr.com</a:t>
            </a:r>
            <a:r>
              <a:rPr lang="en-US" b="0" i="1" u="none" strike="noStrike" baseline="0" dirty="0"/>
              <a:t>, </a:t>
            </a:r>
            <a:r>
              <a:rPr lang="en-US" b="0" i="1" u="sng" strike="noStrike" baseline="0" dirty="0"/>
              <a:t>Github.com</a:t>
            </a:r>
            <a:r>
              <a:rPr lang="en-US" b="0" i="1" u="none" strike="noStrike" baseline="0" dirty="0"/>
              <a:t>, </a:t>
            </a:r>
            <a:r>
              <a:rPr lang="en-US" b="0" i="1" u="sng" strike="noStrike" baseline="0" dirty="0"/>
              <a:t>Facebook.com</a:t>
            </a:r>
            <a:r>
              <a:rPr lang="en-US" b="0" i="1" u="none" strike="noStrike" baseline="0" dirty="0"/>
              <a:t>, </a:t>
            </a:r>
            <a:r>
              <a:rPr lang="en-US" b="0" i="1" u="sng" strike="noStrike" baseline="0" dirty="0"/>
              <a:t>drive.google.com</a:t>
            </a:r>
            <a:r>
              <a:rPr lang="en-US" b="0" i="1" u="none" strike="noStrike" baseline="0" dirty="0"/>
              <a:t>, </a:t>
            </a:r>
            <a:r>
              <a:rPr lang="en-US" b="0" i="0" u="none" strike="noStrike" baseline="0" dirty="0"/>
              <a:t>and </a:t>
            </a:r>
            <a:r>
              <a:rPr lang="en-US" b="0" i="1" u="sng" strike="noStrike" baseline="0" dirty="0"/>
              <a:t>pastebin.com</a:t>
            </a:r>
            <a:r>
              <a:rPr lang="en-US" b="0" i="1" u="none" strike="noStrike" baseline="0" dirty="0"/>
              <a:t>. </a:t>
            </a:r>
            <a:endParaRPr lang="en-US" b="0" i="0" u="none" strike="noStrike" baseline="0" dirty="0"/>
          </a:p>
          <a:p>
            <a:pPr>
              <a:lnSpc>
                <a:spcPct val="90000"/>
              </a:lnSpc>
            </a:pPr>
            <a:r>
              <a:rPr lang="en-US" b="0" i="0" u="none" strike="noStrike" baseline="0" dirty="0"/>
              <a:t>The following URLS can contain useful information for research and solving puzzles: </a:t>
            </a:r>
            <a:r>
              <a:rPr lang="en-US" b="0" i="1" u="sng" strike="noStrike" baseline="0" dirty="0"/>
              <a:t>cryptii.com</a:t>
            </a:r>
            <a:r>
              <a:rPr lang="en-US" b="0" i="0" u="none" strike="noStrike" baseline="0" dirty="0"/>
              <a:t>, </a:t>
            </a:r>
            <a:r>
              <a:rPr lang="en-US" b="0" i="1" u="sng" strike="noStrike" baseline="0" dirty="0"/>
              <a:t>crypto.interactive-maths.com </a:t>
            </a:r>
          </a:p>
          <a:p>
            <a:pPr>
              <a:lnSpc>
                <a:spcPct val="90000"/>
              </a:lnSpc>
            </a:pPr>
            <a:r>
              <a:rPr lang="en-US" i="1" u="sng" dirty="0"/>
              <a:t>The user Gabriel Kruger is out of scope</a:t>
            </a:r>
          </a:p>
        </p:txBody>
      </p:sp>
    </p:spTree>
    <p:extLst>
      <p:ext uri="{BB962C8B-B14F-4D97-AF65-F5344CB8AC3E}">
        <p14:creationId xmlns:p14="http://schemas.microsoft.com/office/powerpoint/2010/main" val="29334343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90F3EE-0CD1-4520-B020-4E1DF3141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9EFDE1E9-7FE0-45CA-9DE2-237F77319A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2270840"/>
          </a:xfrm>
          <a:custGeom>
            <a:avLst/>
            <a:gdLst>
              <a:gd name="connsiteX0" fmla="*/ 0 w 12192000"/>
              <a:gd name="connsiteY0" fmla="*/ 0 h 2270840"/>
              <a:gd name="connsiteX1" fmla="*/ 12192000 w 12192000"/>
              <a:gd name="connsiteY1" fmla="*/ 0 h 2270840"/>
              <a:gd name="connsiteX2" fmla="*/ 12192000 w 12192000"/>
              <a:gd name="connsiteY2" fmla="*/ 519831 h 2270840"/>
              <a:gd name="connsiteX3" fmla="*/ 12192000 w 12192000"/>
              <a:gd name="connsiteY3" fmla="*/ 744794 h 2270840"/>
              <a:gd name="connsiteX4" fmla="*/ 12192000 w 12192000"/>
              <a:gd name="connsiteY4" fmla="*/ 1754022 h 2270840"/>
              <a:gd name="connsiteX5" fmla="*/ 11957522 w 12192000"/>
              <a:gd name="connsiteY5" fmla="*/ 1797924 h 2270840"/>
              <a:gd name="connsiteX6" fmla="*/ 11679973 w 12192000"/>
              <a:gd name="connsiteY6" fmla="*/ 1847668 h 2270840"/>
              <a:gd name="connsiteX7" fmla="*/ 11401197 w 12192000"/>
              <a:gd name="connsiteY7" fmla="*/ 1896361 h 2270840"/>
              <a:gd name="connsiteX8" fmla="*/ 11121192 w 12192000"/>
              <a:gd name="connsiteY8" fmla="*/ 1938047 h 2270840"/>
              <a:gd name="connsiteX9" fmla="*/ 10842416 w 12192000"/>
              <a:gd name="connsiteY9" fmla="*/ 1980084 h 2270840"/>
              <a:gd name="connsiteX10" fmla="*/ 10562411 w 12192000"/>
              <a:gd name="connsiteY10" fmla="*/ 2019319 h 2270840"/>
              <a:gd name="connsiteX11" fmla="*/ 10286091 w 12192000"/>
              <a:gd name="connsiteY11" fmla="*/ 2052948 h 2270840"/>
              <a:gd name="connsiteX12" fmla="*/ 10006086 w 12192000"/>
              <a:gd name="connsiteY12" fmla="*/ 2084826 h 2270840"/>
              <a:gd name="connsiteX13" fmla="*/ 9727310 w 12192000"/>
              <a:gd name="connsiteY13" fmla="*/ 2113902 h 2270840"/>
              <a:gd name="connsiteX14" fmla="*/ 9453445 w 12192000"/>
              <a:gd name="connsiteY14" fmla="*/ 2139124 h 2270840"/>
              <a:gd name="connsiteX15" fmla="*/ 9175897 w 12192000"/>
              <a:gd name="connsiteY15" fmla="*/ 2164346 h 2270840"/>
              <a:gd name="connsiteX16" fmla="*/ 8902033 w 12192000"/>
              <a:gd name="connsiteY16" fmla="*/ 2185365 h 2270840"/>
              <a:gd name="connsiteX17" fmla="*/ 8628169 w 12192000"/>
              <a:gd name="connsiteY17" fmla="*/ 2201829 h 2270840"/>
              <a:gd name="connsiteX18" fmla="*/ 8355533 w 12192000"/>
              <a:gd name="connsiteY18" fmla="*/ 2218995 h 2270840"/>
              <a:gd name="connsiteX19" fmla="*/ 8085353 w 12192000"/>
              <a:gd name="connsiteY19" fmla="*/ 2233357 h 2270840"/>
              <a:gd name="connsiteX20" fmla="*/ 7817629 w 12192000"/>
              <a:gd name="connsiteY20" fmla="*/ 2243516 h 2270840"/>
              <a:gd name="connsiteX21" fmla="*/ 7549905 w 12192000"/>
              <a:gd name="connsiteY21" fmla="*/ 2252274 h 2270840"/>
              <a:gd name="connsiteX22" fmla="*/ 7284638 w 12192000"/>
              <a:gd name="connsiteY22" fmla="*/ 2260681 h 2270840"/>
              <a:gd name="connsiteX23" fmla="*/ 7023055 w 12192000"/>
              <a:gd name="connsiteY23" fmla="*/ 2264535 h 2270840"/>
              <a:gd name="connsiteX24" fmla="*/ 6761472 w 12192000"/>
              <a:gd name="connsiteY24" fmla="*/ 2268738 h 2270840"/>
              <a:gd name="connsiteX25" fmla="*/ 6503573 w 12192000"/>
              <a:gd name="connsiteY25" fmla="*/ 2270840 h 2270840"/>
              <a:gd name="connsiteX26" fmla="*/ 6248130 w 12192000"/>
              <a:gd name="connsiteY26" fmla="*/ 2268738 h 2270840"/>
              <a:gd name="connsiteX27" fmla="*/ 5995144 w 12192000"/>
              <a:gd name="connsiteY27" fmla="*/ 2268738 h 2270840"/>
              <a:gd name="connsiteX28" fmla="*/ 5744613 w 12192000"/>
              <a:gd name="connsiteY28" fmla="*/ 2264535 h 2270840"/>
              <a:gd name="connsiteX29" fmla="*/ 5498995 w 12192000"/>
              <a:gd name="connsiteY29" fmla="*/ 2258229 h 2270840"/>
              <a:gd name="connsiteX30" fmla="*/ 5255834 w 12192000"/>
              <a:gd name="connsiteY30" fmla="*/ 2252274 h 2270840"/>
              <a:gd name="connsiteX31" fmla="*/ 5017584 w 12192000"/>
              <a:gd name="connsiteY31" fmla="*/ 2245618 h 2270840"/>
              <a:gd name="connsiteX32" fmla="*/ 4780562 w 12192000"/>
              <a:gd name="connsiteY32" fmla="*/ 2235459 h 2270840"/>
              <a:gd name="connsiteX33" fmla="*/ 4547227 w 12192000"/>
              <a:gd name="connsiteY33" fmla="*/ 2224599 h 2270840"/>
              <a:gd name="connsiteX34" fmla="*/ 4318800 w 12192000"/>
              <a:gd name="connsiteY34" fmla="*/ 2214791 h 2270840"/>
              <a:gd name="connsiteX35" fmla="*/ 3873004 w 12192000"/>
              <a:gd name="connsiteY35" fmla="*/ 2187116 h 2270840"/>
              <a:gd name="connsiteX36" fmla="*/ 3445628 w 12192000"/>
              <a:gd name="connsiteY36" fmla="*/ 2157691 h 2270840"/>
              <a:gd name="connsiteX37" fmla="*/ 3035446 w 12192000"/>
              <a:gd name="connsiteY37" fmla="*/ 2126863 h 2270840"/>
              <a:gd name="connsiteX38" fmla="*/ 2647370 w 12192000"/>
              <a:gd name="connsiteY38" fmla="*/ 2092884 h 2270840"/>
              <a:gd name="connsiteX39" fmla="*/ 2276487 w 12192000"/>
              <a:gd name="connsiteY39" fmla="*/ 2057502 h 2270840"/>
              <a:gd name="connsiteX40" fmla="*/ 1932621 w 12192000"/>
              <a:gd name="connsiteY40" fmla="*/ 2019319 h 2270840"/>
              <a:gd name="connsiteX41" fmla="*/ 1609634 w 12192000"/>
              <a:gd name="connsiteY41" fmla="*/ 1981836 h 2270840"/>
              <a:gd name="connsiteX42" fmla="*/ 1312435 w 12192000"/>
              <a:gd name="connsiteY42" fmla="*/ 1944353 h 2270840"/>
              <a:gd name="connsiteX43" fmla="*/ 1039799 w 12192000"/>
              <a:gd name="connsiteY43" fmla="*/ 1908972 h 2270840"/>
              <a:gd name="connsiteX44" fmla="*/ 797865 w 12192000"/>
              <a:gd name="connsiteY44" fmla="*/ 1875342 h 2270840"/>
              <a:gd name="connsiteX45" fmla="*/ 579265 w 12192000"/>
              <a:gd name="connsiteY45" fmla="*/ 1843464 h 2270840"/>
              <a:gd name="connsiteX46" fmla="*/ 395052 w 12192000"/>
              <a:gd name="connsiteY46" fmla="*/ 1816841 h 2270840"/>
              <a:gd name="connsiteX47" fmla="*/ 240312 w 12192000"/>
              <a:gd name="connsiteY47" fmla="*/ 1791618 h 2270840"/>
              <a:gd name="connsiteX48" fmla="*/ 27853 w 12192000"/>
              <a:gd name="connsiteY48" fmla="*/ 1755537 h 2270840"/>
              <a:gd name="connsiteX49" fmla="*/ 0 w 12192000"/>
              <a:gd name="connsiteY49" fmla="*/ 1750824 h 2270840"/>
              <a:gd name="connsiteX50" fmla="*/ 0 w 12192000"/>
              <a:gd name="connsiteY50" fmla="*/ 744794 h 2270840"/>
              <a:gd name="connsiteX51" fmla="*/ 0 w 12192000"/>
              <a:gd name="connsiteY51" fmla="*/ 519831 h 227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000" h="2270840">
                <a:moveTo>
                  <a:pt x="0" y="0"/>
                </a:moveTo>
                <a:lnTo>
                  <a:pt x="12192000" y="0"/>
                </a:lnTo>
                <a:lnTo>
                  <a:pt x="12192000" y="519831"/>
                </a:lnTo>
                <a:lnTo>
                  <a:pt x="12192000" y="744794"/>
                </a:lnTo>
                <a:lnTo>
                  <a:pt x="12192000" y="1754022"/>
                </a:lnTo>
                <a:lnTo>
                  <a:pt x="11957522" y="1797924"/>
                </a:lnTo>
                <a:lnTo>
                  <a:pt x="11679973" y="1847668"/>
                </a:lnTo>
                <a:lnTo>
                  <a:pt x="11401197" y="1896361"/>
                </a:lnTo>
                <a:lnTo>
                  <a:pt x="11121192" y="1938047"/>
                </a:lnTo>
                <a:lnTo>
                  <a:pt x="10842416" y="1980084"/>
                </a:lnTo>
                <a:lnTo>
                  <a:pt x="10562411" y="2019319"/>
                </a:lnTo>
                <a:lnTo>
                  <a:pt x="10286091" y="2052948"/>
                </a:lnTo>
                <a:lnTo>
                  <a:pt x="10006086" y="2084826"/>
                </a:lnTo>
                <a:lnTo>
                  <a:pt x="9727310" y="2113902"/>
                </a:lnTo>
                <a:lnTo>
                  <a:pt x="9453445" y="2139124"/>
                </a:lnTo>
                <a:lnTo>
                  <a:pt x="9175897" y="2164346"/>
                </a:lnTo>
                <a:lnTo>
                  <a:pt x="8902033" y="2185365"/>
                </a:lnTo>
                <a:lnTo>
                  <a:pt x="8628169" y="2201829"/>
                </a:lnTo>
                <a:lnTo>
                  <a:pt x="8355533" y="2218995"/>
                </a:lnTo>
                <a:lnTo>
                  <a:pt x="8085353" y="2233357"/>
                </a:lnTo>
                <a:lnTo>
                  <a:pt x="7817629" y="2243516"/>
                </a:lnTo>
                <a:lnTo>
                  <a:pt x="7549905" y="2252274"/>
                </a:lnTo>
                <a:lnTo>
                  <a:pt x="7284638" y="2260681"/>
                </a:lnTo>
                <a:lnTo>
                  <a:pt x="7023055" y="2264535"/>
                </a:lnTo>
                <a:lnTo>
                  <a:pt x="6761472" y="2268738"/>
                </a:lnTo>
                <a:lnTo>
                  <a:pt x="6503573" y="2270840"/>
                </a:lnTo>
                <a:lnTo>
                  <a:pt x="6248130" y="2268738"/>
                </a:lnTo>
                <a:lnTo>
                  <a:pt x="5995144" y="2268738"/>
                </a:lnTo>
                <a:lnTo>
                  <a:pt x="5744613" y="2264535"/>
                </a:lnTo>
                <a:lnTo>
                  <a:pt x="5498995" y="2258229"/>
                </a:lnTo>
                <a:lnTo>
                  <a:pt x="5255834" y="2252274"/>
                </a:lnTo>
                <a:lnTo>
                  <a:pt x="5017584" y="2245618"/>
                </a:lnTo>
                <a:lnTo>
                  <a:pt x="4780562" y="2235459"/>
                </a:lnTo>
                <a:lnTo>
                  <a:pt x="4547227" y="2224599"/>
                </a:lnTo>
                <a:lnTo>
                  <a:pt x="4318800" y="2214791"/>
                </a:lnTo>
                <a:lnTo>
                  <a:pt x="3873004" y="2187116"/>
                </a:lnTo>
                <a:lnTo>
                  <a:pt x="3445628" y="2157691"/>
                </a:lnTo>
                <a:lnTo>
                  <a:pt x="3035446" y="2126863"/>
                </a:lnTo>
                <a:lnTo>
                  <a:pt x="2647370" y="2092884"/>
                </a:lnTo>
                <a:lnTo>
                  <a:pt x="2276487" y="2057502"/>
                </a:lnTo>
                <a:lnTo>
                  <a:pt x="1932621" y="2019319"/>
                </a:lnTo>
                <a:lnTo>
                  <a:pt x="1609634" y="1981836"/>
                </a:lnTo>
                <a:lnTo>
                  <a:pt x="1312435" y="1944353"/>
                </a:lnTo>
                <a:lnTo>
                  <a:pt x="1039799" y="1908972"/>
                </a:lnTo>
                <a:lnTo>
                  <a:pt x="797865" y="1875342"/>
                </a:lnTo>
                <a:lnTo>
                  <a:pt x="579265" y="1843464"/>
                </a:lnTo>
                <a:lnTo>
                  <a:pt x="395052" y="1816841"/>
                </a:lnTo>
                <a:lnTo>
                  <a:pt x="240312" y="1791618"/>
                </a:lnTo>
                <a:lnTo>
                  <a:pt x="27853" y="1755537"/>
                </a:lnTo>
                <a:lnTo>
                  <a:pt x="0" y="1750824"/>
                </a:lnTo>
                <a:lnTo>
                  <a:pt x="0" y="744794"/>
                </a:lnTo>
                <a:lnTo>
                  <a:pt x="0" y="519831"/>
                </a:lnTo>
                <a:close/>
              </a:path>
            </a:pathLst>
          </a:custGeom>
          <a:ln w="44450">
            <a:gradFill>
              <a:gsLst>
                <a:gs pos="0">
                  <a:schemeClr val="bg2">
                    <a:alpha val="65000"/>
                  </a:schemeClr>
                </a:gs>
                <a:gs pos="98000">
                  <a:schemeClr val="bg2">
                    <a:lumMod val="75000"/>
                    <a:alpha val="55000"/>
                  </a:schemeClr>
                </a:gs>
              </a:gsLst>
              <a:lin ang="5400000" scaled="1"/>
            </a:gradFill>
          </a:ln>
          <a:effectLst>
            <a:outerShdw blurRad="50800" dist="38100" dir="5400000" algn="t" rotWithShape="0">
              <a:prstClr val="black">
                <a:alpha val="50000"/>
              </a:prstClr>
            </a:outerShdw>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C75BDE0-230D-4833-BAC3-CB5CC836F8D5}"/>
              </a:ext>
            </a:extLst>
          </p:cNvPr>
          <p:cNvSpPr>
            <a:spLocks noGrp="1"/>
          </p:cNvSpPr>
          <p:nvPr>
            <p:ph type="title"/>
          </p:nvPr>
        </p:nvSpPr>
        <p:spPr>
          <a:xfrm>
            <a:off x="1141413" y="609600"/>
            <a:ext cx="9905998" cy="1173480"/>
          </a:xfrm>
        </p:spPr>
        <p:txBody>
          <a:bodyPr>
            <a:normAutofit/>
          </a:bodyPr>
          <a:lstStyle/>
          <a:p>
            <a:pPr algn="ctr"/>
            <a:r>
              <a:rPr lang="en-US" dirty="0"/>
              <a:t>Rules of engagement</a:t>
            </a:r>
            <a:endParaRPr lang="en-US"/>
          </a:p>
        </p:txBody>
      </p:sp>
      <p:sp>
        <p:nvSpPr>
          <p:cNvPr id="3" name="Content Placeholder 2">
            <a:extLst>
              <a:ext uri="{FF2B5EF4-FFF2-40B4-BE49-F238E27FC236}">
                <a16:creationId xmlns:a16="http://schemas.microsoft.com/office/drawing/2014/main" id="{28745389-991C-4AC4-9CC6-9003DD9092BB}"/>
              </a:ext>
            </a:extLst>
          </p:cNvPr>
          <p:cNvSpPr>
            <a:spLocks noGrp="1"/>
          </p:cNvSpPr>
          <p:nvPr>
            <p:ph idx="1"/>
          </p:nvPr>
        </p:nvSpPr>
        <p:spPr>
          <a:xfrm>
            <a:off x="1141413" y="2666999"/>
            <a:ext cx="9905998" cy="3124201"/>
          </a:xfrm>
        </p:spPr>
        <p:txBody>
          <a:bodyPr>
            <a:normAutofit/>
          </a:bodyPr>
          <a:lstStyle/>
          <a:p>
            <a:r>
              <a:rPr lang="en-US" b="1" i="0" u="none" strike="noStrike" baseline="0" dirty="0"/>
              <a:t>Rules Of Engagement: </a:t>
            </a:r>
            <a:r>
              <a:rPr lang="en-US" b="0" i="0" u="none" strike="noStrike" baseline="0" dirty="0"/>
              <a:t>Because of the nature of this activity, the rules of engagement are as follows: </a:t>
            </a:r>
          </a:p>
          <a:p>
            <a:pPr lvl="1"/>
            <a:r>
              <a:rPr lang="en-US" b="0" i="0" u="none" strike="noStrike" baseline="0" dirty="0"/>
              <a:t>Under no circumstances ‘follow’ or ‘friend’ the target. </a:t>
            </a:r>
          </a:p>
          <a:p>
            <a:pPr lvl="1"/>
            <a:r>
              <a:rPr lang="en-US" b="0" i="0" u="none" strike="noStrike" baseline="0" dirty="0"/>
              <a:t>Under no circumstances log in to any account during the investigation. </a:t>
            </a:r>
          </a:p>
          <a:p>
            <a:pPr lvl="1"/>
            <a:r>
              <a:rPr lang="en-US" b="0" i="0" u="none" strike="noStrike" baseline="0" dirty="0"/>
              <a:t>Under no circumstances attempt to contact the target through direct messaging, commenting or any other means. </a:t>
            </a:r>
          </a:p>
          <a:p>
            <a:endParaRPr lang="en-US" dirty="0"/>
          </a:p>
        </p:txBody>
      </p:sp>
    </p:spTree>
    <p:extLst>
      <p:ext uri="{BB962C8B-B14F-4D97-AF65-F5344CB8AC3E}">
        <p14:creationId xmlns:p14="http://schemas.microsoft.com/office/powerpoint/2010/main" val="23629428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2D9F5-9F69-4E89-A6B7-7A903CECCF87}"/>
              </a:ext>
            </a:extLst>
          </p:cNvPr>
          <p:cNvSpPr>
            <a:spLocks noGrp="1"/>
          </p:cNvSpPr>
          <p:nvPr>
            <p:ph type="title"/>
          </p:nvPr>
        </p:nvSpPr>
        <p:spPr>
          <a:xfrm>
            <a:off x="643192" y="609600"/>
            <a:ext cx="3643674" cy="1905000"/>
          </a:xfrm>
        </p:spPr>
        <p:txBody>
          <a:bodyPr vert="horz" lIns="91440" tIns="45720" rIns="91440" bIns="45720" rtlCol="0" anchor="ctr">
            <a:normAutofit/>
          </a:bodyPr>
          <a:lstStyle/>
          <a:p>
            <a:r>
              <a:rPr lang="en-US" sz="2800"/>
              <a:t>Time to hunt</a:t>
            </a:r>
          </a:p>
        </p:txBody>
      </p:sp>
      <p:sp>
        <p:nvSpPr>
          <p:cNvPr id="6" name="TextBox 5">
            <a:extLst>
              <a:ext uri="{FF2B5EF4-FFF2-40B4-BE49-F238E27FC236}">
                <a16:creationId xmlns:a16="http://schemas.microsoft.com/office/drawing/2014/main" id="{C92CB3F8-D57A-4898-88C4-C6E899922AA7}"/>
              </a:ext>
            </a:extLst>
          </p:cNvPr>
          <p:cNvSpPr txBox="1"/>
          <p:nvPr/>
        </p:nvSpPr>
        <p:spPr>
          <a:xfrm>
            <a:off x="643192" y="2666999"/>
            <a:ext cx="3643674" cy="3216276"/>
          </a:xfrm>
          <a:prstGeom prst="rect">
            <a:avLst/>
          </a:prstGeom>
        </p:spPr>
        <p:txBody>
          <a:bodyPr vert="horz" lIns="91440" tIns="45720" rIns="91440" bIns="45720" rtlCol="0" anchor="t">
            <a:normAutofit/>
          </a:bodyPr>
          <a:lstStyle/>
          <a:p>
            <a:pPr>
              <a:spcBef>
                <a:spcPct val="20000"/>
              </a:spcBef>
              <a:spcAft>
                <a:spcPts val="600"/>
              </a:spcAft>
              <a:buClr>
                <a:schemeClr val="tx1"/>
              </a:buClr>
              <a:buSzPct val="100000"/>
              <a:buFont typeface="Arial"/>
              <a:buChar char="•"/>
            </a:pPr>
            <a:r>
              <a:rPr lang="en-US" b="0" i="1" u="none" strike="noStrike" cap="small"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https://steamcommunity.com/id/jackmanser25/ </a:t>
            </a:r>
            <a:endParaRPr lang="en-US"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endParaRPr>
          </a:p>
        </p:txBody>
      </p:sp>
      <p:pic>
        <p:nvPicPr>
          <p:cNvPr id="5" name="Content Placeholder 4" descr="A screenshot of a computer&#10;&#10;Description automatically generated with medium confidence">
            <a:extLst>
              <a:ext uri="{FF2B5EF4-FFF2-40B4-BE49-F238E27FC236}">
                <a16:creationId xmlns:a16="http://schemas.microsoft.com/office/drawing/2014/main" id="{C07865CD-2657-490F-BF3B-E0C655129C96}"/>
              </a:ext>
            </a:extLst>
          </p:cNvPr>
          <p:cNvPicPr>
            <a:picLocks noGrp="1" noChangeAspect="1"/>
          </p:cNvPicPr>
          <p:nvPr>
            <p:ph idx="1"/>
          </p:nvPr>
        </p:nvPicPr>
        <p:blipFill>
          <a:blip r:embed="rId3"/>
          <a:stretch>
            <a:fillRect/>
          </a:stretch>
        </p:blipFill>
        <p:spPr>
          <a:xfrm>
            <a:off x="4630994" y="1047011"/>
            <a:ext cx="6916633" cy="4443937"/>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4286900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14" name="Rectangle 7">
            <a:extLst>
              <a:ext uri="{FF2B5EF4-FFF2-40B4-BE49-F238E27FC236}">
                <a16:creationId xmlns:a16="http://schemas.microsoft.com/office/drawing/2014/main" id="{5690F3EE-0CD1-4520-B020-4E1DF3141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Freeform: Shape 9">
            <a:extLst>
              <a:ext uri="{FF2B5EF4-FFF2-40B4-BE49-F238E27FC236}">
                <a16:creationId xmlns:a16="http://schemas.microsoft.com/office/drawing/2014/main" id="{9EFDE1E9-7FE0-45CA-9DE2-237F77319A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2270840"/>
          </a:xfrm>
          <a:custGeom>
            <a:avLst/>
            <a:gdLst>
              <a:gd name="connsiteX0" fmla="*/ 0 w 12192000"/>
              <a:gd name="connsiteY0" fmla="*/ 0 h 2270840"/>
              <a:gd name="connsiteX1" fmla="*/ 12192000 w 12192000"/>
              <a:gd name="connsiteY1" fmla="*/ 0 h 2270840"/>
              <a:gd name="connsiteX2" fmla="*/ 12192000 w 12192000"/>
              <a:gd name="connsiteY2" fmla="*/ 519831 h 2270840"/>
              <a:gd name="connsiteX3" fmla="*/ 12192000 w 12192000"/>
              <a:gd name="connsiteY3" fmla="*/ 744794 h 2270840"/>
              <a:gd name="connsiteX4" fmla="*/ 12192000 w 12192000"/>
              <a:gd name="connsiteY4" fmla="*/ 1754022 h 2270840"/>
              <a:gd name="connsiteX5" fmla="*/ 11957522 w 12192000"/>
              <a:gd name="connsiteY5" fmla="*/ 1797924 h 2270840"/>
              <a:gd name="connsiteX6" fmla="*/ 11679973 w 12192000"/>
              <a:gd name="connsiteY6" fmla="*/ 1847668 h 2270840"/>
              <a:gd name="connsiteX7" fmla="*/ 11401197 w 12192000"/>
              <a:gd name="connsiteY7" fmla="*/ 1896361 h 2270840"/>
              <a:gd name="connsiteX8" fmla="*/ 11121192 w 12192000"/>
              <a:gd name="connsiteY8" fmla="*/ 1938047 h 2270840"/>
              <a:gd name="connsiteX9" fmla="*/ 10842416 w 12192000"/>
              <a:gd name="connsiteY9" fmla="*/ 1980084 h 2270840"/>
              <a:gd name="connsiteX10" fmla="*/ 10562411 w 12192000"/>
              <a:gd name="connsiteY10" fmla="*/ 2019319 h 2270840"/>
              <a:gd name="connsiteX11" fmla="*/ 10286091 w 12192000"/>
              <a:gd name="connsiteY11" fmla="*/ 2052948 h 2270840"/>
              <a:gd name="connsiteX12" fmla="*/ 10006086 w 12192000"/>
              <a:gd name="connsiteY12" fmla="*/ 2084826 h 2270840"/>
              <a:gd name="connsiteX13" fmla="*/ 9727310 w 12192000"/>
              <a:gd name="connsiteY13" fmla="*/ 2113902 h 2270840"/>
              <a:gd name="connsiteX14" fmla="*/ 9453445 w 12192000"/>
              <a:gd name="connsiteY14" fmla="*/ 2139124 h 2270840"/>
              <a:gd name="connsiteX15" fmla="*/ 9175897 w 12192000"/>
              <a:gd name="connsiteY15" fmla="*/ 2164346 h 2270840"/>
              <a:gd name="connsiteX16" fmla="*/ 8902033 w 12192000"/>
              <a:gd name="connsiteY16" fmla="*/ 2185365 h 2270840"/>
              <a:gd name="connsiteX17" fmla="*/ 8628169 w 12192000"/>
              <a:gd name="connsiteY17" fmla="*/ 2201829 h 2270840"/>
              <a:gd name="connsiteX18" fmla="*/ 8355533 w 12192000"/>
              <a:gd name="connsiteY18" fmla="*/ 2218995 h 2270840"/>
              <a:gd name="connsiteX19" fmla="*/ 8085353 w 12192000"/>
              <a:gd name="connsiteY19" fmla="*/ 2233357 h 2270840"/>
              <a:gd name="connsiteX20" fmla="*/ 7817629 w 12192000"/>
              <a:gd name="connsiteY20" fmla="*/ 2243516 h 2270840"/>
              <a:gd name="connsiteX21" fmla="*/ 7549905 w 12192000"/>
              <a:gd name="connsiteY21" fmla="*/ 2252274 h 2270840"/>
              <a:gd name="connsiteX22" fmla="*/ 7284638 w 12192000"/>
              <a:gd name="connsiteY22" fmla="*/ 2260681 h 2270840"/>
              <a:gd name="connsiteX23" fmla="*/ 7023055 w 12192000"/>
              <a:gd name="connsiteY23" fmla="*/ 2264535 h 2270840"/>
              <a:gd name="connsiteX24" fmla="*/ 6761472 w 12192000"/>
              <a:gd name="connsiteY24" fmla="*/ 2268738 h 2270840"/>
              <a:gd name="connsiteX25" fmla="*/ 6503573 w 12192000"/>
              <a:gd name="connsiteY25" fmla="*/ 2270840 h 2270840"/>
              <a:gd name="connsiteX26" fmla="*/ 6248130 w 12192000"/>
              <a:gd name="connsiteY26" fmla="*/ 2268738 h 2270840"/>
              <a:gd name="connsiteX27" fmla="*/ 5995144 w 12192000"/>
              <a:gd name="connsiteY27" fmla="*/ 2268738 h 2270840"/>
              <a:gd name="connsiteX28" fmla="*/ 5744613 w 12192000"/>
              <a:gd name="connsiteY28" fmla="*/ 2264535 h 2270840"/>
              <a:gd name="connsiteX29" fmla="*/ 5498995 w 12192000"/>
              <a:gd name="connsiteY29" fmla="*/ 2258229 h 2270840"/>
              <a:gd name="connsiteX30" fmla="*/ 5255834 w 12192000"/>
              <a:gd name="connsiteY30" fmla="*/ 2252274 h 2270840"/>
              <a:gd name="connsiteX31" fmla="*/ 5017584 w 12192000"/>
              <a:gd name="connsiteY31" fmla="*/ 2245618 h 2270840"/>
              <a:gd name="connsiteX32" fmla="*/ 4780562 w 12192000"/>
              <a:gd name="connsiteY32" fmla="*/ 2235459 h 2270840"/>
              <a:gd name="connsiteX33" fmla="*/ 4547227 w 12192000"/>
              <a:gd name="connsiteY33" fmla="*/ 2224599 h 2270840"/>
              <a:gd name="connsiteX34" fmla="*/ 4318800 w 12192000"/>
              <a:gd name="connsiteY34" fmla="*/ 2214791 h 2270840"/>
              <a:gd name="connsiteX35" fmla="*/ 3873004 w 12192000"/>
              <a:gd name="connsiteY35" fmla="*/ 2187116 h 2270840"/>
              <a:gd name="connsiteX36" fmla="*/ 3445628 w 12192000"/>
              <a:gd name="connsiteY36" fmla="*/ 2157691 h 2270840"/>
              <a:gd name="connsiteX37" fmla="*/ 3035446 w 12192000"/>
              <a:gd name="connsiteY37" fmla="*/ 2126863 h 2270840"/>
              <a:gd name="connsiteX38" fmla="*/ 2647370 w 12192000"/>
              <a:gd name="connsiteY38" fmla="*/ 2092884 h 2270840"/>
              <a:gd name="connsiteX39" fmla="*/ 2276487 w 12192000"/>
              <a:gd name="connsiteY39" fmla="*/ 2057502 h 2270840"/>
              <a:gd name="connsiteX40" fmla="*/ 1932621 w 12192000"/>
              <a:gd name="connsiteY40" fmla="*/ 2019319 h 2270840"/>
              <a:gd name="connsiteX41" fmla="*/ 1609634 w 12192000"/>
              <a:gd name="connsiteY41" fmla="*/ 1981836 h 2270840"/>
              <a:gd name="connsiteX42" fmla="*/ 1312435 w 12192000"/>
              <a:gd name="connsiteY42" fmla="*/ 1944353 h 2270840"/>
              <a:gd name="connsiteX43" fmla="*/ 1039799 w 12192000"/>
              <a:gd name="connsiteY43" fmla="*/ 1908972 h 2270840"/>
              <a:gd name="connsiteX44" fmla="*/ 797865 w 12192000"/>
              <a:gd name="connsiteY44" fmla="*/ 1875342 h 2270840"/>
              <a:gd name="connsiteX45" fmla="*/ 579265 w 12192000"/>
              <a:gd name="connsiteY45" fmla="*/ 1843464 h 2270840"/>
              <a:gd name="connsiteX46" fmla="*/ 395052 w 12192000"/>
              <a:gd name="connsiteY46" fmla="*/ 1816841 h 2270840"/>
              <a:gd name="connsiteX47" fmla="*/ 240312 w 12192000"/>
              <a:gd name="connsiteY47" fmla="*/ 1791618 h 2270840"/>
              <a:gd name="connsiteX48" fmla="*/ 27853 w 12192000"/>
              <a:gd name="connsiteY48" fmla="*/ 1755537 h 2270840"/>
              <a:gd name="connsiteX49" fmla="*/ 0 w 12192000"/>
              <a:gd name="connsiteY49" fmla="*/ 1750824 h 2270840"/>
              <a:gd name="connsiteX50" fmla="*/ 0 w 12192000"/>
              <a:gd name="connsiteY50" fmla="*/ 744794 h 2270840"/>
              <a:gd name="connsiteX51" fmla="*/ 0 w 12192000"/>
              <a:gd name="connsiteY51" fmla="*/ 519831 h 227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000" h="2270840">
                <a:moveTo>
                  <a:pt x="0" y="0"/>
                </a:moveTo>
                <a:lnTo>
                  <a:pt x="12192000" y="0"/>
                </a:lnTo>
                <a:lnTo>
                  <a:pt x="12192000" y="519831"/>
                </a:lnTo>
                <a:lnTo>
                  <a:pt x="12192000" y="744794"/>
                </a:lnTo>
                <a:lnTo>
                  <a:pt x="12192000" y="1754022"/>
                </a:lnTo>
                <a:lnTo>
                  <a:pt x="11957522" y="1797924"/>
                </a:lnTo>
                <a:lnTo>
                  <a:pt x="11679973" y="1847668"/>
                </a:lnTo>
                <a:lnTo>
                  <a:pt x="11401197" y="1896361"/>
                </a:lnTo>
                <a:lnTo>
                  <a:pt x="11121192" y="1938047"/>
                </a:lnTo>
                <a:lnTo>
                  <a:pt x="10842416" y="1980084"/>
                </a:lnTo>
                <a:lnTo>
                  <a:pt x="10562411" y="2019319"/>
                </a:lnTo>
                <a:lnTo>
                  <a:pt x="10286091" y="2052948"/>
                </a:lnTo>
                <a:lnTo>
                  <a:pt x="10006086" y="2084826"/>
                </a:lnTo>
                <a:lnTo>
                  <a:pt x="9727310" y="2113902"/>
                </a:lnTo>
                <a:lnTo>
                  <a:pt x="9453445" y="2139124"/>
                </a:lnTo>
                <a:lnTo>
                  <a:pt x="9175897" y="2164346"/>
                </a:lnTo>
                <a:lnTo>
                  <a:pt x="8902033" y="2185365"/>
                </a:lnTo>
                <a:lnTo>
                  <a:pt x="8628169" y="2201829"/>
                </a:lnTo>
                <a:lnTo>
                  <a:pt x="8355533" y="2218995"/>
                </a:lnTo>
                <a:lnTo>
                  <a:pt x="8085353" y="2233357"/>
                </a:lnTo>
                <a:lnTo>
                  <a:pt x="7817629" y="2243516"/>
                </a:lnTo>
                <a:lnTo>
                  <a:pt x="7549905" y="2252274"/>
                </a:lnTo>
                <a:lnTo>
                  <a:pt x="7284638" y="2260681"/>
                </a:lnTo>
                <a:lnTo>
                  <a:pt x="7023055" y="2264535"/>
                </a:lnTo>
                <a:lnTo>
                  <a:pt x="6761472" y="2268738"/>
                </a:lnTo>
                <a:lnTo>
                  <a:pt x="6503573" y="2270840"/>
                </a:lnTo>
                <a:lnTo>
                  <a:pt x="6248130" y="2268738"/>
                </a:lnTo>
                <a:lnTo>
                  <a:pt x="5995144" y="2268738"/>
                </a:lnTo>
                <a:lnTo>
                  <a:pt x="5744613" y="2264535"/>
                </a:lnTo>
                <a:lnTo>
                  <a:pt x="5498995" y="2258229"/>
                </a:lnTo>
                <a:lnTo>
                  <a:pt x="5255834" y="2252274"/>
                </a:lnTo>
                <a:lnTo>
                  <a:pt x="5017584" y="2245618"/>
                </a:lnTo>
                <a:lnTo>
                  <a:pt x="4780562" y="2235459"/>
                </a:lnTo>
                <a:lnTo>
                  <a:pt x="4547227" y="2224599"/>
                </a:lnTo>
                <a:lnTo>
                  <a:pt x="4318800" y="2214791"/>
                </a:lnTo>
                <a:lnTo>
                  <a:pt x="3873004" y="2187116"/>
                </a:lnTo>
                <a:lnTo>
                  <a:pt x="3445628" y="2157691"/>
                </a:lnTo>
                <a:lnTo>
                  <a:pt x="3035446" y="2126863"/>
                </a:lnTo>
                <a:lnTo>
                  <a:pt x="2647370" y="2092884"/>
                </a:lnTo>
                <a:lnTo>
                  <a:pt x="2276487" y="2057502"/>
                </a:lnTo>
                <a:lnTo>
                  <a:pt x="1932621" y="2019319"/>
                </a:lnTo>
                <a:lnTo>
                  <a:pt x="1609634" y="1981836"/>
                </a:lnTo>
                <a:lnTo>
                  <a:pt x="1312435" y="1944353"/>
                </a:lnTo>
                <a:lnTo>
                  <a:pt x="1039799" y="1908972"/>
                </a:lnTo>
                <a:lnTo>
                  <a:pt x="797865" y="1875342"/>
                </a:lnTo>
                <a:lnTo>
                  <a:pt x="579265" y="1843464"/>
                </a:lnTo>
                <a:lnTo>
                  <a:pt x="395052" y="1816841"/>
                </a:lnTo>
                <a:lnTo>
                  <a:pt x="240312" y="1791618"/>
                </a:lnTo>
                <a:lnTo>
                  <a:pt x="27853" y="1755537"/>
                </a:lnTo>
                <a:lnTo>
                  <a:pt x="0" y="1750824"/>
                </a:lnTo>
                <a:lnTo>
                  <a:pt x="0" y="744794"/>
                </a:lnTo>
                <a:lnTo>
                  <a:pt x="0" y="519831"/>
                </a:lnTo>
                <a:close/>
              </a:path>
            </a:pathLst>
          </a:custGeom>
          <a:ln w="44450">
            <a:gradFill>
              <a:gsLst>
                <a:gs pos="0">
                  <a:schemeClr val="bg2">
                    <a:alpha val="65000"/>
                  </a:schemeClr>
                </a:gs>
                <a:gs pos="98000">
                  <a:schemeClr val="bg2">
                    <a:lumMod val="75000"/>
                    <a:alpha val="55000"/>
                  </a:schemeClr>
                </a:gs>
              </a:gsLst>
              <a:lin ang="5400000" scaled="1"/>
            </a:gradFill>
          </a:ln>
          <a:effectLst>
            <a:outerShdw blurRad="50800" dist="38100" dir="5400000" algn="t" rotWithShape="0">
              <a:prstClr val="black">
                <a:alpha val="50000"/>
              </a:prstClr>
            </a:outerShdw>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E7969D3-B6B9-4FC3-9AF0-43D2531CD725}"/>
              </a:ext>
            </a:extLst>
          </p:cNvPr>
          <p:cNvSpPr>
            <a:spLocks noGrp="1"/>
          </p:cNvSpPr>
          <p:nvPr>
            <p:ph type="title"/>
          </p:nvPr>
        </p:nvSpPr>
        <p:spPr>
          <a:xfrm>
            <a:off x="1141413" y="609600"/>
            <a:ext cx="9905998" cy="1173480"/>
          </a:xfrm>
        </p:spPr>
        <p:txBody>
          <a:bodyPr>
            <a:normAutofit/>
          </a:bodyPr>
          <a:lstStyle/>
          <a:p>
            <a:pPr algn="ctr"/>
            <a:r>
              <a:rPr lang="en-US"/>
              <a:t>Internal Threats</a:t>
            </a:r>
          </a:p>
        </p:txBody>
      </p:sp>
      <p:sp>
        <p:nvSpPr>
          <p:cNvPr id="3" name="Content Placeholder 2">
            <a:extLst>
              <a:ext uri="{FF2B5EF4-FFF2-40B4-BE49-F238E27FC236}">
                <a16:creationId xmlns:a16="http://schemas.microsoft.com/office/drawing/2014/main" id="{4B14BB04-51A5-4C15-A132-768E44CB9905}"/>
              </a:ext>
            </a:extLst>
          </p:cNvPr>
          <p:cNvSpPr>
            <a:spLocks noGrp="1"/>
          </p:cNvSpPr>
          <p:nvPr>
            <p:ph idx="1"/>
          </p:nvPr>
        </p:nvSpPr>
        <p:spPr>
          <a:xfrm>
            <a:off x="1141413" y="2666999"/>
            <a:ext cx="9905998" cy="3124201"/>
          </a:xfrm>
        </p:spPr>
        <p:txBody>
          <a:bodyPr>
            <a:normAutofit/>
          </a:bodyPr>
          <a:lstStyle/>
          <a:p>
            <a:r>
              <a:rPr lang="en-US"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In July 2020, hackers gained access to 130 private and corporate twitter accounts with at least a million followers each.</a:t>
            </a:r>
          </a:p>
          <a:p>
            <a:pPr lvl="1"/>
            <a:r>
              <a:rPr lang="en-US"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Barack Obama, Elon Musk, Bill Gates,</a:t>
            </a:r>
          </a:p>
          <a:p>
            <a:r>
              <a:rPr lang="en-US"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Posted a phishing tweet promoting a bitcoin scam</a:t>
            </a:r>
          </a:p>
          <a:p>
            <a:r>
              <a:rPr lang="en-US"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Twitter admins were fooled into thinking the attacker was Twitter’s own IT department and gave attackers access to administration tools</a:t>
            </a:r>
          </a:p>
          <a:p>
            <a:pPr lvl="1"/>
            <a:r>
              <a:rPr lang="en-US"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cost Twitter 4% of it’s stock price and lost users nearly 300,000$ in bitcoin currency.</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953887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68AF7-5CAD-4413-BAE4-BCA8D2E79E74}"/>
              </a:ext>
            </a:extLst>
          </p:cNvPr>
          <p:cNvSpPr>
            <a:spLocks noGrp="1"/>
          </p:cNvSpPr>
          <p:nvPr>
            <p:ph type="title"/>
          </p:nvPr>
        </p:nvSpPr>
        <p:spPr>
          <a:xfrm>
            <a:off x="974179" y="714375"/>
            <a:ext cx="3332955" cy="5076826"/>
          </a:xfrm>
        </p:spPr>
        <p:txBody>
          <a:bodyPr anchor="ctr">
            <a:normAutofit/>
          </a:bodyPr>
          <a:lstStyle/>
          <a:p>
            <a:r>
              <a:rPr lang="en-US" sz="3100" dirty="0"/>
              <a:t>Categorizing Internal Threats</a:t>
            </a:r>
          </a:p>
        </p:txBody>
      </p:sp>
      <p:sp>
        <p:nvSpPr>
          <p:cNvPr id="8" name="Rectangle 7">
            <a:extLst>
              <a:ext uri="{FF2B5EF4-FFF2-40B4-BE49-F238E27FC236}">
                <a16:creationId xmlns:a16="http://schemas.microsoft.com/office/drawing/2014/main" id="{375136A9-49F9-4DA0-A741-F065B0FA0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3356" y="0"/>
            <a:ext cx="7558643" cy="6858000"/>
          </a:xfrm>
          <a:prstGeom prst="rect">
            <a:avLst/>
          </a:prstGeom>
          <a:solidFill>
            <a:schemeClr val="bg2"/>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912F6C7-0423-4B6F-AECE-710C848918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46539" y="3195797"/>
            <a:ext cx="6858000" cy="466406"/>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2" name="Straight Connector 11">
            <a:extLst>
              <a:ext uri="{FF2B5EF4-FFF2-40B4-BE49-F238E27FC236}">
                <a16:creationId xmlns:a16="http://schemas.microsoft.com/office/drawing/2014/main" id="{A7208205-03EE-4EC8-9C34-59270C1880D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42336" y="0"/>
            <a:ext cx="0" cy="685800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sp>
        <p:nvSpPr>
          <p:cNvPr id="3" name="Content Placeholder 2">
            <a:extLst>
              <a:ext uri="{FF2B5EF4-FFF2-40B4-BE49-F238E27FC236}">
                <a16:creationId xmlns:a16="http://schemas.microsoft.com/office/drawing/2014/main" id="{82E3652D-DC08-476A-91C6-8AD9960D1E97}"/>
              </a:ext>
            </a:extLst>
          </p:cNvPr>
          <p:cNvSpPr>
            <a:spLocks noGrp="1"/>
          </p:cNvSpPr>
          <p:nvPr>
            <p:ph idx="1"/>
          </p:nvPr>
        </p:nvSpPr>
        <p:spPr>
          <a:xfrm>
            <a:off x="4973046" y="714375"/>
            <a:ext cx="6253751" cy="5076825"/>
          </a:xfrm>
        </p:spPr>
        <p:txBody>
          <a:bodyPr>
            <a:normAutofit lnSpcReduction="10000"/>
          </a:bodyPr>
          <a:lstStyle/>
          <a:p>
            <a:r>
              <a:rPr lang="en-US" sz="1700" dirty="0">
                <a:solidFill>
                  <a:schemeClr val="tx1"/>
                </a:solidFill>
              </a:rPr>
              <a:t>Social engineering should not by itself be considered the only threat vector. </a:t>
            </a:r>
          </a:p>
          <a:p>
            <a:r>
              <a:rPr lang="en-US" sz="1700" dirty="0">
                <a:solidFill>
                  <a:schemeClr val="tx1"/>
                </a:solidFill>
              </a:rPr>
              <a:t>internal threats are the real problem in a social engineering attack</a:t>
            </a:r>
          </a:p>
          <a:p>
            <a:pPr lvl="1"/>
            <a:r>
              <a:rPr lang="en-US" sz="1700" i="1" dirty="0">
                <a:solidFill>
                  <a:schemeClr val="tx1"/>
                </a:solidFill>
              </a:rPr>
              <a:t>The social engineering is going to occur and by itself cannot compromise security. Rather, an internal user must initiate the compromise on the attacker’s behalf. Thus, we must also address internal threats.</a:t>
            </a:r>
          </a:p>
          <a:p>
            <a:r>
              <a:rPr lang="en-US" sz="1700" i="1" dirty="0">
                <a:solidFill>
                  <a:schemeClr val="tx1"/>
                </a:solidFill>
              </a:rPr>
              <a:t>Types of internal threats:</a:t>
            </a:r>
          </a:p>
          <a:p>
            <a:pPr lvl="1"/>
            <a:r>
              <a:rPr lang="en-US" sz="1700" i="1" dirty="0">
                <a:solidFill>
                  <a:schemeClr val="tx1"/>
                </a:solidFill>
              </a:rPr>
              <a:t>Inadvertent</a:t>
            </a:r>
          </a:p>
          <a:p>
            <a:pPr lvl="2"/>
            <a:r>
              <a:rPr lang="en-US" sz="1700" i="1" dirty="0">
                <a:solidFill>
                  <a:schemeClr val="tx1"/>
                </a:solidFill>
              </a:rPr>
              <a:t>Just trying to do their job</a:t>
            </a:r>
          </a:p>
          <a:p>
            <a:pPr lvl="1"/>
            <a:r>
              <a:rPr lang="en-US" sz="1700" i="1" dirty="0">
                <a:solidFill>
                  <a:schemeClr val="tx1"/>
                </a:solidFill>
              </a:rPr>
              <a:t>Negligent</a:t>
            </a:r>
          </a:p>
          <a:p>
            <a:pPr lvl="2"/>
            <a:r>
              <a:rPr lang="en-US" sz="1700" i="1" dirty="0">
                <a:solidFill>
                  <a:schemeClr val="tx1"/>
                </a:solidFill>
              </a:rPr>
              <a:t>Carelessness/should’ve known better</a:t>
            </a:r>
          </a:p>
          <a:p>
            <a:pPr lvl="1"/>
            <a:r>
              <a:rPr lang="en-US" sz="1700" i="1" dirty="0">
                <a:solidFill>
                  <a:schemeClr val="tx1"/>
                </a:solidFill>
              </a:rPr>
              <a:t>Malicious</a:t>
            </a:r>
          </a:p>
          <a:p>
            <a:pPr lvl="2"/>
            <a:r>
              <a:rPr lang="en-US" sz="1700" i="1" dirty="0">
                <a:solidFill>
                  <a:schemeClr val="tx1"/>
                </a:solidFill>
              </a:rPr>
              <a:t>Intentionally trying to disrupt the business from the inside knowingly and willingly</a:t>
            </a:r>
          </a:p>
        </p:txBody>
      </p:sp>
    </p:spTree>
    <p:extLst>
      <p:ext uri="{BB962C8B-B14F-4D97-AF65-F5344CB8AC3E}">
        <p14:creationId xmlns:p14="http://schemas.microsoft.com/office/powerpoint/2010/main" val="32536473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2" name="Rectangle 16">
            <a:extLst>
              <a:ext uri="{FF2B5EF4-FFF2-40B4-BE49-F238E27FC236}">
                <a16:creationId xmlns:a16="http://schemas.microsoft.com/office/drawing/2014/main" id="{5BBD3ED2-B0E6-45A2-ABD5-ECF31BC37C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8">
            <a:extLst>
              <a:ext uri="{FF2B5EF4-FFF2-40B4-BE49-F238E27FC236}">
                <a16:creationId xmlns:a16="http://schemas.microsoft.com/office/drawing/2014/main" id="{F2D2D1E8-4ABF-4B6B-B39D-40B080B61E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3160" y="0"/>
            <a:ext cx="9369421" cy="6857999"/>
          </a:xfrm>
          <a:prstGeom prst="rect">
            <a:avLst/>
          </a:prstGeom>
          <a:gradFill flip="none" rotWithShape="1">
            <a:gsLst>
              <a:gs pos="10000">
                <a:schemeClr val="bg2">
                  <a:lumMod val="60000"/>
                  <a:lumOff val="40000"/>
                  <a:alpha val="40000"/>
                </a:schemeClr>
              </a:gs>
              <a:gs pos="70000">
                <a:schemeClr val="bg2">
                  <a:alpha val="0"/>
                </a:schemeClr>
              </a:gs>
              <a:gs pos="0">
                <a:schemeClr val="bg2">
                  <a:lumMod val="40000"/>
                  <a:lumOff val="60000"/>
                  <a:alpha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Freeform: Shape 20">
            <a:extLst>
              <a:ext uri="{FF2B5EF4-FFF2-40B4-BE49-F238E27FC236}">
                <a16:creationId xmlns:a16="http://schemas.microsoft.com/office/drawing/2014/main" id="{BC7AB4B5-66A5-48D1-BD88-C60A16ED9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88489" cy="6858002"/>
          </a:xfrm>
          <a:custGeom>
            <a:avLst/>
            <a:gdLst>
              <a:gd name="connsiteX0" fmla="*/ 0 w 6088489"/>
              <a:gd name="connsiteY0" fmla="*/ 0 h 6858002"/>
              <a:gd name="connsiteX1" fmla="*/ 3563332 w 6088489"/>
              <a:gd name="connsiteY1" fmla="*/ 0 h 6858002"/>
              <a:gd name="connsiteX2" fmla="*/ 3563332 w 6088489"/>
              <a:gd name="connsiteY2" fmla="*/ 3 h 6858002"/>
              <a:gd name="connsiteX3" fmla="*/ 5842099 w 6088489"/>
              <a:gd name="connsiteY3" fmla="*/ 3 h 6858002"/>
              <a:gd name="connsiteX4" fmla="*/ 5842099 w 6088489"/>
              <a:gd name="connsiteY4" fmla="*/ 4 h 6858002"/>
              <a:gd name="connsiteX5" fmla="*/ 5835346 w 6088489"/>
              <a:gd name="connsiteY5" fmla="*/ 4 h 6858002"/>
              <a:gd name="connsiteX6" fmla="*/ 5841229 w 6088489"/>
              <a:gd name="connsiteY6" fmla="*/ 40466 h 6858002"/>
              <a:gd name="connsiteX7" fmla="*/ 5858543 w 6088489"/>
              <a:gd name="connsiteY7" fmla="*/ 159110 h 6858002"/>
              <a:gd name="connsiteX8" fmla="*/ 5870645 w 6088489"/>
              <a:gd name="connsiteY8" fmla="*/ 245521 h 6858002"/>
              <a:gd name="connsiteX9" fmla="*/ 5883420 w 6088489"/>
              <a:gd name="connsiteY9" fmla="*/ 348391 h 6858002"/>
              <a:gd name="connsiteX10" fmla="*/ 5898716 w 6088489"/>
              <a:gd name="connsiteY10" fmla="*/ 470463 h 6858002"/>
              <a:gd name="connsiteX11" fmla="*/ 5914853 w 6088489"/>
              <a:gd name="connsiteY11" fmla="*/ 605566 h 6858002"/>
              <a:gd name="connsiteX12" fmla="*/ 5931830 w 6088489"/>
              <a:gd name="connsiteY12" fmla="*/ 757813 h 6858002"/>
              <a:gd name="connsiteX13" fmla="*/ 5949815 w 6088489"/>
              <a:gd name="connsiteY13" fmla="*/ 923777 h 6858002"/>
              <a:gd name="connsiteX14" fmla="*/ 5967801 w 6088489"/>
              <a:gd name="connsiteY14" fmla="*/ 1104142 h 6858002"/>
              <a:gd name="connsiteX15" fmla="*/ 5986122 w 6088489"/>
              <a:gd name="connsiteY15" fmla="*/ 1296166 h 6858002"/>
              <a:gd name="connsiteX16" fmla="*/ 6003099 w 6088489"/>
              <a:gd name="connsiteY16" fmla="*/ 1503278 h 6858002"/>
              <a:gd name="connsiteX17" fmla="*/ 6019404 w 6088489"/>
              <a:gd name="connsiteY17" fmla="*/ 1719991 h 6858002"/>
              <a:gd name="connsiteX18" fmla="*/ 6034196 w 6088489"/>
              <a:gd name="connsiteY18" fmla="*/ 1949048 h 6858002"/>
              <a:gd name="connsiteX19" fmla="*/ 6048315 w 6088489"/>
              <a:gd name="connsiteY19" fmla="*/ 2187706 h 6858002"/>
              <a:gd name="connsiteX20" fmla="*/ 6061595 w 6088489"/>
              <a:gd name="connsiteY20" fmla="*/ 2436652 h 6858002"/>
              <a:gd name="connsiteX21" fmla="*/ 6066301 w 6088489"/>
              <a:gd name="connsiteY21" fmla="*/ 2564211 h 6858002"/>
              <a:gd name="connsiteX22" fmla="*/ 6071512 w 6088489"/>
              <a:gd name="connsiteY22" fmla="*/ 2694512 h 6858002"/>
              <a:gd name="connsiteX23" fmla="*/ 6076386 w 6088489"/>
              <a:gd name="connsiteY23" fmla="*/ 2826871 h 6858002"/>
              <a:gd name="connsiteX24" fmla="*/ 6079580 w 6088489"/>
              <a:gd name="connsiteY24" fmla="*/ 2959917 h 6858002"/>
              <a:gd name="connsiteX25" fmla="*/ 6082438 w 6088489"/>
              <a:gd name="connsiteY25" fmla="*/ 3095705 h 6858002"/>
              <a:gd name="connsiteX26" fmla="*/ 6085463 w 6088489"/>
              <a:gd name="connsiteY26" fmla="*/ 3232865 h 6858002"/>
              <a:gd name="connsiteX27" fmla="*/ 6087480 w 6088489"/>
              <a:gd name="connsiteY27" fmla="*/ 3372768 h 6858002"/>
              <a:gd name="connsiteX28" fmla="*/ 6087480 w 6088489"/>
              <a:gd name="connsiteY28" fmla="*/ 3514043 h 6858002"/>
              <a:gd name="connsiteX29" fmla="*/ 6088489 w 6088489"/>
              <a:gd name="connsiteY29" fmla="*/ 3656689 h 6858002"/>
              <a:gd name="connsiteX30" fmla="*/ 6087480 w 6088489"/>
              <a:gd name="connsiteY30" fmla="*/ 3800707 h 6858002"/>
              <a:gd name="connsiteX31" fmla="*/ 6085463 w 6088489"/>
              <a:gd name="connsiteY31" fmla="*/ 3946783 h 6858002"/>
              <a:gd name="connsiteX32" fmla="*/ 6083614 w 6088489"/>
              <a:gd name="connsiteY32" fmla="*/ 4092858 h 6858002"/>
              <a:gd name="connsiteX33" fmla="*/ 6079580 w 6088489"/>
              <a:gd name="connsiteY33" fmla="*/ 4240991 h 6858002"/>
              <a:gd name="connsiteX34" fmla="*/ 6075378 w 6088489"/>
              <a:gd name="connsiteY34" fmla="*/ 4390495 h 6858002"/>
              <a:gd name="connsiteX35" fmla="*/ 6070503 w 6088489"/>
              <a:gd name="connsiteY35" fmla="*/ 4540000 h 6858002"/>
              <a:gd name="connsiteX36" fmla="*/ 6063612 w 6088489"/>
              <a:gd name="connsiteY36" fmla="*/ 4690876 h 6858002"/>
              <a:gd name="connsiteX37" fmla="*/ 6055375 w 6088489"/>
              <a:gd name="connsiteY37" fmla="*/ 4843123 h 6858002"/>
              <a:gd name="connsiteX38" fmla="*/ 6047475 w 6088489"/>
              <a:gd name="connsiteY38" fmla="*/ 4996057 h 6858002"/>
              <a:gd name="connsiteX39" fmla="*/ 6037390 w 6088489"/>
              <a:gd name="connsiteY39" fmla="*/ 5148990 h 6858002"/>
              <a:gd name="connsiteX40" fmla="*/ 6025287 w 6088489"/>
              <a:gd name="connsiteY40" fmla="*/ 5303981 h 6858002"/>
              <a:gd name="connsiteX41" fmla="*/ 6013185 w 6088489"/>
              <a:gd name="connsiteY41" fmla="*/ 5456914 h 6858002"/>
              <a:gd name="connsiteX42" fmla="*/ 5999233 w 6088489"/>
              <a:gd name="connsiteY42" fmla="*/ 5612591 h 6858002"/>
              <a:gd name="connsiteX43" fmla="*/ 5983937 w 6088489"/>
              <a:gd name="connsiteY43" fmla="*/ 5768953 h 6858002"/>
              <a:gd name="connsiteX44" fmla="*/ 5967801 w 6088489"/>
              <a:gd name="connsiteY44" fmla="*/ 5923258 h 6858002"/>
              <a:gd name="connsiteX45" fmla="*/ 5948975 w 6088489"/>
              <a:gd name="connsiteY45" fmla="*/ 6079621 h 6858002"/>
              <a:gd name="connsiteX46" fmla="*/ 5928804 w 6088489"/>
              <a:gd name="connsiteY46" fmla="*/ 6235297 h 6858002"/>
              <a:gd name="connsiteX47" fmla="*/ 5908801 w 6088489"/>
              <a:gd name="connsiteY47" fmla="*/ 6391660 h 6858002"/>
              <a:gd name="connsiteX48" fmla="*/ 5885437 w 6088489"/>
              <a:gd name="connsiteY48" fmla="*/ 6547336 h 6858002"/>
              <a:gd name="connsiteX49" fmla="*/ 5861568 w 6088489"/>
              <a:gd name="connsiteY49" fmla="*/ 6702327 h 6858002"/>
              <a:gd name="connsiteX50" fmla="*/ 5836524 w 6088489"/>
              <a:gd name="connsiteY50" fmla="*/ 6858002 h 6858002"/>
              <a:gd name="connsiteX51" fmla="*/ 3563332 w 6088489"/>
              <a:gd name="connsiteY51" fmla="*/ 6858002 h 6858002"/>
              <a:gd name="connsiteX52" fmla="*/ 1223490 w 6088489"/>
              <a:gd name="connsiteY52" fmla="*/ 6858002 h 6858002"/>
              <a:gd name="connsiteX53" fmla="*/ 0 w 6088489"/>
              <a:gd name="connsiteY53"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088489" h="6858002">
                <a:moveTo>
                  <a:pt x="0" y="0"/>
                </a:moveTo>
                <a:lnTo>
                  <a:pt x="3563332" y="0"/>
                </a:lnTo>
                <a:lnTo>
                  <a:pt x="3563332" y="3"/>
                </a:lnTo>
                <a:lnTo>
                  <a:pt x="5842099" y="3"/>
                </a:lnTo>
                <a:lnTo>
                  <a:pt x="5842099" y="4"/>
                </a:lnTo>
                <a:lnTo>
                  <a:pt x="5835346" y="4"/>
                </a:lnTo>
                <a:lnTo>
                  <a:pt x="5841229" y="40466"/>
                </a:lnTo>
                <a:lnTo>
                  <a:pt x="5858543" y="159110"/>
                </a:lnTo>
                <a:lnTo>
                  <a:pt x="5870645" y="245521"/>
                </a:lnTo>
                <a:lnTo>
                  <a:pt x="5883420" y="348391"/>
                </a:lnTo>
                <a:lnTo>
                  <a:pt x="5898716" y="470463"/>
                </a:lnTo>
                <a:lnTo>
                  <a:pt x="5914853" y="605566"/>
                </a:lnTo>
                <a:lnTo>
                  <a:pt x="5931830" y="757813"/>
                </a:lnTo>
                <a:lnTo>
                  <a:pt x="5949815" y="923777"/>
                </a:lnTo>
                <a:lnTo>
                  <a:pt x="5967801" y="1104142"/>
                </a:lnTo>
                <a:lnTo>
                  <a:pt x="5986122" y="1296166"/>
                </a:lnTo>
                <a:lnTo>
                  <a:pt x="6003099" y="1503278"/>
                </a:lnTo>
                <a:lnTo>
                  <a:pt x="6019404" y="1719991"/>
                </a:lnTo>
                <a:lnTo>
                  <a:pt x="6034196" y="1949048"/>
                </a:lnTo>
                <a:lnTo>
                  <a:pt x="6048315" y="2187706"/>
                </a:lnTo>
                <a:lnTo>
                  <a:pt x="6061595" y="2436652"/>
                </a:lnTo>
                <a:lnTo>
                  <a:pt x="6066301" y="2564211"/>
                </a:lnTo>
                <a:lnTo>
                  <a:pt x="6071512" y="2694512"/>
                </a:lnTo>
                <a:lnTo>
                  <a:pt x="6076386" y="2826871"/>
                </a:lnTo>
                <a:lnTo>
                  <a:pt x="6079580" y="2959917"/>
                </a:lnTo>
                <a:lnTo>
                  <a:pt x="6082438" y="3095705"/>
                </a:lnTo>
                <a:lnTo>
                  <a:pt x="6085463" y="3232865"/>
                </a:lnTo>
                <a:lnTo>
                  <a:pt x="6087480" y="3372768"/>
                </a:lnTo>
                <a:lnTo>
                  <a:pt x="6087480" y="3514043"/>
                </a:lnTo>
                <a:lnTo>
                  <a:pt x="6088489" y="3656689"/>
                </a:lnTo>
                <a:lnTo>
                  <a:pt x="6087480" y="3800707"/>
                </a:lnTo>
                <a:lnTo>
                  <a:pt x="6085463" y="3946783"/>
                </a:lnTo>
                <a:lnTo>
                  <a:pt x="6083614" y="4092858"/>
                </a:lnTo>
                <a:lnTo>
                  <a:pt x="6079580" y="4240991"/>
                </a:lnTo>
                <a:lnTo>
                  <a:pt x="6075378" y="4390495"/>
                </a:lnTo>
                <a:lnTo>
                  <a:pt x="6070503" y="4540000"/>
                </a:lnTo>
                <a:lnTo>
                  <a:pt x="6063612" y="4690876"/>
                </a:lnTo>
                <a:lnTo>
                  <a:pt x="6055375" y="4843123"/>
                </a:lnTo>
                <a:lnTo>
                  <a:pt x="6047475" y="4996057"/>
                </a:lnTo>
                <a:lnTo>
                  <a:pt x="6037390" y="5148990"/>
                </a:lnTo>
                <a:lnTo>
                  <a:pt x="6025287" y="5303981"/>
                </a:lnTo>
                <a:lnTo>
                  <a:pt x="6013185" y="5456914"/>
                </a:lnTo>
                <a:lnTo>
                  <a:pt x="5999233" y="5612591"/>
                </a:lnTo>
                <a:lnTo>
                  <a:pt x="5983937" y="5768953"/>
                </a:lnTo>
                <a:lnTo>
                  <a:pt x="5967801" y="5923258"/>
                </a:lnTo>
                <a:lnTo>
                  <a:pt x="5948975" y="6079621"/>
                </a:lnTo>
                <a:lnTo>
                  <a:pt x="5928804" y="6235297"/>
                </a:lnTo>
                <a:lnTo>
                  <a:pt x="5908801" y="6391660"/>
                </a:lnTo>
                <a:lnTo>
                  <a:pt x="5885437" y="6547336"/>
                </a:lnTo>
                <a:lnTo>
                  <a:pt x="5861568" y="6702327"/>
                </a:lnTo>
                <a:lnTo>
                  <a:pt x="5836524" y="6858002"/>
                </a:lnTo>
                <a:lnTo>
                  <a:pt x="3563332" y="6858002"/>
                </a:lnTo>
                <a:lnTo>
                  <a:pt x="1223490" y="6858002"/>
                </a:lnTo>
                <a:lnTo>
                  <a:pt x="0" y="6858002"/>
                </a:lnTo>
                <a:close/>
              </a:path>
            </a:pathLst>
          </a:custGeom>
          <a:ln w="44450">
            <a:gradFill>
              <a:gsLst>
                <a:gs pos="5000">
                  <a:schemeClr val="bg2">
                    <a:alpha val="65000"/>
                  </a:schemeClr>
                </a:gs>
                <a:gs pos="98000">
                  <a:schemeClr val="bg2">
                    <a:lumMod val="75000"/>
                    <a:alpha val="55000"/>
                  </a:schemeClr>
                </a:gs>
              </a:gsLst>
              <a:lin ang="5400000" scaled="1"/>
            </a:gradFill>
          </a:ln>
          <a:effectLst>
            <a:outerShdw blurRad="50800" dist="25400" algn="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62A69C-826F-4BD8-B36C-ED72927D8FA3}"/>
              </a:ext>
            </a:extLst>
          </p:cNvPr>
          <p:cNvSpPr>
            <a:spLocks noGrp="1"/>
          </p:cNvSpPr>
          <p:nvPr>
            <p:ph type="title"/>
          </p:nvPr>
        </p:nvSpPr>
        <p:spPr>
          <a:xfrm>
            <a:off x="962022" y="643467"/>
            <a:ext cx="4340023" cy="5571064"/>
          </a:xfrm>
        </p:spPr>
        <p:txBody>
          <a:bodyPr anchor="ctr">
            <a:normAutofit/>
          </a:bodyPr>
          <a:lstStyle/>
          <a:p>
            <a:r>
              <a:rPr lang="en-US" sz="4400" dirty="0"/>
              <a:t>What is failing?</a:t>
            </a:r>
          </a:p>
        </p:txBody>
      </p:sp>
      <p:sp>
        <p:nvSpPr>
          <p:cNvPr id="3" name="Content Placeholder 2">
            <a:extLst>
              <a:ext uri="{FF2B5EF4-FFF2-40B4-BE49-F238E27FC236}">
                <a16:creationId xmlns:a16="http://schemas.microsoft.com/office/drawing/2014/main" id="{555BEF5A-2736-47C9-9693-914E2051E750}"/>
              </a:ext>
            </a:extLst>
          </p:cNvPr>
          <p:cNvSpPr>
            <a:spLocks noGrp="1"/>
          </p:cNvSpPr>
          <p:nvPr>
            <p:ph idx="1"/>
          </p:nvPr>
        </p:nvSpPr>
        <p:spPr>
          <a:xfrm>
            <a:off x="6708499" y="643467"/>
            <a:ext cx="4521480" cy="5571064"/>
          </a:xfrm>
        </p:spPr>
        <p:txBody>
          <a:bodyPr>
            <a:normAutofit/>
          </a:bodyPr>
          <a:lstStyle/>
          <a:p>
            <a:r>
              <a:rPr lang="en-US" dirty="0"/>
              <a:t>Most employees do not care about your data</a:t>
            </a:r>
          </a:p>
          <a:p>
            <a:r>
              <a:rPr lang="en-US" dirty="0"/>
              <a:t>Security staff become complacent in violating procedure over time</a:t>
            </a:r>
          </a:p>
          <a:p>
            <a:r>
              <a:rPr lang="en-US" dirty="0"/>
              <a:t>On perimeter security for small/medium businesses often hinge on a front desk/receptionist</a:t>
            </a:r>
          </a:p>
          <a:p>
            <a:pPr lvl="1"/>
            <a:r>
              <a:rPr lang="en-US" dirty="0"/>
              <a:t>Average glass door requirements are </a:t>
            </a:r>
            <a:r>
              <a:rPr lang="en-US" i="1" dirty="0"/>
              <a:t>high school diploma and good communication skills</a:t>
            </a:r>
          </a:p>
          <a:p>
            <a:r>
              <a:rPr lang="en-US" dirty="0"/>
              <a:t>Employees not empowered to question the unusual</a:t>
            </a:r>
          </a:p>
          <a:p>
            <a:pPr lvl="1"/>
            <a:r>
              <a:rPr lang="en-US" dirty="0"/>
              <a:t>There is only one thing that is more dangerous then no security: </a:t>
            </a:r>
            <a:r>
              <a:rPr lang="en-US" b="1" i="1" dirty="0"/>
              <a:t>a false sense of security</a:t>
            </a:r>
            <a:endParaRPr lang="en-US" dirty="0"/>
          </a:p>
          <a:p>
            <a:pPr lvl="1"/>
            <a:endParaRPr lang="en-US" i="1" dirty="0"/>
          </a:p>
          <a:p>
            <a:endParaRPr lang="en-US" dirty="0"/>
          </a:p>
        </p:txBody>
      </p:sp>
    </p:spTree>
    <p:extLst>
      <p:ext uri="{BB962C8B-B14F-4D97-AF65-F5344CB8AC3E}">
        <p14:creationId xmlns:p14="http://schemas.microsoft.com/office/powerpoint/2010/main" val="8546415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C1287-5B2A-4123-BDF4-4EBCCE8A5B1B}"/>
              </a:ext>
            </a:extLst>
          </p:cNvPr>
          <p:cNvSpPr>
            <a:spLocks noGrp="1"/>
          </p:cNvSpPr>
          <p:nvPr>
            <p:ph type="title"/>
          </p:nvPr>
        </p:nvSpPr>
        <p:spPr/>
        <p:txBody>
          <a:bodyPr/>
          <a:lstStyle/>
          <a:p>
            <a:r>
              <a:rPr lang="en-US" dirty="0"/>
              <a:t>Security Complacency</a:t>
            </a:r>
          </a:p>
        </p:txBody>
      </p:sp>
      <p:sp>
        <p:nvSpPr>
          <p:cNvPr id="3" name="Content Placeholder 2">
            <a:extLst>
              <a:ext uri="{FF2B5EF4-FFF2-40B4-BE49-F238E27FC236}">
                <a16:creationId xmlns:a16="http://schemas.microsoft.com/office/drawing/2014/main" id="{A4387758-7703-43EA-8377-F0332F472191}"/>
              </a:ext>
            </a:extLst>
          </p:cNvPr>
          <p:cNvSpPr>
            <a:spLocks noGrp="1"/>
          </p:cNvSpPr>
          <p:nvPr>
            <p:ph idx="1"/>
          </p:nvPr>
        </p:nvSpPr>
        <p:spPr/>
        <p:txBody>
          <a:bodyPr>
            <a:normAutofit fontScale="85000" lnSpcReduction="10000"/>
          </a:bodyPr>
          <a:lstStyle/>
          <a:p>
            <a:r>
              <a:rPr lang="en-US" dirty="0"/>
              <a:t>Security Staff are Human beings</a:t>
            </a:r>
          </a:p>
          <a:p>
            <a:r>
              <a:rPr lang="en-US" dirty="0"/>
              <a:t>Common security knowledge that humans dull with repetitiveness</a:t>
            </a:r>
          </a:p>
          <a:p>
            <a:pPr lvl="1"/>
            <a:r>
              <a:rPr lang="en-US" dirty="0"/>
              <a:t>A guard at the gate of a facility</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2019, 2 civilians breached an air force base</a:t>
            </a:r>
          </a:p>
          <a:p>
            <a:pPr marL="377100" lvl="1" indent="45720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Only found when one told airmen she had been kidnapped. </a:t>
            </a:r>
            <a:r>
              <a:rPr lang="en-US" sz="1600" i="1" dirty="0">
                <a:effectLst/>
                <a:latin typeface="Calibri" panose="020F050202020403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nSpc>
                <a:spcPct val="107000"/>
              </a:lnSpc>
              <a:spcBef>
                <a:spcPts val="0"/>
              </a:spcBef>
              <a:spcAft>
                <a:spcPts val="80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“The vehicle did not stop to have their credentials checked [at the main gate]. The [security force] sentry failed to stop the vehicle or initiate gate runner procedures which allowed the vehicle to successfully breach the installation." </a:t>
            </a:r>
          </a:p>
          <a:p>
            <a:pPr marL="0" marR="0" indent="457200">
              <a:lnSpc>
                <a:spcPct val="107000"/>
              </a:lnSpc>
              <a:spcBef>
                <a:spcPts val="0"/>
              </a:spcBef>
              <a:spcAft>
                <a:spcPts val="800"/>
              </a:spcAft>
            </a:pPr>
            <a:r>
              <a:rPr lang="en-US" sz="2600" b="1" i="1" u="sng" dirty="0">
                <a:effectLst/>
                <a:latin typeface="Calibri" panose="020F0502020204030204" pitchFamily="34" charset="0"/>
                <a:ea typeface="Calibri" panose="020F0502020204030204" pitchFamily="34" charset="0"/>
                <a:cs typeface="Times New Roman" panose="02020603050405020304" pitchFamily="18" charset="0"/>
              </a:rPr>
              <a:t>Protocols were not followed because the security staff did not have a respect for the protocols in place. </a:t>
            </a:r>
          </a:p>
          <a:p>
            <a:endParaRPr lang="en-US" dirty="0"/>
          </a:p>
        </p:txBody>
      </p:sp>
    </p:spTree>
    <p:extLst>
      <p:ext uri="{BB962C8B-B14F-4D97-AF65-F5344CB8AC3E}">
        <p14:creationId xmlns:p14="http://schemas.microsoft.com/office/powerpoint/2010/main" val="3051425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90F3EE-0CD1-4520-B020-4E1DF3141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9EFDE1E9-7FE0-45CA-9DE2-237F77319A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2270840"/>
          </a:xfrm>
          <a:custGeom>
            <a:avLst/>
            <a:gdLst>
              <a:gd name="connsiteX0" fmla="*/ 0 w 12192000"/>
              <a:gd name="connsiteY0" fmla="*/ 0 h 2270840"/>
              <a:gd name="connsiteX1" fmla="*/ 12192000 w 12192000"/>
              <a:gd name="connsiteY1" fmla="*/ 0 h 2270840"/>
              <a:gd name="connsiteX2" fmla="*/ 12192000 w 12192000"/>
              <a:gd name="connsiteY2" fmla="*/ 519831 h 2270840"/>
              <a:gd name="connsiteX3" fmla="*/ 12192000 w 12192000"/>
              <a:gd name="connsiteY3" fmla="*/ 744794 h 2270840"/>
              <a:gd name="connsiteX4" fmla="*/ 12192000 w 12192000"/>
              <a:gd name="connsiteY4" fmla="*/ 1754022 h 2270840"/>
              <a:gd name="connsiteX5" fmla="*/ 11957522 w 12192000"/>
              <a:gd name="connsiteY5" fmla="*/ 1797924 h 2270840"/>
              <a:gd name="connsiteX6" fmla="*/ 11679973 w 12192000"/>
              <a:gd name="connsiteY6" fmla="*/ 1847668 h 2270840"/>
              <a:gd name="connsiteX7" fmla="*/ 11401197 w 12192000"/>
              <a:gd name="connsiteY7" fmla="*/ 1896361 h 2270840"/>
              <a:gd name="connsiteX8" fmla="*/ 11121192 w 12192000"/>
              <a:gd name="connsiteY8" fmla="*/ 1938047 h 2270840"/>
              <a:gd name="connsiteX9" fmla="*/ 10842416 w 12192000"/>
              <a:gd name="connsiteY9" fmla="*/ 1980084 h 2270840"/>
              <a:gd name="connsiteX10" fmla="*/ 10562411 w 12192000"/>
              <a:gd name="connsiteY10" fmla="*/ 2019319 h 2270840"/>
              <a:gd name="connsiteX11" fmla="*/ 10286091 w 12192000"/>
              <a:gd name="connsiteY11" fmla="*/ 2052948 h 2270840"/>
              <a:gd name="connsiteX12" fmla="*/ 10006086 w 12192000"/>
              <a:gd name="connsiteY12" fmla="*/ 2084826 h 2270840"/>
              <a:gd name="connsiteX13" fmla="*/ 9727310 w 12192000"/>
              <a:gd name="connsiteY13" fmla="*/ 2113902 h 2270840"/>
              <a:gd name="connsiteX14" fmla="*/ 9453445 w 12192000"/>
              <a:gd name="connsiteY14" fmla="*/ 2139124 h 2270840"/>
              <a:gd name="connsiteX15" fmla="*/ 9175897 w 12192000"/>
              <a:gd name="connsiteY15" fmla="*/ 2164346 h 2270840"/>
              <a:gd name="connsiteX16" fmla="*/ 8902033 w 12192000"/>
              <a:gd name="connsiteY16" fmla="*/ 2185365 h 2270840"/>
              <a:gd name="connsiteX17" fmla="*/ 8628169 w 12192000"/>
              <a:gd name="connsiteY17" fmla="*/ 2201829 h 2270840"/>
              <a:gd name="connsiteX18" fmla="*/ 8355533 w 12192000"/>
              <a:gd name="connsiteY18" fmla="*/ 2218995 h 2270840"/>
              <a:gd name="connsiteX19" fmla="*/ 8085353 w 12192000"/>
              <a:gd name="connsiteY19" fmla="*/ 2233357 h 2270840"/>
              <a:gd name="connsiteX20" fmla="*/ 7817629 w 12192000"/>
              <a:gd name="connsiteY20" fmla="*/ 2243516 h 2270840"/>
              <a:gd name="connsiteX21" fmla="*/ 7549905 w 12192000"/>
              <a:gd name="connsiteY21" fmla="*/ 2252274 h 2270840"/>
              <a:gd name="connsiteX22" fmla="*/ 7284638 w 12192000"/>
              <a:gd name="connsiteY22" fmla="*/ 2260681 h 2270840"/>
              <a:gd name="connsiteX23" fmla="*/ 7023055 w 12192000"/>
              <a:gd name="connsiteY23" fmla="*/ 2264535 h 2270840"/>
              <a:gd name="connsiteX24" fmla="*/ 6761472 w 12192000"/>
              <a:gd name="connsiteY24" fmla="*/ 2268738 h 2270840"/>
              <a:gd name="connsiteX25" fmla="*/ 6503573 w 12192000"/>
              <a:gd name="connsiteY25" fmla="*/ 2270840 h 2270840"/>
              <a:gd name="connsiteX26" fmla="*/ 6248130 w 12192000"/>
              <a:gd name="connsiteY26" fmla="*/ 2268738 h 2270840"/>
              <a:gd name="connsiteX27" fmla="*/ 5995144 w 12192000"/>
              <a:gd name="connsiteY27" fmla="*/ 2268738 h 2270840"/>
              <a:gd name="connsiteX28" fmla="*/ 5744613 w 12192000"/>
              <a:gd name="connsiteY28" fmla="*/ 2264535 h 2270840"/>
              <a:gd name="connsiteX29" fmla="*/ 5498995 w 12192000"/>
              <a:gd name="connsiteY29" fmla="*/ 2258229 h 2270840"/>
              <a:gd name="connsiteX30" fmla="*/ 5255834 w 12192000"/>
              <a:gd name="connsiteY30" fmla="*/ 2252274 h 2270840"/>
              <a:gd name="connsiteX31" fmla="*/ 5017584 w 12192000"/>
              <a:gd name="connsiteY31" fmla="*/ 2245618 h 2270840"/>
              <a:gd name="connsiteX32" fmla="*/ 4780562 w 12192000"/>
              <a:gd name="connsiteY32" fmla="*/ 2235459 h 2270840"/>
              <a:gd name="connsiteX33" fmla="*/ 4547227 w 12192000"/>
              <a:gd name="connsiteY33" fmla="*/ 2224599 h 2270840"/>
              <a:gd name="connsiteX34" fmla="*/ 4318800 w 12192000"/>
              <a:gd name="connsiteY34" fmla="*/ 2214791 h 2270840"/>
              <a:gd name="connsiteX35" fmla="*/ 3873004 w 12192000"/>
              <a:gd name="connsiteY35" fmla="*/ 2187116 h 2270840"/>
              <a:gd name="connsiteX36" fmla="*/ 3445628 w 12192000"/>
              <a:gd name="connsiteY36" fmla="*/ 2157691 h 2270840"/>
              <a:gd name="connsiteX37" fmla="*/ 3035446 w 12192000"/>
              <a:gd name="connsiteY37" fmla="*/ 2126863 h 2270840"/>
              <a:gd name="connsiteX38" fmla="*/ 2647370 w 12192000"/>
              <a:gd name="connsiteY38" fmla="*/ 2092884 h 2270840"/>
              <a:gd name="connsiteX39" fmla="*/ 2276487 w 12192000"/>
              <a:gd name="connsiteY39" fmla="*/ 2057502 h 2270840"/>
              <a:gd name="connsiteX40" fmla="*/ 1932621 w 12192000"/>
              <a:gd name="connsiteY40" fmla="*/ 2019319 h 2270840"/>
              <a:gd name="connsiteX41" fmla="*/ 1609634 w 12192000"/>
              <a:gd name="connsiteY41" fmla="*/ 1981836 h 2270840"/>
              <a:gd name="connsiteX42" fmla="*/ 1312435 w 12192000"/>
              <a:gd name="connsiteY42" fmla="*/ 1944353 h 2270840"/>
              <a:gd name="connsiteX43" fmla="*/ 1039799 w 12192000"/>
              <a:gd name="connsiteY43" fmla="*/ 1908972 h 2270840"/>
              <a:gd name="connsiteX44" fmla="*/ 797865 w 12192000"/>
              <a:gd name="connsiteY44" fmla="*/ 1875342 h 2270840"/>
              <a:gd name="connsiteX45" fmla="*/ 579265 w 12192000"/>
              <a:gd name="connsiteY45" fmla="*/ 1843464 h 2270840"/>
              <a:gd name="connsiteX46" fmla="*/ 395052 w 12192000"/>
              <a:gd name="connsiteY46" fmla="*/ 1816841 h 2270840"/>
              <a:gd name="connsiteX47" fmla="*/ 240312 w 12192000"/>
              <a:gd name="connsiteY47" fmla="*/ 1791618 h 2270840"/>
              <a:gd name="connsiteX48" fmla="*/ 27853 w 12192000"/>
              <a:gd name="connsiteY48" fmla="*/ 1755537 h 2270840"/>
              <a:gd name="connsiteX49" fmla="*/ 0 w 12192000"/>
              <a:gd name="connsiteY49" fmla="*/ 1750824 h 2270840"/>
              <a:gd name="connsiteX50" fmla="*/ 0 w 12192000"/>
              <a:gd name="connsiteY50" fmla="*/ 744794 h 2270840"/>
              <a:gd name="connsiteX51" fmla="*/ 0 w 12192000"/>
              <a:gd name="connsiteY51" fmla="*/ 519831 h 227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000" h="2270840">
                <a:moveTo>
                  <a:pt x="0" y="0"/>
                </a:moveTo>
                <a:lnTo>
                  <a:pt x="12192000" y="0"/>
                </a:lnTo>
                <a:lnTo>
                  <a:pt x="12192000" y="519831"/>
                </a:lnTo>
                <a:lnTo>
                  <a:pt x="12192000" y="744794"/>
                </a:lnTo>
                <a:lnTo>
                  <a:pt x="12192000" y="1754022"/>
                </a:lnTo>
                <a:lnTo>
                  <a:pt x="11957522" y="1797924"/>
                </a:lnTo>
                <a:lnTo>
                  <a:pt x="11679973" y="1847668"/>
                </a:lnTo>
                <a:lnTo>
                  <a:pt x="11401197" y="1896361"/>
                </a:lnTo>
                <a:lnTo>
                  <a:pt x="11121192" y="1938047"/>
                </a:lnTo>
                <a:lnTo>
                  <a:pt x="10842416" y="1980084"/>
                </a:lnTo>
                <a:lnTo>
                  <a:pt x="10562411" y="2019319"/>
                </a:lnTo>
                <a:lnTo>
                  <a:pt x="10286091" y="2052948"/>
                </a:lnTo>
                <a:lnTo>
                  <a:pt x="10006086" y="2084826"/>
                </a:lnTo>
                <a:lnTo>
                  <a:pt x="9727310" y="2113902"/>
                </a:lnTo>
                <a:lnTo>
                  <a:pt x="9453445" y="2139124"/>
                </a:lnTo>
                <a:lnTo>
                  <a:pt x="9175897" y="2164346"/>
                </a:lnTo>
                <a:lnTo>
                  <a:pt x="8902033" y="2185365"/>
                </a:lnTo>
                <a:lnTo>
                  <a:pt x="8628169" y="2201829"/>
                </a:lnTo>
                <a:lnTo>
                  <a:pt x="8355533" y="2218995"/>
                </a:lnTo>
                <a:lnTo>
                  <a:pt x="8085353" y="2233357"/>
                </a:lnTo>
                <a:lnTo>
                  <a:pt x="7817629" y="2243516"/>
                </a:lnTo>
                <a:lnTo>
                  <a:pt x="7549905" y="2252274"/>
                </a:lnTo>
                <a:lnTo>
                  <a:pt x="7284638" y="2260681"/>
                </a:lnTo>
                <a:lnTo>
                  <a:pt x="7023055" y="2264535"/>
                </a:lnTo>
                <a:lnTo>
                  <a:pt x="6761472" y="2268738"/>
                </a:lnTo>
                <a:lnTo>
                  <a:pt x="6503573" y="2270840"/>
                </a:lnTo>
                <a:lnTo>
                  <a:pt x="6248130" y="2268738"/>
                </a:lnTo>
                <a:lnTo>
                  <a:pt x="5995144" y="2268738"/>
                </a:lnTo>
                <a:lnTo>
                  <a:pt x="5744613" y="2264535"/>
                </a:lnTo>
                <a:lnTo>
                  <a:pt x="5498995" y="2258229"/>
                </a:lnTo>
                <a:lnTo>
                  <a:pt x="5255834" y="2252274"/>
                </a:lnTo>
                <a:lnTo>
                  <a:pt x="5017584" y="2245618"/>
                </a:lnTo>
                <a:lnTo>
                  <a:pt x="4780562" y="2235459"/>
                </a:lnTo>
                <a:lnTo>
                  <a:pt x="4547227" y="2224599"/>
                </a:lnTo>
                <a:lnTo>
                  <a:pt x="4318800" y="2214791"/>
                </a:lnTo>
                <a:lnTo>
                  <a:pt x="3873004" y="2187116"/>
                </a:lnTo>
                <a:lnTo>
                  <a:pt x="3445628" y="2157691"/>
                </a:lnTo>
                <a:lnTo>
                  <a:pt x="3035446" y="2126863"/>
                </a:lnTo>
                <a:lnTo>
                  <a:pt x="2647370" y="2092884"/>
                </a:lnTo>
                <a:lnTo>
                  <a:pt x="2276487" y="2057502"/>
                </a:lnTo>
                <a:lnTo>
                  <a:pt x="1932621" y="2019319"/>
                </a:lnTo>
                <a:lnTo>
                  <a:pt x="1609634" y="1981836"/>
                </a:lnTo>
                <a:lnTo>
                  <a:pt x="1312435" y="1944353"/>
                </a:lnTo>
                <a:lnTo>
                  <a:pt x="1039799" y="1908972"/>
                </a:lnTo>
                <a:lnTo>
                  <a:pt x="797865" y="1875342"/>
                </a:lnTo>
                <a:lnTo>
                  <a:pt x="579265" y="1843464"/>
                </a:lnTo>
                <a:lnTo>
                  <a:pt x="395052" y="1816841"/>
                </a:lnTo>
                <a:lnTo>
                  <a:pt x="240312" y="1791618"/>
                </a:lnTo>
                <a:lnTo>
                  <a:pt x="27853" y="1755537"/>
                </a:lnTo>
                <a:lnTo>
                  <a:pt x="0" y="1750824"/>
                </a:lnTo>
                <a:lnTo>
                  <a:pt x="0" y="744794"/>
                </a:lnTo>
                <a:lnTo>
                  <a:pt x="0" y="519831"/>
                </a:lnTo>
                <a:close/>
              </a:path>
            </a:pathLst>
          </a:custGeom>
          <a:ln w="44450">
            <a:gradFill>
              <a:gsLst>
                <a:gs pos="0">
                  <a:schemeClr val="bg2">
                    <a:alpha val="65000"/>
                  </a:schemeClr>
                </a:gs>
                <a:gs pos="98000">
                  <a:schemeClr val="bg2">
                    <a:lumMod val="75000"/>
                    <a:alpha val="55000"/>
                  </a:schemeClr>
                </a:gs>
              </a:gsLst>
              <a:lin ang="5400000" scaled="1"/>
            </a:gradFill>
          </a:ln>
          <a:effectLst>
            <a:outerShdw blurRad="50800" dist="38100" dir="5400000" algn="t" rotWithShape="0">
              <a:prstClr val="black">
                <a:alpha val="50000"/>
              </a:prstClr>
            </a:outerShdw>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9D476F3-4D36-420E-AB13-BBE81E481F89}"/>
              </a:ext>
            </a:extLst>
          </p:cNvPr>
          <p:cNvSpPr>
            <a:spLocks noGrp="1"/>
          </p:cNvSpPr>
          <p:nvPr>
            <p:ph type="title"/>
          </p:nvPr>
        </p:nvSpPr>
        <p:spPr>
          <a:xfrm>
            <a:off x="1141413" y="609600"/>
            <a:ext cx="9905998" cy="1173480"/>
          </a:xfrm>
        </p:spPr>
        <p:txBody>
          <a:bodyPr>
            <a:normAutofit/>
          </a:bodyPr>
          <a:lstStyle/>
          <a:p>
            <a:pPr algn="ctr"/>
            <a:r>
              <a:rPr lang="en-US" dirty="0"/>
              <a:t>Scenario</a:t>
            </a:r>
          </a:p>
        </p:txBody>
      </p:sp>
      <p:sp>
        <p:nvSpPr>
          <p:cNvPr id="3" name="Content Placeholder 2">
            <a:extLst>
              <a:ext uri="{FF2B5EF4-FFF2-40B4-BE49-F238E27FC236}">
                <a16:creationId xmlns:a16="http://schemas.microsoft.com/office/drawing/2014/main" id="{CB98075E-4BDD-44BB-AEE9-1D0EC9D572CF}"/>
              </a:ext>
            </a:extLst>
          </p:cNvPr>
          <p:cNvSpPr>
            <a:spLocks noGrp="1"/>
          </p:cNvSpPr>
          <p:nvPr>
            <p:ph idx="1"/>
          </p:nvPr>
        </p:nvSpPr>
        <p:spPr>
          <a:xfrm>
            <a:off x="1141413" y="2666999"/>
            <a:ext cx="9905998" cy="3124201"/>
          </a:xfrm>
        </p:spPr>
        <p:txBody>
          <a:bodyPr>
            <a:normAutofit/>
          </a:bodyPr>
          <a:lstStyle/>
          <a:p>
            <a:r>
              <a:rPr lang="en-US" i="1" dirty="0"/>
              <a:t>An individual approaches your cubical in a corporate building wearing a collared shirt. They claim to be from Regional IT. You have seen them walking around the office earlier in the day but do not recognize them. The office has a receptionist desk and badge-reader secured doors.</a:t>
            </a:r>
          </a:p>
        </p:txBody>
      </p:sp>
    </p:spTree>
    <p:extLst>
      <p:ext uri="{BB962C8B-B14F-4D97-AF65-F5344CB8AC3E}">
        <p14:creationId xmlns:p14="http://schemas.microsoft.com/office/powerpoint/2010/main" val="28148056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18" name="Rectangle 7">
            <a:extLst>
              <a:ext uri="{FF2B5EF4-FFF2-40B4-BE49-F238E27FC236}">
                <a16:creationId xmlns:a16="http://schemas.microsoft.com/office/drawing/2014/main" id="{5690F3EE-0CD1-4520-B020-4E1DF3141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Freeform: Shape 9">
            <a:extLst>
              <a:ext uri="{FF2B5EF4-FFF2-40B4-BE49-F238E27FC236}">
                <a16:creationId xmlns:a16="http://schemas.microsoft.com/office/drawing/2014/main" id="{9EFDE1E9-7FE0-45CA-9DE2-237F77319A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2270840"/>
          </a:xfrm>
          <a:custGeom>
            <a:avLst/>
            <a:gdLst>
              <a:gd name="connsiteX0" fmla="*/ 0 w 12192000"/>
              <a:gd name="connsiteY0" fmla="*/ 0 h 2270840"/>
              <a:gd name="connsiteX1" fmla="*/ 12192000 w 12192000"/>
              <a:gd name="connsiteY1" fmla="*/ 0 h 2270840"/>
              <a:gd name="connsiteX2" fmla="*/ 12192000 w 12192000"/>
              <a:gd name="connsiteY2" fmla="*/ 519831 h 2270840"/>
              <a:gd name="connsiteX3" fmla="*/ 12192000 w 12192000"/>
              <a:gd name="connsiteY3" fmla="*/ 744794 h 2270840"/>
              <a:gd name="connsiteX4" fmla="*/ 12192000 w 12192000"/>
              <a:gd name="connsiteY4" fmla="*/ 1754022 h 2270840"/>
              <a:gd name="connsiteX5" fmla="*/ 11957522 w 12192000"/>
              <a:gd name="connsiteY5" fmla="*/ 1797924 h 2270840"/>
              <a:gd name="connsiteX6" fmla="*/ 11679973 w 12192000"/>
              <a:gd name="connsiteY6" fmla="*/ 1847668 h 2270840"/>
              <a:gd name="connsiteX7" fmla="*/ 11401197 w 12192000"/>
              <a:gd name="connsiteY7" fmla="*/ 1896361 h 2270840"/>
              <a:gd name="connsiteX8" fmla="*/ 11121192 w 12192000"/>
              <a:gd name="connsiteY8" fmla="*/ 1938047 h 2270840"/>
              <a:gd name="connsiteX9" fmla="*/ 10842416 w 12192000"/>
              <a:gd name="connsiteY9" fmla="*/ 1980084 h 2270840"/>
              <a:gd name="connsiteX10" fmla="*/ 10562411 w 12192000"/>
              <a:gd name="connsiteY10" fmla="*/ 2019319 h 2270840"/>
              <a:gd name="connsiteX11" fmla="*/ 10286091 w 12192000"/>
              <a:gd name="connsiteY11" fmla="*/ 2052948 h 2270840"/>
              <a:gd name="connsiteX12" fmla="*/ 10006086 w 12192000"/>
              <a:gd name="connsiteY12" fmla="*/ 2084826 h 2270840"/>
              <a:gd name="connsiteX13" fmla="*/ 9727310 w 12192000"/>
              <a:gd name="connsiteY13" fmla="*/ 2113902 h 2270840"/>
              <a:gd name="connsiteX14" fmla="*/ 9453445 w 12192000"/>
              <a:gd name="connsiteY14" fmla="*/ 2139124 h 2270840"/>
              <a:gd name="connsiteX15" fmla="*/ 9175897 w 12192000"/>
              <a:gd name="connsiteY15" fmla="*/ 2164346 h 2270840"/>
              <a:gd name="connsiteX16" fmla="*/ 8902033 w 12192000"/>
              <a:gd name="connsiteY16" fmla="*/ 2185365 h 2270840"/>
              <a:gd name="connsiteX17" fmla="*/ 8628169 w 12192000"/>
              <a:gd name="connsiteY17" fmla="*/ 2201829 h 2270840"/>
              <a:gd name="connsiteX18" fmla="*/ 8355533 w 12192000"/>
              <a:gd name="connsiteY18" fmla="*/ 2218995 h 2270840"/>
              <a:gd name="connsiteX19" fmla="*/ 8085353 w 12192000"/>
              <a:gd name="connsiteY19" fmla="*/ 2233357 h 2270840"/>
              <a:gd name="connsiteX20" fmla="*/ 7817629 w 12192000"/>
              <a:gd name="connsiteY20" fmla="*/ 2243516 h 2270840"/>
              <a:gd name="connsiteX21" fmla="*/ 7549905 w 12192000"/>
              <a:gd name="connsiteY21" fmla="*/ 2252274 h 2270840"/>
              <a:gd name="connsiteX22" fmla="*/ 7284638 w 12192000"/>
              <a:gd name="connsiteY22" fmla="*/ 2260681 h 2270840"/>
              <a:gd name="connsiteX23" fmla="*/ 7023055 w 12192000"/>
              <a:gd name="connsiteY23" fmla="*/ 2264535 h 2270840"/>
              <a:gd name="connsiteX24" fmla="*/ 6761472 w 12192000"/>
              <a:gd name="connsiteY24" fmla="*/ 2268738 h 2270840"/>
              <a:gd name="connsiteX25" fmla="*/ 6503573 w 12192000"/>
              <a:gd name="connsiteY25" fmla="*/ 2270840 h 2270840"/>
              <a:gd name="connsiteX26" fmla="*/ 6248130 w 12192000"/>
              <a:gd name="connsiteY26" fmla="*/ 2268738 h 2270840"/>
              <a:gd name="connsiteX27" fmla="*/ 5995144 w 12192000"/>
              <a:gd name="connsiteY27" fmla="*/ 2268738 h 2270840"/>
              <a:gd name="connsiteX28" fmla="*/ 5744613 w 12192000"/>
              <a:gd name="connsiteY28" fmla="*/ 2264535 h 2270840"/>
              <a:gd name="connsiteX29" fmla="*/ 5498995 w 12192000"/>
              <a:gd name="connsiteY29" fmla="*/ 2258229 h 2270840"/>
              <a:gd name="connsiteX30" fmla="*/ 5255834 w 12192000"/>
              <a:gd name="connsiteY30" fmla="*/ 2252274 h 2270840"/>
              <a:gd name="connsiteX31" fmla="*/ 5017584 w 12192000"/>
              <a:gd name="connsiteY31" fmla="*/ 2245618 h 2270840"/>
              <a:gd name="connsiteX32" fmla="*/ 4780562 w 12192000"/>
              <a:gd name="connsiteY32" fmla="*/ 2235459 h 2270840"/>
              <a:gd name="connsiteX33" fmla="*/ 4547227 w 12192000"/>
              <a:gd name="connsiteY33" fmla="*/ 2224599 h 2270840"/>
              <a:gd name="connsiteX34" fmla="*/ 4318800 w 12192000"/>
              <a:gd name="connsiteY34" fmla="*/ 2214791 h 2270840"/>
              <a:gd name="connsiteX35" fmla="*/ 3873004 w 12192000"/>
              <a:gd name="connsiteY35" fmla="*/ 2187116 h 2270840"/>
              <a:gd name="connsiteX36" fmla="*/ 3445628 w 12192000"/>
              <a:gd name="connsiteY36" fmla="*/ 2157691 h 2270840"/>
              <a:gd name="connsiteX37" fmla="*/ 3035446 w 12192000"/>
              <a:gd name="connsiteY37" fmla="*/ 2126863 h 2270840"/>
              <a:gd name="connsiteX38" fmla="*/ 2647370 w 12192000"/>
              <a:gd name="connsiteY38" fmla="*/ 2092884 h 2270840"/>
              <a:gd name="connsiteX39" fmla="*/ 2276487 w 12192000"/>
              <a:gd name="connsiteY39" fmla="*/ 2057502 h 2270840"/>
              <a:gd name="connsiteX40" fmla="*/ 1932621 w 12192000"/>
              <a:gd name="connsiteY40" fmla="*/ 2019319 h 2270840"/>
              <a:gd name="connsiteX41" fmla="*/ 1609634 w 12192000"/>
              <a:gd name="connsiteY41" fmla="*/ 1981836 h 2270840"/>
              <a:gd name="connsiteX42" fmla="*/ 1312435 w 12192000"/>
              <a:gd name="connsiteY42" fmla="*/ 1944353 h 2270840"/>
              <a:gd name="connsiteX43" fmla="*/ 1039799 w 12192000"/>
              <a:gd name="connsiteY43" fmla="*/ 1908972 h 2270840"/>
              <a:gd name="connsiteX44" fmla="*/ 797865 w 12192000"/>
              <a:gd name="connsiteY44" fmla="*/ 1875342 h 2270840"/>
              <a:gd name="connsiteX45" fmla="*/ 579265 w 12192000"/>
              <a:gd name="connsiteY45" fmla="*/ 1843464 h 2270840"/>
              <a:gd name="connsiteX46" fmla="*/ 395052 w 12192000"/>
              <a:gd name="connsiteY46" fmla="*/ 1816841 h 2270840"/>
              <a:gd name="connsiteX47" fmla="*/ 240312 w 12192000"/>
              <a:gd name="connsiteY47" fmla="*/ 1791618 h 2270840"/>
              <a:gd name="connsiteX48" fmla="*/ 27853 w 12192000"/>
              <a:gd name="connsiteY48" fmla="*/ 1755537 h 2270840"/>
              <a:gd name="connsiteX49" fmla="*/ 0 w 12192000"/>
              <a:gd name="connsiteY49" fmla="*/ 1750824 h 2270840"/>
              <a:gd name="connsiteX50" fmla="*/ 0 w 12192000"/>
              <a:gd name="connsiteY50" fmla="*/ 744794 h 2270840"/>
              <a:gd name="connsiteX51" fmla="*/ 0 w 12192000"/>
              <a:gd name="connsiteY51" fmla="*/ 519831 h 227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000" h="2270840">
                <a:moveTo>
                  <a:pt x="0" y="0"/>
                </a:moveTo>
                <a:lnTo>
                  <a:pt x="12192000" y="0"/>
                </a:lnTo>
                <a:lnTo>
                  <a:pt x="12192000" y="519831"/>
                </a:lnTo>
                <a:lnTo>
                  <a:pt x="12192000" y="744794"/>
                </a:lnTo>
                <a:lnTo>
                  <a:pt x="12192000" y="1754022"/>
                </a:lnTo>
                <a:lnTo>
                  <a:pt x="11957522" y="1797924"/>
                </a:lnTo>
                <a:lnTo>
                  <a:pt x="11679973" y="1847668"/>
                </a:lnTo>
                <a:lnTo>
                  <a:pt x="11401197" y="1896361"/>
                </a:lnTo>
                <a:lnTo>
                  <a:pt x="11121192" y="1938047"/>
                </a:lnTo>
                <a:lnTo>
                  <a:pt x="10842416" y="1980084"/>
                </a:lnTo>
                <a:lnTo>
                  <a:pt x="10562411" y="2019319"/>
                </a:lnTo>
                <a:lnTo>
                  <a:pt x="10286091" y="2052948"/>
                </a:lnTo>
                <a:lnTo>
                  <a:pt x="10006086" y="2084826"/>
                </a:lnTo>
                <a:lnTo>
                  <a:pt x="9727310" y="2113902"/>
                </a:lnTo>
                <a:lnTo>
                  <a:pt x="9453445" y="2139124"/>
                </a:lnTo>
                <a:lnTo>
                  <a:pt x="9175897" y="2164346"/>
                </a:lnTo>
                <a:lnTo>
                  <a:pt x="8902033" y="2185365"/>
                </a:lnTo>
                <a:lnTo>
                  <a:pt x="8628169" y="2201829"/>
                </a:lnTo>
                <a:lnTo>
                  <a:pt x="8355533" y="2218995"/>
                </a:lnTo>
                <a:lnTo>
                  <a:pt x="8085353" y="2233357"/>
                </a:lnTo>
                <a:lnTo>
                  <a:pt x="7817629" y="2243516"/>
                </a:lnTo>
                <a:lnTo>
                  <a:pt x="7549905" y="2252274"/>
                </a:lnTo>
                <a:lnTo>
                  <a:pt x="7284638" y="2260681"/>
                </a:lnTo>
                <a:lnTo>
                  <a:pt x="7023055" y="2264535"/>
                </a:lnTo>
                <a:lnTo>
                  <a:pt x="6761472" y="2268738"/>
                </a:lnTo>
                <a:lnTo>
                  <a:pt x="6503573" y="2270840"/>
                </a:lnTo>
                <a:lnTo>
                  <a:pt x="6248130" y="2268738"/>
                </a:lnTo>
                <a:lnTo>
                  <a:pt x="5995144" y="2268738"/>
                </a:lnTo>
                <a:lnTo>
                  <a:pt x="5744613" y="2264535"/>
                </a:lnTo>
                <a:lnTo>
                  <a:pt x="5498995" y="2258229"/>
                </a:lnTo>
                <a:lnTo>
                  <a:pt x="5255834" y="2252274"/>
                </a:lnTo>
                <a:lnTo>
                  <a:pt x="5017584" y="2245618"/>
                </a:lnTo>
                <a:lnTo>
                  <a:pt x="4780562" y="2235459"/>
                </a:lnTo>
                <a:lnTo>
                  <a:pt x="4547227" y="2224599"/>
                </a:lnTo>
                <a:lnTo>
                  <a:pt x="4318800" y="2214791"/>
                </a:lnTo>
                <a:lnTo>
                  <a:pt x="3873004" y="2187116"/>
                </a:lnTo>
                <a:lnTo>
                  <a:pt x="3445628" y="2157691"/>
                </a:lnTo>
                <a:lnTo>
                  <a:pt x="3035446" y="2126863"/>
                </a:lnTo>
                <a:lnTo>
                  <a:pt x="2647370" y="2092884"/>
                </a:lnTo>
                <a:lnTo>
                  <a:pt x="2276487" y="2057502"/>
                </a:lnTo>
                <a:lnTo>
                  <a:pt x="1932621" y="2019319"/>
                </a:lnTo>
                <a:lnTo>
                  <a:pt x="1609634" y="1981836"/>
                </a:lnTo>
                <a:lnTo>
                  <a:pt x="1312435" y="1944353"/>
                </a:lnTo>
                <a:lnTo>
                  <a:pt x="1039799" y="1908972"/>
                </a:lnTo>
                <a:lnTo>
                  <a:pt x="797865" y="1875342"/>
                </a:lnTo>
                <a:lnTo>
                  <a:pt x="579265" y="1843464"/>
                </a:lnTo>
                <a:lnTo>
                  <a:pt x="395052" y="1816841"/>
                </a:lnTo>
                <a:lnTo>
                  <a:pt x="240312" y="1791618"/>
                </a:lnTo>
                <a:lnTo>
                  <a:pt x="27853" y="1755537"/>
                </a:lnTo>
                <a:lnTo>
                  <a:pt x="0" y="1750824"/>
                </a:lnTo>
                <a:lnTo>
                  <a:pt x="0" y="744794"/>
                </a:lnTo>
                <a:lnTo>
                  <a:pt x="0" y="519831"/>
                </a:lnTo>
                <a:close/>
              </a:path>
            </a:pathLst>
          </a:custGeom>
          <a:ln w="44450">
            <a:gradFill>
              <a:gsLst>
                <a:gs pos="0">
                  <a:schemeClr val="bg2">
                    <a:alpha val="65000"/>
                  </a:schemeClr>
                </a:gs>
                <a:gs pos="98000">
                  <a:schemeClr val="bg2">
                    <a:lumMod val="75000"/>
                    <a:alpha val="55000"/>
                  </a:schemeClr>
                </a:gs>
              </a:gsLst>
              <a:lin ang="5400000" scaled="1"/>
            </a:gradFill>
          </a:ln>
          <a:effectLst>
            <a:outerShdw blurRad="50800" dist="38100" dir="5400000" algn="t" rotWithShape="0">
              <a:prstClr val="black">
                <a:alpha val="50000"/>
              </a:prstClr>
            </a:outerShdw>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8A3C5E1-EE51-4D39-87F1-FE294BBB184E}"/>
              </a:ext>
            </a:extLst>
          </p:cNvPr>
          <p:cNvSpPr>
            <a:spLocks noGrp="1"/>
          </p:cNvSpPr>
          <p:nvPr>
            <p:ph type="title"/>
          </p:nvPr>
        </p:nvSpPr>
        <p:spPr>
          <a:xfrm>
            <a:off x="1141413" y="609600"/>
            <a:ext cx="9905998" cy="1173480"/>
          </a:xfrm>
        </p:spPr>
        <p:txBody>
          <a:bodyPr>
            <a:normAutofit/>
          </a:bodyPr>
          <a:lstStyle/>
          <a:p>
            <a:pPr algn="ctr"/>
            <a:r>
              <a:rPr lang="en-US"/>
              <a:t>Scenario</a:t>
            </a:r>
          </a:p>
        </p:txBody>
      </p:sp>
      <p:sp>
        <p:nvSpPr>
          <p:cNvPr id="3" name="Content Placeholder 2">
            <a:extLst>
              <a:ext uri="{FF2B5EF4-FFF2-40B4-BE49-F238E27FC236}">
                <a16:creationId xmlns:a16="http://schemas.microsoft.com/office/drawing/2014/main" id="{8513AEF3-1182-4722-92B3-9E0081D1CA10}"/>
              </a:ext>
            </a:extLst>
          </p:cNvPr>
          <p:cNvSpPr>
            <a:spLocks noGrp="1"/>
          </p:cNvSpPr>
          <p:nvPr>
            <p:ph idx="1"/>
          </p:nvPr>
        </p:nvSpPr>
        <p:spPr>
          <a:xfrm>
            <a:off x="1141413" y="2666999"/>
            <a:ext cx="9905998" cy="3124201"/>
          </a:xfrm>
        </p:spPr>
        <p:txBody>
          <a:bodyPr>
            <a:normAutofit/>
          </a:bodyPr>
          <a:lstStyle/>
          <a:p>
            <a:r>
              <a:rPr lang="en-US" i="1"/>
              <a:t>The individual notifies you that they are doing a permissions right’s check to make sure your USB ports are not allowing cell-phones to be plugged into your computer. </a:t>
            </a:r>
          </a:p>
        </p:txBody>
      </p:sp>
    </p:spTree>
    <p:extLst>
      <p:ext uri="{BB962C8B-B14F-4D97-AF65-F5344CB8AC3E}">
        <p14:creationId xmlns:p14="http://schemas.microsoft.com/office/powerpoint/2010/main" val="9671839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12" name="Rectangle 7">
            <a:extLst>
              <a:ext uri="{FF2B5EF4-FFF2-40B4-BE49-F238E27FC236}">
                <a16:creationId xmlns:a16="http://schemas.microsoft.com/office/drawing/2014/main" id="{5690F3EE-0CD1-4520-B020-4E1DF3141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Freeform: Shape 9">
            <a:extLst>
              <a:ext uri="{FF2B5EF4-FFF2-40B4-BE49-F238E27FC236}">
                <a16:creationId xmlns:a16="http://schemas.microsoft.com/office/drawing/2014/main" id="{9EFDE1E9-7FE0-45CA-9DE2-237F77319A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2270840"/>
          </a:xfrm>
          <a:custGeom>
            <a:avLst/>
            <a:gdLst>
              <a:gd name="connsiteX0" fmla="*/ 0 w 12192000"/>
              <a:gd name="connsiteY0" fmla="*/ 0 h 2270840"/>
              <a:gd name="connsiteX1" fmla="*/ 12192000 w 12192000"/>
              <a:gd name="connsiteY1" fmla="*/ 0 h 2270840"/>
              <a:gd name="connsiteX2" fmla="*/ 12192000 w 12192000"/>
              <a:gd name="connsiteY2" fmla="*/ 519831 h 2270840"/>
              <a:gd name="connsiteX3" fmla="*/ 12192000 w 12192000"/>
              <a:gd name="connsiteY3" fmla="*/ 744794 h 2270840"/>
              <a:gd name="connsiteX4" fmla="*/ 12192000 w 12192000"/>
              <a:gd name="connsiteY4" fmla="*/ 1754022 h 2270840"/>
              <a:gd name="connsiteX5" fmla="*/ 11957522 w 12192000"/>
              <a:gd name="connsiteY5" fmla="*/ 1797924 h 2270840"/>
              <a:gd name="connsiteX6" fmla="*/ 11679973 w 12192000"/>
              <a:gd name="connsiteY6" fmla="*/ 1847668 h 2270840"/>
              <a:gd name="connsiteX7" fmla="*/ 11401197 w 12192000"/>
              <a:gd name="connsiteY7" fmla="*/ 1896361 h 2270840"/>
              <a:gd name="connsiteX8" fmla="*/ 11121192 w 12192000"/>
              <a:gd name="connsiteY8" fmla="*/ 1938047 h 2270840"/>
              <a:gd name="connsiteX9" fmla="*/ 10842416 w 12192000"/>
              <a:gd name="connsiteY9" fmla="*/ 1980084 h 2270840"/>
              <a:gd name="connsiteX10" fmla="*/ 10562411 w 12192000"/>
              <a:gd name="connsiteY10" fmla="*/ 2019319 h 2270840"/>
              <a:gd name="connsiteX11" fmla="*/ 10286091 w 12192000"/>
              <a:gd name="connsiteY11" fmla="*/ 2052948 h 2270840"/>
              <a:gd name="connsiteX12" fmla="*/ 10006086 w 12192000"/>
              <a:gd name="connsiteY12" fmla="*/ 2084826 h 2270840"/>
              <a:gd name="connsiteX13" fmla="*/ 9727310 w 12192000"/>
              <a:gd name="connsiteY13" fmla="*/ 2113902 h 2270840"/>
              <a:gd name="connsiteX14" fmla="*/ 9453445 w 12192000"/>
              <a:gd name="connsiteY14" fmla="*/ 2139124 h 2270840"/>
              <a:gd name="connsiteX15" fmla="*/ 9175897 w 12192000"/>
              <a:gd name="connsiteY15" fmla="*/ 2164346 h 2270840"/>
              <a:gd name="connsiteX16" fmla="*/ 8902033 w 12192000"/>
              <a:gd name="connsiteY16" fmla="*/ 2185365 h 2270840"/>
              <a:gd name="connsiteX17" fmla="*/ 8628169 w 12192000"/>
              <a:gd name="connsiteY17" fmla="*/ 2201829 h 2270840"/>
              <a:gd name="connsiteX18" fmla="*/ 8355533 w 12192000"/>
              <a:gd name="connsiteY18" fmla="*/ 2218995 h 2270840"/>
              <a:gd name="connsiteX19" fmla="*/ 8085353 w 12192000"/>
              <a:gd name="connsiteY19" fmla="*/ 2233357 h 2270840"/>
              <a:gd name="connsiteX20" fmla="*/ 7817629 w 12192000"/>
              <a:gd name="connsiteY20" fmla="*/ 2243516 h 2270840"/>
              <a:gd name="connsiteX21" fmla="*/ 7549905 w 12192000"/>
              <a:gd name="connsiteY21" fmla="*/ 2252274 h 2270840"/>
              <a:gd name="connsiteX22" fmla="*/ 7284638 w 12192000"/>
              <a:gd name="connsiteY22" fmla="*/ 2260681 h 2270840"/>
              <a:gd name="connsiteX23" fmla="*/ 7023055 w 12192000"/>
              <a:gd name="connsiteY23" fmla="*/ 2264535 h 2270840"/>
              <a:gd name="connsiteX24" fmla="*/ 6761472 w 12192000"/>
              <a:gd name="connsiteY24" fmla="*/ 2268738 h 2270840"/>
              <a:gd name="connsiteX25" fmla="*/ 6503573 w 12192000"/>
              <a:gd name="connsiteY25" fmla="*/ 2270840 h 2270840"/>
              <a:gd name="connsiteX26" fmla="*/ 6248130 w 12192000"/>
              <a:gd name="connsiteY26" fmla="*/ 2268738 h 2270840"/>
              <a:gd name="connsiteX27" fmla="*/ 5995144 w 12192000"/>
              <a:gd name="connsiteY27" fmla="*/ 2268738 h 2270840"/>
              <a:gd name="connsiteX28" fmla="*/ 5744613 w 12192000"/>
              <a:gd name="connsiteY28" fmla="*/ 2264535 h 2270840"/>
              <a:gd name="connsiteX29" fmla="*/ 5498995 w 12192000"/>
              <a:gd name="connsiteY29" fmla="*/ 2258229 h 2270840"/>
              <a:gd name="connsiteX30" fmla="*/ 5255834 w 12192000"/>
              <a:gd name="connsiteY30" fmla="*/ 2252274 h 2270840"/>
              <a:gd name="connsiteX31" fmla="*/ 5017584 w 12192000"/>
              <a:gd name="connsiteY31" fmla="*/ 2245618 h 2270840"/>
              <a:gd name="connsiteX32" fmla="*/ 4780562 w 12192000"/>
              <a:gd name="connsiteY32" fmla="*/ 2235459 h 2270840"/>
              <a:gd name="connsiteX33" fmla="*/ 4547227 w 12192000"/>
              <a:gd name="connsiteY33" fmla="*/ 2224599 h 2270840"/>
              <a:gd name="connsiteX34" fmla="*/ 4318800 w 12192000"/>
              <a:gd name="connsiteY34" fmla="*/ 2214791 h 2270840"/>
              <a:gd name="connsiteX35" fmla="*/ 3873004 w 12192000"/>
              <a:gd name="connsiteY35" fmla="*/ 2187116 h 2270840"/>
              <a:gd name="connsiteX36" fmla="*/ 3445628 w 12192000"/>
              <a:gd name="connsiteY36" fmla="*/ 2157691 h 2270840"/>
              <a:gd name="connsiteX37" fmla="*/ 3035446 w 12192000"/>
              <a:gd name="connsiteY37" fmla="*/ 2126863 h 2270840"/>
              <a:gd name="connsiteX38" fmla="*/ 2647370 w 12192000"/>
              <a:gd name="connsiteY38" fmla="*/ 2092884 h 2270840"/>
              <a:gd name="connsiteX39" fmla="*/ 2276487 w 12192000"/>
              <a:gd name="connsiteY39" fmla="*/ 2057502 h 2270840"/>
              <a:gd name="connsiteX40" fmla="*/ 1932621 w 12192000"/>
              <a:gd name="connsiteY40" fmla="*/ 2019319 h 2270840"/>
              <a:gd name="connsiteX41" fmla="*/ 1609634 w 12192000"/>
              <a:gd name="connsiteY41" fmla="*/ 1981836 h 2270840"/>
              <a:gd name="connsiteX42" fmla="*/ 1312435 w 12192000"/>
              <a:gd name="connsiteY42" fmla="*/ 1944353 h 2270840"/>
              <a:gd name="connsiteX43" fmla="*/ 1039799 w 12192000"/>
              <a:gd name="connsiteY43" fmla="*/ 1908972 h 2270840"/>
              <a:gd name="connsiteX44" fmla="*/ 797865 w 12192000"/>
              <a:gd name="connsiteY44" fmla="*/ 1875342 h 2270840"/>
              <a:gd name="connsiteX45" fmla="*/ 579265 w 12192000"/>
              <a:gd name="connsiteY45" fmla="*/ 1843464 h 2270840"/>
              <a:gd name="connsiteX46" fmla="*/ 395052 w 12192000"/>
              <a:gd name="connsiteY46" fmla="*/ 1816841 h 2270840"/>
              <a:gd name="connsiteX47" fmla="*/ 240312 w 12192000"/>
              <a:gd name="connsiteY47" fmla="*/ 1791618 h 2270840"/>
              <a:gd name="connsiteX48" fmla="*/ 27853 w 12192000"/>
              <a:gd name="connsiteY48" fmla="*/ 1755537 h 2270840"/>
              <a:gd name="connsiteX49" fmla="*/ 0 w 12192000"/>
              <a:gd name="connsiteY49" fmla="*/ 1750824 h 2270840"/>
              <a:gd name="connsiteX50" fmla="*/ 0 w 12192000"/>
              <a:gd name="connsiteY50" fmla="*/ 744794 h 2270840"/>
              <a:gd name="connsiteX51" fmla="*/ 0 w 12192000"/>
              <a:gd name="connsiteY51" fmla="*/ 519831 h 227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000" h="2270840">
                <a:moveTo>
                  <a:pt x="0" y="0"/>
                </a:moveTo>
                <a:lnTo>
                  <a:pt x="12192000" y="0"/>
                </a:lnTo>
                <a:lnTo>
                  <a:pt x="12192000" y="519831"/>
                </a:lnTo>
                <a:lnTo>
                  <a:pt x="12192000" y="744794"/>
                </a:lnTo>
                <a:lnTo>
                  <a:pt x="12192000" y="1754022"/>
                </a:lnTo>
                <a:lnTo>
                  <a:pt x="11957522" y="1797924"/>
                </a:lnTo>
                <a:lnTo>
                  <a:pt x="11679973" y="1847668"/>
                </a:lnTo>
                <a:lnTo>
                  <a:pt x="11401197" y="1896361"/>
                </a:lnTo>
                <a:lnTo>
                  <a:pt x="11121192" y="1938047"/>
                </a:lnTo>
                <a:lnTo>
                  <a:pt x="10842416" y="1980084"/>
                </a:lnTo>
                <a:lnTo>
                  <a:pt x="10562411" y="2019319"/>
                </a:lnTo>
                <a:lnTo>
                  <a:pt x="10286091" y="2052948"/>
                </a:lnTo>
                <a:lnTo>
                  <a:pt x="10006086" y="2084826"/>
                </a:lnTo>
                <a:lnTo>
                  <a:pt x="9727310" y="2113902"/>
                </a:lnTo>
                <a:lnTo>
                  <a:pt x="9453445" y="2139124"/>
                </a:lnTo>
                <a:lnTo>
                  <a:pt x="9175897" y="2164346"/>
                </a:lnTo>
                <a:lnTo>
                  <a:pt x="8902033" y="2185365"/>
                </a:lnTo>
                <a:lnTo>
                  <a:pt x="8628169" y="2201829"/>
                </a:lnTo>
                <a:lnTo>
                  <a:pt x="8355533" y="2218995"/>
                </a:lnTo>
                <a:lnTo>
                  <a:pt x="8085353" y="2233357"/>
                </a:lnTo>
                <a:lnTo>
                  <a:pt x="7817629" y="2243516"/>
                </a:lnTo>
                <a:lnTo>
                  <a:pt x="7549905" y="2252274"/>
                </a:lnTo>
                <a:lnTo>
                  <a:pt x="7284638" y="2260681"/>
                </a:lnTo>
                <a:lnTo>
                  <a:pt x="7023055" y="2264535"/>
                </a:lnTo>
                <a:lnTo>
                  <a:pt x="6761472" y="2268738"/>
                </a:lnTo>
                <a:lnTo>
                  <a:pt x="6503573" y="2270840"/>
                </a:lnTo>
                <a:lnTo>
                  <a:pt x="6248130" y="2268738"/>
                </a:lnTo>
                <a:lnTo>
                  <a:pt x="5995144" y="2268738"/>
                </a:lnTo>
                <a:lnTo>
                  <a:pt x="5744613" y="2264535"/>
                </a:lnTo>
                <a:lnTo>
                  <a:pt x="5498995" y="2258229"/>
                </a:lnTo>
                <a:lnTo>
                  <a:pt x="5255834" y="2252274"/>
                </a:lnTo>
                <a:lnTo>
                  <a:pt x="5017584" y="2245618"/>
                </a:lnTo>
                <a:lnTo>
                  <a:pt x="4780562" y="2235459"/>
                </a:lnTo>
                <a:lnTo>
                  <a:pt x="4547227" y="2224599"/>
                </a:lnTo>
                <a:lnTo>
                  <a:pt x="4318800" y="2214791"/>
                </a:lnTo>
                <a:lnTo>
                  <a:pt x="3873004" y="2187116"/>
                </a:lnTo>
                <a:lnTo>
                  <a:pt x="3445628" y="2157691"/>
                </a:lnTo>
                <a:lnTo>
                  <a:pt x="3035446" y="2126863"/>
                </a:lnTo>
                <a:lnTo>
                  <a:pt x="2647370" y="2092884"/>
                </a:lnTo>
                <a:lnTo>
                  <a:pt x="2276487" y="2057502"/>
                </a:lnTo>
                <a:lnTo>
                  <a:pt x="1932621" y="2019319"/>
                </a:lnTo>
                <a:lnTo>
                  <a:pt x="1609634" y="1981836"/>
                </a:lnTo>
                <a:lnTo>
                  <a:pt x="1312435" y="1944353"/>
                </a:lnTo>
                <a:lnTo>
                  <a:pt x="1039799" y="1908972"/>
                </a:lnTo>
                <a:lnTo>
                  <a:pt x="797865" y="1875342"/>
                </a:lnTo>
                <a:lnTo>
                  <a:pt x="579265" y="1843464"/>
                </a:lnTo>
                <a:lnTo>
                  <a:pt x="395052" y="1816841"/>
                </a:lnTo>
                <a:lnTo>
                  <a:pt x="240312" y="1791618"/>
                </a:lnTo>
                <a:lnTo>
                  <a:pt x="27853" y="1755537"/>
                </a:lnTo>
                <a:lnTo>
                  <a:pt x="0" y="1750824"/>
                </a:lnTo>
                <a:lnTo>
                  <a:pt x="0" y="744794"/>
                </a:lnTo>
                <a:lnTo>
                  <a:pt x="0" y="519831"/>
                </a:lnTo>
                <a:close/>
              </a:path>
            </a:pathLst>
          </a:custGeom>
          <a:ln w="44450">
            <a:gradFill>
              <a:gsLst>
                <a:gs pos="0">
                  <a:schemeClr val="bg2">
                    <a:alpha val="65000"/>
                  </a:schemeClr>
                </a:gs>
                <a:gs pos="98000">
                  <a:schemeClr val="bg2">
                    <a:lumMod val="75000"/>
                    <a:alpha val="55000"/>
                  </a:schemeClr>
                </a:gs>
              </a:gsLst>
              <a:lin ang="5400000" scaled="1"/>
            </a:gradFill>
          </a:ln>
          <a:effectLst>
            <a:outerShdw blurRad="50800" dist="38100" dir="5400000" algn="t" rotWithShape="0">
              <a:prstClr val="black">
                <a:alpha val="50000"/>
              </a:prstClr>
            </a:outerShdw>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8A3C5E1-EE51-4D39-87F1-FE294BBB184E}"/>
              </a:ext>
            </a:extLst>
          </p:cNvPr>
          <p:cNvSpPr>
            <a:spLocks noGrp="1"/>
          </p:cNvSpPr>
          <p:nvPr>
            <p:ph type="title"/>
          </p:nvPr>
        </p:nvSpPr>
        <p:spPr>
          <a:xfrm>
            <a:off x="1141413" y="609600"/>
            <a:ext cx="9905998" cy="1173480"/>
          </a:xfrm>
        </p:spPr>
        <p:txBody>
          <a:bodyPr>
            <a:normAutofit/>
          </a:bodyPr>
          <a:lstStyle/>
          <a:p>
            <a:pPr algn="ctr"/>
            <a:r>
              <a:rPr lang="en-US"/>
              <a:t>Scenario</a:t>
            </a:r>
          </a:p>
        </p:txBody>
      </p:sp>
      <p:sp>
        <p:nvSpPr>
          <p:cNvPr id="3" name="Content Placeholder 2">
            <a:extLst>
              <a:ext uri="{FF2B5EF4-FFF2-40B4-BE49-F238E27FC236}">
                <a16:creationId xmlns:a16="http://schemas.microsoft.com/office/drawing/2014/main" id="{8513AEF3-1182-4722-92B3-9E0081D1CA10}"/>
              </a:ext>
            </a:extLst>
          </p:cNvPr>
          <p:cNvSpPr>
            <a:spLocks noGrp="1"/>
          </p:cNvSpPr>
          <p:nvPr>
            <p:ph idx="1"/>
          </p:nvPr>
        </p:nvSpPr>
        <p:spPr>
          <a:xfrm>
            <a:off x="1141413" y="2666999"/>
            <a:ext cx="9905998" cy="3124201"/>
          </a:xfrm>
        </p:spPr>
        <p:txBody>
          <a:bodyPr>
            <a:normAutofit/>
          </a:bodyPr>
          <a:lstStyle/>
          <a:p>
            <a:r>
              <a:rPr lang="en-US" i="1"/>
              <a:t>The individual plugs in a USB into the port and multiple command prompts appear and disappear on the screen</a:t>
            </a:r>
          </a:p>
        </p:txBody>
      </p:sp>
    </p:spTree>
    <p:extLst>
      <p:ext uri="{BB962C8B-B14F-4D97-AF65-F5344CB8AC3E}">
        <p14:creationId xmlns:p14="http://schemas.microsoft.com/office/powerpoint/2010/main" val="71569856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docProps/app.xml><?xml version="1.0" encoding="utf-8"?>
<Properties xmlns="http://schemas.openxmlformats.org/officeDocument/2006/extended-properties" xmlns:vt="http://schemas.openxmlformats.org/officeDocument/2006/docPropsVTypes">
  <Template>TM03457485[[fn=Mesh]]</Template>
  <TotalTime>1021</TotalTime>
  <Words>1269</Words>
  <Application>Microsoft Office PowerPoint</Application>
  <PresentationFormat>Widescreen</PresentationFormat>
  <Paragraphs>112</Paragraphs>
  <Slides>22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Century Gothic</vt:lpstr>
      <vt:lpstr>Mesh</vt:lpstr>
      <vt:lpstr>Social Engineering and Internal Threats</vt:lpstr>
      <vt:lpstr>Social Engineering 101</vt:lpstr>
      <vt:lpstr>Internal Threats</vt:lpstr>
      <vt:lpstr>Categorizing Internal Threats</vt:lpstr>
      <vt:lpstr>What is failing?</vt:lpstr>
      <vt:lpstr>Security Complacency</vt:lpstr>
      <vt:lpstr>Scenario</vt:lpstr>
      <vt:lpstr>Scenario</vt:lpstr>
      <vt:lpstr>Scenario</vt:lpstr>
      <vt:lpstr>Scenario</vt:lpstr>
      <vt:lpstr>Building Internal Resistance</vt:lpstr>
      <vt:lpstr>The Main Points</vt:lpstr>
      <vt:lpstr>Part 2: Sock Puppet Stage</vt:lpstr>
      <vt:lpstr>What is a sock puppet?</vt:lpstr>
      <vt:lpstr>Alternative Identities in Cyber Security</vt:lpstr>
      <vt:lpstr>False Flag Operations</vt:lpstr>
      <vt:lpstr>Verifying Poorly Made Identities</vt:lpstr>
      <vt:lpstr>Other tools</vt:lpstr>
      <vt:lpstr>How are sock puppets being combatted?</vt:lpstr>
      <vt:lpstr>Activity Scope</vt:lpstr>
      <vt:lpstr>Rules of engagement</vt:lpstr>
      <vt:lpstr>Time to hunt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Sock Puppet Stage</dc:title>
  <dc:creator>Daniel Saylor</dc:creator>
  <cp:lastModifiedBy>Daniel Saylor</cp:lastModifiedBy>
  <cp:revision>29</cp:revision>
  <dcterms:created xsi:type="dcterms:W3CDTF">2021-02-02T21:21:45Z</dcterms:created>
  <dcterms:modified xsi:type="dcterms:W3CDTF">2021-05-04T20:13:59Z</dcterms:modified>
</cp:coreProperties>
</file>