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49E61-813C-4938-896F-9042EE3E5BF4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9A9295-6450-4570-8BBF-29304603577B}">
      <dgm:prSet/>
      <dgm:spPr/>
      <dgm:t>
        <a:bodyPr/>
        <a:lstStyle/>
        <a:p>
          <a:r>
            <a:rPr lang="en-US"/>
            <a:t>President</a:t>
          </a:r>
        </a:p>
      </dgm:t>
    </dgm:pt>
    <dgm:pt modelId="{A7BD93A1-F5E0-40F2-AF33-12A6C6878A5B}" type="parTrans" cxnId="{CAE3F873-6E87-42A4-BF58-CE55C9B997E4}">
      <dgm:prSet/>
      <dgm:spPr/>
      <dgm:t>
        <a:bodyPr/>
        <a:lstStyle/>
        <a:p>
          <a:endParaRPr lang="en-US"/>
        </a:p>
      </dgm:t>
    </dgm:pt>
    <dgm:pt modelId="{96DAFE86-3387-486D-B98E-F5738C852A4C}" type="sibTrans" cxnId="{CAE3F873-6E87-42A4-BF58-CE55C9B997E4}">
      <dgm:prSet/>
      <dgm:spPr/>
      <dgm:t>
        <a:bodyPr/>
        <a:lstStyle/>
        <a:p>
          <a:endParaRPr lang="en-US"/>
        </a:p>
      </dgm:t>
    </dgm:pt>
    <dgm:pt modelId="{DA31D8CD-0550-4DB5-B51B-AF2E45590D3E}">
      <dgm:prSet/>
      <dgm:spPr/>
      <dgm:t>
        <a:bodyPr/>
        <a:lstStyle/>
        <a:p>
          <a:r>
            <a:rPr lang="en-US"/>
            <a:t>Provides leadership to officers and members </a:t>
          </a:r>
        </a:p>
      </dgm:t>
    </dgm:pt>
    <dgm:pt modelId="{8258F921-D3C6-490C-8EF2-6D0DC46453CC}" type="parTrans" cxnId="{61ADAC6F-A150-4BE4-878E-EF2217054B4A}">
      <dgm:prSet/>
      <dgm:spPr/>
      <dgm:t>
        <a:bodyPr/>
        <a:lstStyle/>
        <a:p>
          <a:endParaRPr lang="en-US"/>
        </a:p>
      </dgm:t>
    </dgm:pt>
    <dgm:pt modelId="{D080B221-14A1-4D11-B67F-78B82AB9003C}" type="sibTrans" cxnId="{61ADAC6F-A150-4BE4-878E-EF2217054B4A}">
      <dgm:prSet/>
      <dgm:spPr/>
      <dgm:t>
        <a:bodyPr/>
        <a:lstStyle/>
        <a:p>
          <a:endParaRPr lang="en-US"/>
        </a:p>
      </dgm:t>
    </dgm:pt>
    <dgm:pt modelId="{943E7822-E95E-4DA8-BCF8-386C0302FD90}">
      <dgm:prSet/>
      <dgm:spPr/>
      <dgm:t>
        <a:bodyPr/>
        <a:lstStyle/>
        <a:p>
          <a:r>
            <a:rPr lang="en-US"/>
            <a:t>Leads/teaches majority of meetings</a:t>
          </a:r>
        </a:p>
      </dgm:t>
    </dgm:pt>
    <dgm:pt modelId="{BB4E3371-2062-4849-B05A-3CE64AC8AC3C}" type="parTrans" cxnId="{B0B3B56B-305A-4BA6-84DA-EAA76884AA5B}">
      <dgm:prSet/>
      <dgm:spPr/>
      <dgm:t>
        <a:bodyPr/>
        <a:lstStyle/>
        <a:p>
          <a:endParaRPr lang="en-US"/>
        </a:p>
      </dgm:t>
    </dgm:pt>
    <dgm:pt modelId="{B24E2BEA-924D-4E17-96CD-387DC14B8420}" type="sibTrans" cxnId="{B0B3B56B-305A-4BA6-84DA-EAA76884AA5B}">
      <dgm:prSet/>
      <dgm:spPr/>
      <dgm:t>
        <a:bodyPr/>
        <a:lstStyle/>
        <a:p>
          <a:endParaRPr lang="en-US"/>
        </a:p>
      </dgm:t>
    </dgm:pt>
    <dgm:pt modelId="{01B511CA-4F81-4BB2-AB4C-CEA61993C6AB}">
      <dgm:prSet/>
      <dgm:spPr/>
      <dgm:t>
        <a:bodyPr/>
        <a:lstStyle/>
        <a:p>
          <a:r>
            <a:rPr lang="en-US"/>
            <a:t>Vice President </a:t>
          </a:r>
        </a:p>
      </dgm:t>
    </dgm:pt>
    <dgm:pt modelId="{C0805003-B8B7-4758-A8A4-25F0A063392A}" type="parTrans" cxnId="{86E69FEE-00BE-496B-8381-612736F9C3DF}">
      <dgm:prSet/>
      <dgm:spPr/>
      <dgm:t>
        <a:bodyPr/>
        <a:lstStyle/>
        <a:p>
          <a:endParaRPr lang="en-US"/>
        </a:p>
      </dgm:t>
    </dgm:pt>
    <dgm:pt modelId="{D175E63C-0558-4D55-B1F5-ABB76CB60E06}" type="sibTrans" cxnId="{86E69FEE-00BE-496B-8381-612736F9C3DF}">
      <dgm:prSet/>
      <dgm:spPr/>
      <dgm:t>
        <a:bodyPr/>
        <a:lstStyle/>
        <a:p>
          <a:endParaRPr lang="en-US"/>
        </a:p>
      </dgm:t>
    </dgm:pt>
    <dgm:pt modelId="{FEE64449-C56C-4570-A5F1-CC2F7130B336}">
      <dgm:prSet/>
      <dgm:spPr/>
      <dgm:t>
        <a:bodyPr/>
        <a:lstStyle/>
        <a:p>
          <a:r>
            <a:rPr lang="en-US"/>
            <a:t>Plans/coordinates meetings in cooperation with the President</a:t>
          </a:r>
        </a:p>
      </dgm:t>
    </dgm:pt>
    <dgm:pt modelId="{BA546CDD-C60B-40C1-9EA5-1D91452B0E6A}" type="parTrans" cxnId="{9F97B3C2-57CA-49F7-84C7-C4A1C4ABFB43}">
      <dgm:prSet/>
      <dgm:spPr/>
      <dgm:t>
        <a:bodyPr/>
        <a:lstStyle/>
        <a:p>
          <a:endParaRPr lang="en-US"/>
        </a:p>
      </dgm:t>
    </dgm:pt>
    <dgm:pt modelId="{3B073765-0472-4668-A175-051026027A76}" type="sibTrans" cxnId="{9F97B3C2-57CA-49F7-84C7-C4A1C4ABFB43}">
      <dgm:prSet/>
      <dgm:spPr/>
      <dgm:t>
        <a:bodyPr/>
        <a:lstStyle/>
        <a:p>
          <a:endParaRPr lang="en-US"/>
        </a:p>
      </dgm:t>
    </dgm:pt>
    <dgm:pt modelId="{AEF2281A-E0BE-4BF5-B597-5E08A1A11D96}">
      <dgm:prSet/>
      <dgm:spPr/>
      <dgm:t>
        <a:bodyPr/>
        <a:lstStyle/>
        <a:p>
          <a:r>
            <a:rPr lang="en-US"/>
            <a:t>Leads/teaches meetings in the President’s stead</a:t>
          </a:r>
        </a:p>
      </dgm:t>
    </dgm:pt>
    <dgm:pt modelId="{F84EE831-EE11-4014-BEE4-8C7C6F54EEEF}" type="parTrans" cxnId="{CB73F37C-FC25-4CB9-A4C0-5084F606DFD5}">
      <dgm:prSet/>
      <dgm:spPr/>
      <dgm:t>
        <a:bodyPr/>
        <a:lstStyle/>
        <a:p>
          <a:endParaRPr lang="en-US"/>
        </a:p>
      </dgm:t>
    </dgm:pt>
    <dgm:pt modelId="{C590B8A3-A64A-4ADB-B2D3-4CD7726A87A4}" type="sibTrans" cxnId="{CB73F37C-FC25-4CB9-A4C0-5084F606DFD5}">
      <dgm:prSet/>
      <dgm:spPr/>
      <dgm:t>
        <a:bodyPr/>
        <a:lstStyle/>
        <a:p>
          <a:endParaRPr lang="en-US"/>
        </a:p>
      </dgm:t>
    </dgm:pt>
    <dgm:pt modelId="{E2AAE6FA-E2AB-4E9C-AAEC-A25CE0561C8E}">
      <dgm:prSet/>
      <dgm:spPr/>
      <dgm:t>
        <a:bodyPr/>
        <a:lstStyle/>
        <a:p>
          <a:r>
            <a:rPr lang="en-US"/>
            <a:t>Secretary</a:t>
          </a:r>
        </a:p>
      </dgm:t>
    </dgm:pt>
    <dgm:pt modelId="{A224C713-1E48-4DA9-B9B8-893CC8826C89}" type="parTrans" cxnId="{A2C8C44A-C691-4906-B4DD-F234C30E4263}">
      <dgm:prSet/>
      <dgm:spPr/>
      <dgm:t>
        <a:bodyPr/>
        <a:lstStyle/>
        <a:p>
          <a:endParaRPr lang="en-US"/>
        </a:p>
      </dgm:t>
    </dgm:pt>
    <dgm:pt modelId="{907AB966-BE8D-4301-B1CE-C6D24F9ED9F3}" type="sibTrans" cxnId="{A2C8C44A-C691-4906-B4DD-F234C30E4263}">
      <dgm:prSet/>
      <dgm:spPr/>
      <dgm:t>
        <a:bodyPr/>
        <a:lstStyle/>
        <a:p>
          <a:endParaRPr lang="en-US"/>
        </a:p>
      </dgm:t>
    </dgm:pt>
    <dgm:pt modelId="{4FCF704D-7CCD-430E-B488-7E5E873CAE3D}">
      <dgm:prSet/>
      <dgm:spPr/>
      <dgm:t>
        <a:bodyPr/>
        <a:lstStyle/>
        <a:p>
          <a:r>
            <a:rPr lang="en-US"/>
            <a:t>Takes Meeting Minutes</a:t>
          </a:r>
        </a:p>
      </dgm:t>
    </dgm:pt>
    <dgm:pt modelId="{4D5594AA-65E3-475B-8DB9-9B3823640429}" type="parTrans" cxnId="{4C367B63-22DA-4632-A01D-A3D823EBA41C}">
      <dgm:prSet/>
      <dgm:spPr/>
      <dgm:t>
        <a:bodyPr/>
        <a:lstStyle/>
        <a:p>
          <a:endParaRPr lang="en-US"/>
        </a:p>
      </dgm:t>
    </dgm:pt>
    <dgm:pt modelId="{B17FBAC7-89E8-4122-8F17-E0F150443EB8}" type="sibTrans" cxnId="{4C367B63-22DA-4632-A01D-A3D823EBA41C}">
      <dgm:prSet/>
      <dgm:spPr/>
      <dgm:t>
        <a:bodyPr/>
        <a:lstStyle/>
        <a:p>
          <a:endParaRPr lang="en-US"/>
        </a:p>
      </dgm:t>
    </dgm:pt>
    <dgm:pt modelId="{279FB60C-636D-4959-BA5C-3E8D83704F62}">
      <dgm:prSet/>
      <dgm:spPr/>
      <dgm:t>
        <a:bodyPr/>
        <a:lstStyle/>
        <a:p>
          <a:r>
            <a:rPr lang="en-US"/>
            <a:t>Sends meeting announcement emails</a:t>
          </a:r>
        </a:p>
      </dgm:t>
    </dgm:pt>
    <dgm:pt modelId="{DC312B0E-D315-47D9-8685-0BC57811A611}" type="parTrans" cxnId="{A083B89A-2852-49D3-B804-94B0C9F28FA6}">
      <dgm:prSet/>
      <dgm:spPr/>
      <dgm:t>
        <a:bodyPr/>
        <a:lstStyle/>
        <a:p>
          <a:endParaRPr lang="en-US"/>
        </a:p>
      </dgm:t>
    </dgm:pt>
    <dgm:pt modelId="{EEF7C7AE-5C7E-4EF8-B22D-26220F3F9FED}" type="sibTrans" cxnId="{A083B89A-2852-49D3-B804-94B0C9F28FA6}">
      <dgm:prSet/>
      <dgm:spPr/>
      <dgm:t>
        <a:bodyPr/>
        <a:lstStyle/>
        <a:p>
          <a:endParaRPr lang="en-US"/>
        </a:p>
      </dgm:t>
    </dgm:pt>
    <dgm:pt modelId="{8CDE50CD-0C83-4548-AFA4-B2C8390A6A5B}">
      <dgm:prSet/>
      <dgm:spPr/>
      <dgm:t>
        <a:bodyPr/>
        <a:lstStyle/>
        <a:p>
          <a:r>
            <a:rPr lang="en-US"/>
            <a:t>Treasurer</a:t>
          </a:r>
        </a:p>
      </dgm:t>
    </dgm:pt>
    <dgm:pt modelId="{EF0DACF7-1FED-447B-B572-ACF3E382BDA1}" type="parTrans" cxnId="{7E92A2BC-6BFE-4186-85D0-AE8B1A62AF7C}">
      <dgm:prSet/>
      <dgm:spPr/>
      <dgm:t>
        <a:bodyPr/>
        <a:lstStyle/>
        <a:p>
          <a:endParaRPr lang="en-US"/>
        </a:p>
      </dgm:t>
    </dgm:pt>
    <dgm:pt modelId="{4F213932-670F-409D-9972-09111D01EF81}" type="sibTrans" cxnId="{7E92A2BC-6BFE-4186-85D0-AE8B1A62AF7C}">
      <dgm:prSet/>
      <dgm:spPr/>
      <dgm:t>
        <a:bodyPr/>
        <a:lstStyle/>
        <a:p>
          <a:endParaRPr lang="en-US"/>
        </a:p>
      </dgm:t>
    </dgm:pt>
    <dgm:pt modelId="{7C8D178E-459B-477A-98B4-D32ACFC28399}">
      <dgm:prSet/>
      <dgm:spPr/>
      <dgm:t>
        <a:bodyPr/>
        <a:lstStyle/>
        <a:p>
          <a:r>
            <a:rPr lang="en-US"/>
            <a:t>Takes care of financial decisions made by the club</a:t>
          </a:r>
        </a:p>
      </dgm:t>
    </dgm:pt>
    <dgm:pt modelId="{72CDFAB5-C17E-4A73-8E86-36245A098798}" type="parTrans" cxnId="{01F01375-612B-48B7-A9E6-0943F3FB15F7}">
      <dgm:prSet/>
      <dgm:spPr/>
      <dgm:t>
        <a:bodyPr/>
        <a:lstStyle/>
        <a:p>
          <a:endParaRPr lang="en-US"/>
        </a:p>
      </dgm:t>
    </dgm:pt>
    <dgm:pt modelId="{5F10A97D-C1D9-4BC6-9695-DFBAD0CCCF4A}" type="sibTrans" cxnId="{01F01375-612B-48B7-A9E6-0943F3FB15F7}">
      <dgm:prSet/>
      <dgm:spPr/>
      <dgm:t>
        <a:bodyPr/>
        <a:lstStyle/>
        <a:p>
          <a:endParaRPr lang="en-US"/>
        </a:p>
      </dgm:t>
    </dgm:pt>
    <dgm:pt modelId="{05E3A56E-683D-4988-B083-FAB16EBF015E}" type="pres">
      <dgm:prSet presAssocID="{06F49E61-813C-4938-896F-9042EE3E5BF4}" presName="Name0" presStyleCnt="0">
        <dgm:presLayoutVars>
          <dgm:dir/>
          <dgm:animLvl val="lvl"/>
          <dgm:resizeHandles val="exact"/>
        </dgm:presLayoutVars>
      </dgm:prSet>
      <dgm:spPr/>
    </dgm:pt>
    <dgm:pt modelId="{39D1ECC4-53D5-4E94-9C7B-DA8003E311FC}" type="pres">
      <dgm:prSet presAssocID="{0D9A9295-6450-4570-8BBF-29304603577B}" presName="composite" presStyleCnt="0"/>
      <dgm:spPr/>
    </dgm:pt>
    <dgm:pt modelId="{5221DBE5-E1AF-4D94-862F-D5F0DF467ED3}" type="pres">
      <dgm:prSet presAssocID="{0D9A9295-6450-4570-8BBF-29304603577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4CDE3A9-F991-46E9-9544-409056E70C6A}" type="pres">
      <dgm:prSet presAssocID="{0D9A9295-6450-4570-8BBF-29304603577B}" presName="desTx" presStyleLbl="alignAccFollowNode1" presStyleIdx="0" presStyleCnt="4">
        <dgm:presLayoutVars>
          <dgm:bulletEnabled val="1"/>
        </dgm:presLayoutVars>
      </dgm:prSet>
      <dgm:spPr/>
    </dgm:pt>
    <dgm:pt modelId="{0C5BC61B-AF30-4272-867D-D8F93C849B50}" type="pres">
      <dgm:prSet presAssocID="{96DAFE86-3387-486D-B98E-F5738C852A4C}" presName="space" presStyleCnt="0"/>
      <dgm:spPr/>
    </dgm:pt>
    <dgm:pt modelId="{6A5B6C6B-5A6C-4FA1-8644-3E5B7D11AF8E}" type="pres">
      <dgm:prSet presAssocID="{01B511CA-4F81-4BB2-AB4C-CEA61993C6AB}" presName="composite" presStyleCnt="0"/>
      <dgm:spPr/>
    </dgm:pt>
    <dgm:pt modelId="{84FC653C-4085-4952-A9FF-60F0C139DFCB}" type="pres">
      <dgm:prSet presAssocID="{01B511CA-4F81-4BB2-AB4C-CEA61993C6A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96CDF35-6AA5-45A9-B0AF-32CD8C602970}" type="pres">
      <dgm:prSet presAssocID="{01B511CA-4F81-4BB2-AB4C-CEA61993C6AB}" presName="desTx" presStyleLbl="alignAccFollowNode1" presStyleIdx="1" presStyleCnt="4">
        <dgm:presLayoutVars>
          <dgm:bulletEnabled val="1"/>
        </dgm:presLayoutVars>
      </dgm:prSet>
      <dgm:spPr/>
    </dgm:pt>
    <dgm:pt modelId="{06173445-B4CB-463D-AA8F-D8600B8D93DF}" type="pres">
      <dgm:prSet presAssocID="{D175E63C-0558-4D55-B1F5-ABB76CB60E06}" presName="space" presStyleCnt="0"/>
      <dgm:spPr/>
    </dgm:pt>
    <dgm:pt modelId="{F87AC628-2867-4818-ABE1-CA05357A58EA}" type="pres">
      <dgm:prSet presAssocID="{E2AAE6FA-E2AB-4E9C-AAEC-A25CE0561C8E}" presName="composite" presStyleCnt="0"/>
      <dgm:spPr/>
    </dgm:pt>
    <dgm:pt modelId="{1F7AEBA8-5D7C-4B33-B041-4E64DBDD96D9}" type="pres">
      <dgm:prSet presAssocID="{E2AAE6FA-E2AB-4E9C-AAEC-A25CE0561C8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60503D4-3C17-4067-8B7D-C56C736D7A7F}" type="pres">
      <dgm:prSet presAssocID="{E2AAE6FA-E2AB-4E9C-AAEC-A25CE0561C8E}" presName="desTx" presStyleLbl="alignAccFollowNode1" presStyleIdx="2" presStyleCnt="4">
        <dgm:presLayoutVars>
          <dgm:bulletEnabled val="1"/>
        </dgm:presLayoutVars>
      </dgm:prSet>
      <dgm:spPr/>
    </dgm:pt>
    <dgm:pt modelId="{A4567737-F058-4681-9464-681F1A94CBEC}" type="pres">
      <dgm:prSet presAssocID="{907AB966-BE8D-4301-B1CE-C6D24F9ED9F3}" presName="space" presStyleCnt="0"/>
      <dgm:spPr/>
    </dgm:pt>
    <dgm:pt modelId="{88712259-E81D-46A7-AADB-618F610AF82C}" type="pres">
      <dgm:prSet presAssocID="{8CDE50CD-0C83-4548-AFA4-B2C8390A6A5B}" presName="composite" presStyleCnt="0"/>
      <dgm:spPr/>
    </dgm:pt>
    <dgm:pt modelId="{3891A44B-F264-4D1C-8726-A4DFE8A69BC8}" type="pres">
      <dgm:prSet presAssocID="{8CDE50CD-0C83-4548-AFA4-B2C8390A6A5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6861B4A-E666-4B1A-8024-9707D27179AE}" type="pres">
      <dgm:prSet presAssocID="{8CDE50CD-0C83-4548-AFA4-B2C8390A6A5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0EF6225-D230-4F80-BD60-72C5CEB5C8B9}" type="presOf" srcId="{279FB60C-636D-4959-BA5C-3E8D83704F62}" destId="{360503D4-3C17-4067-8B7D-C56C736D7A7F}" srcOrd="0" destOrd="1" presId="urn:microsoft.com/office/officeart/2005/8/layout/hList1"/>
    <dgm:cxn modelId="{F57D815B-0010-403F-BE4B-E1D60F0DF95E}" type="presOf" srcId="{DA31D8CD-0550-4DB5-B51B-AF2E45590D3E}" destId="{B4CDE3A9-F991-46E9-9544-409056E70C6A}" srcOrd="0" destOrd="0" presId="urn:microsoft.com/office/officeart/2005/8/layout/hList1"/>
    <dgm:cxn modelId="{4C367B63-22DA-4632-A01D-A3D823EBA41C}" srcId="{E2AAE6FA-E2AB-4E9C-AAEC-A25CE0561C8E}" destId="{4FCF704D-7CCD-430E-B488-7E5E873CAE3D}" srcOrd="0" destOrd="0" parTransId="{4D5594AA-65E3-475B-8DB9-9B3823640429}" sibTransId="{B17FBAC7-89E8-4122-8F17-E0F150443EB8}"/>
    <dgm:cxn modelId="{81F9DA67-07F2-4921-A464-A77D4B8A6FF5}" type="presOf" srcId="{FEE64449-C56C-4570-A5F1-CC2F7130B336}" destId="{996CDF35-6AA5-45A9-B0AF-32CD8C602970}" srcOrd="0" destOrd="0" presId="urn:microsoft.com/office/officeart/2005/8/layout/hList1"/>
    <dgm:cxn modelId="{A2C8C44A-C691-4906-B4DD-F234C30E4263}" srcId="{06F49E61-813C-4938-896F-9042EE3E5BF4}" destId="{E2AAE6FA-E2AB-4E9C-AAEC-A25CE0561C8E}" srcOrd="2" destOrd="0" parTransId="{A224C713-1E48-4DA9-B9B8-893CC8826C89}" sibTransId="{907AB966-BE8D-4301-B1CE-C6D24F9ED9F3}"/>
    <dgm:cxn modelId="{B0B3B56B-305A-4BA6-84DA-EAA76884AA5B}" srcId="{0D9A9295-6450-4570-8BBF-29304603577B}" destId="{943E7822-E95E-4DA8-BCF8-386C0302FD90}" srcOrd="1" destOrd="0" parTransId="{BB4E3371-2062-4849-B05A-3CE64AC8AC3C}" sibTransId="{B24E2BEA-924D-4E17-96CD-387DC14B8420}"/>
    <dgm:cxn modelId="{61ADAC6F-A150-4BE4-878E-EF2217054B4A}" srcId="{0D9A9295-6450-4570-8BBF-29304603577B}" destId="{DA31D8CD-0550-4DB5-B51B-AF2E45590D3E}" srcOrd="0" destOrd="0" parTransId="{8258F921-D3C6-490C-8EF2-6D0DC46453CC}" sibTransId="{D080B221-14A1-4D11-B67F-78B82AB9003C}"/>
    <dgm:cxn modelId="{A97F5553-4BD8-426F-B5A8-8B9E4145CCAB}" type="presOf" srcId="{943E7822-E95E-4DA8-BCF8-386C0302FD90}" destId="{B4CDE3A9-F991-46E9-9544-409056E70C6A}" srcOrd="0" destOrd="1" presId="urn:microsoft.com/office/officeart/2005/8/layout/hList1"/>
    <dgm:cxn modelId="{CAE3F873-6E87-42A4-BF58-CE55C9B997E4}" srcId="{06F49E61-813C-4938-896F-9042EE3E5BF4}" destId="{0D9A9295-6450-4570-8BBF-29304603577B}" srcOrd="0" destOrd="0" parTransId="{A7BD93A1-F5E0-40F2-AF33-12A6C6878A5B}" sibTransId="{96DAFE86-3387-486D-B98E-F5738C852A4C}"/>
    <dgm:cxn modelId="{01F01375-612B-48B7-A9E6-0943F3FB15F7}" srcId="{8CDE50CD-0C83-4548-AFA4-B2C8390A6A5B}" destId="{7C8D178E-459B-477A-98B4-D32ACFC28399}" srcOrd="0" destOrd="0" parTransId="{72CDFAB5-C17E-4A73-8E86-36245A098798}" sibTransId="{5F10A97D-C1D9-4BC6-9695-DFBAD0CCCF4A}"/>
    <dgm:cxn modelId="{39AD8756-304D-4755-B103-E99AE0008C37}" type="presOf" srcId="{7C8D178E-459B-477A-98B4-D32ACFC28399}" destId="{46861B4A-E666-4B1A-8024-9707D27179AE}" srcOrd="0" destOrd="0" presId="urn:microsoft.com/office/officeart/2005/8/layout/hList1"/>
    <dgm:cxn modelId="{22F40B77-2408-4AAD-BAC8-FD932E311A0E}" type="presOf" srcId="{8CDE50CD-0C83-4548-AFA4-B2C8390A6A5B}" destId="{3891A44B-F264-4D1C-8726-A4DFE8A69BC8}" srcOrd="0" destOrd="0" presId="urn:microsoft.com/office/officeart/2005/8/layout/hList1"/>
    <dgm:cxn modelId="{CB73F37C-FC25-4CB9-A4C0-5084F606DFD5}" srcId="{01B511CA-4F81-4BB2-AB4C-CEA61993C6AB}" destId="{AEF2281A-E0BE-4BF5-B597-5E08A1A11D96}" srcOrd="1" destOrd="0" parTransId="{F84EE831-EE11-4014-BEE4-8C7C6F54EEEF}" sibTransId="{C590B8A3-A64A-4ADB-B2D3-4CD7726A87A4}"/>
    <dgm:cxn modelId="{EEC3598B-163E-4EC9-AC8C-87456D59718C}" type="presOf" srcId="{4FCF704D-7CCD-430E-B488-7E5E873CAE3D}" destId="{360503D4-3C17-4067-8B7D-C56C736D7A7F}" srcOrd="0" destOrd="0" presId="urn:microsoft.com/office/officeart/2005/8/layout/hList1"/>
    <dgm:cxn modelId="{F2326397-C762-4BF3-A080-EE61F01C84E2}" type="presOf" srcId="{AEF2281A-E0BE-4BF5-B597-5E08A1A11D96}" destId="{996CDF35-6AA5-45A9-B0AF-32CD8C602970}" srcOrd="0" destOrd="1" presId="urn:microsoft.com/office/officeart/2005/8/layout/hList1"/>
    <dgm:cxn modelId="{A083B89A-2852-49D3-B804-94B0C9F28FA6}" srcId="{E2AAE6FA-E2AB-4E9C-AAEC-A25CE0561C8E}" destId="{279FB60C-636D-4959-BA5C-3E8D83704F62}" srcOrd="1" destOrd="0" parTransId="{DC312B0E-D315-47D9-8685-0BC57811A611}" sibTransId="{EEF7C7AE-5C7E-4EF8-B22D-26220F3F9FED}"/>
    <dgm:cxn modelId="{1453BA9B-494B-4E8B-BDDC-337A4E40141F}" type="presOf" srcId="{0D9A9295-6450-4570-8BBF-29304603577B}" destId="{5221DBE5-E1AF-4D94-862F-D5F0DF467ED3}" srcOrd="0" destOrd="0" presId="urn:microsoft.com/office/officeart/2005/8/layout/hList1"/>
    <dgm:cxn modelId="{07B241BC-5206-4985-A033-6CFB0FD6A026}" type="presOf" srcId="{06F49E61-813C-4938-896F-9042EE3E5BF4}" destId="{05E3A56E-683D-4988-B083-FAB16EBF015E}" srcOrd="0" destOrd="0" presId="urn:microsoft.com/office/officeart/2005/8/layout/hList1"/>
    <dgm:cxn modelId="{7E92A2BC-6BFE-4186-85D0-AE8B1A62AF7C}" srcId="{06F49E61-813C-4938-896F-9042EE3E5BF4}" destId="{8CDE50CD-0C83-4548-AFA4-B2C8390A6A5B}" srcOrd="3" destOrd="0" parTransId="{EF0DACF7-1FED-447B-B572-ACF3E382BDA1}" sibTransId="{4F213932-670F-409D-9972-09111D01EF81}"/>
    <dgm:cxn modelId="{976456BD-45E6-4EF2-A14E-65C101070886}" type="presOf" srcId="{01B511CA-4F81-4BB2-AB4C-CEA61993C6AB}" destId="{84FC653C-4085-4952-A9FF-60F0C139DFCB}" srcOrd="0" destOrd="0" presId="urn:microsoft.com/office/officeart/2005/8/layout/hList1"/>
    <dgm:cxn modelId="{9F97B3C2-57CA-49F7-84C7-C4A1C4ABFB43}" srcId="{01B511CA-4F81-4BB2-AB4C-CEA61993C6AB}" destId="{FEE64449-C56C-4570-A5F1-CC2F7130B336}" srcOrd="0" destOrd="0" parTransId="{BA546CDD-C60B-40C1-9EA5-1D91452B0E6A}" sibTransId="{3B073765-0472-4668-A175-051026027A76}"/>
    <dgm:cxn modelId="{86E69FEE-00BE-496B-8381-612736F9C3DF}" srcId="{06F49E61-813C-4938-896F-9042EE3E5BF4}" destId="{01B511CA-4F81-4BB2-AB4C-CEA61993C6AB}" srcOrd="1" destOrd="0" parTransId="{C0805003-B8B7-4758-A8A4-25F0A063392A}" sibTransId="{D175E63C-0558-4D55-B1F5-ABB76CB60E06}"/>
    <dgm:cxn modelId="{A9A14FFC-54C1-45E8-AE14-C6F565622C6B}" type="presOf" srcId="{E2AAE6FA-E2AB-4E9C-AAEC-A25CE0561C8E}" destId="{1F7AEBA8-5D7C-4B33-B041-4E64DBDD96D9}" srcOrd="0" destOrd="0" presId="urn:microsoft.com/office/officeart/2005/8/layout/hList1"/>
    <dgm:cxn modelId="{EB1F2342-DA42-4D76-A601-A1465E84A607}" type="presParOf" srcId="{05E3A56E-683D-4988-B083-FAB16EBF015E}" destId="{39D1ECC4-53D5-4E94-9C7B-DA8003E311FC}" srcOrd="0" destOrd="0" presId="urn:microsoft.com/office/officeart/2005/8/layout/hList1"/>
    <dgm:cxn modelId="{43779DE9-6F9D-4700-9520-EA7ECFF4F4C9}" type="presParOf" srcId="{39D1ECC4-53D5-4E94-9C7B-DA8003E311FC}" destId="{5221DBE5-E1AF-4D94-862F-D5F0DF467ED3}" srcOrd="0" destOrd="0" presId="urn:microsoft.com/office/officeart/2005/8/layout/hList1"/>
    <dgm:cxn modelId="{7BDFF924-520C-4C79-A9A9-E091A05D7AAE}" type="presParOf" srcId="{39D1ECC4-53D5-4E94-9C7B-DA8003E311FC}" destId="{B4CDE3A9-F991-46E9-9544-409056E70C6A}" srcOrd="1" destOrd="0" presId="urn:microsoft.com/office/officeart/2005/8/layout/hList1"/>
    <dgm:cxn modelId="{6EB3EE9B-DD71-486B-AC7B-4D53C0ADF128}" type="presParOf" srcId="{05E3A56E-683D-4988-B083-FAB16EBF015E}" destId="{0C5BC61B-AF30-4272-867D-D8F93C849B50}" srcOrd="1" destOrd="0" presId="urn:microsoft.com/office/officeart/2005/8/layout/hList1"/>
    <dgm:cxn modelId="{F9052ABA-D45E-4667-A148-B19571C03AE3}" type="presParOf" srcId="{05E3A56E-683D-4988-B083-FAB16EBF015E}" destId="{6A5B6C6B-5A6C-4FA1-8644-3E5B7D11AF8E}" srcOrd="2" destOrd="0" presId="urn:microsoft.com/office/officeart/2005/8/layout/hList1"/>
    <dgm:cxn modelId="{4BC8222B-4002-4F25-B9E1-32478CFC837C}" type="presParOf" srcId="{6A5B6C6B-5A6C-4FA1-8644-3E5B7D11AF8E}" destId="{84FC653C-4085-4952-A9FF-60F0C139DFCB}" srcOrd="0" destOrd="0" presId="urn:microsoft.com/office/officeart/2005/8/layout/hList1"/>
    <dgm:cxn modelId="{6C267BD1-06D1-4352-9C41-096C0EEB6E39}" type="presParOf" srcId="{6A5B6C6B-5A6C-4FA1-8644-3E5B7D11AF8E}" destId="{996CDF35-6AA5-45A9-B0AF-32CD8C602970}" srcOrd="1" destOrd="0" presId="urn:microsoft.com/office/officeart/2005/8/layout/hList1"/>
    <dgm:cxn modelId="{7A414E1E-FC64-4052-B290-298E2D4755E3}" type="presParOf" srcId="{05E3A56E-683D-4988-B083-FAB16EBF015E}" destId="{06173445-B4CB-463D-AA8F-D8600B8D93DF}" srcOrd="3" destOrd="0" presId="urn:microsoft.com/office/officeart/2005/8/layout/hList1"/>
    <dgm:cxn modelId="{796AC212-2842-450E-B2C9-35D9D1592AD2}" type="presParOf" srcId="{05E3A56E-683D-4988-B083-FAB16EBF015E}" destId="{F87AC628-2867-4818-ABE1-CA05357A58EA}" srcOrd="4" destOrd="0" presId="urn:microsoft.com/office/officeart/2005/8/layout/hList1"/>
    <dgm:cxn modelId="{430CCB94-29C5-40DD-98CD-03E6F2BACA89}" type="presParOf" srcId="{F87AC628-2867-4818-ABE1-CA05357A58EA}" destId="{1F7AEBA8-5D7C-4B33-B041-4E64DBDD96D9}" srcOrd="0" destOrd="0" presId="urn:microsoft.com/office/officeart/2005/8/layout/hList1"/>
    <dgm:cxn modelId="{C8616580-0B40-4758-AB66-8784C7DC9CF7}" type="presParOf" srcId="{F87AC628-2867-4818-ABE1-CA05357A58EA}" destId="{360503D4-3C17-4067-8B7D-C56C736D7A7F}" srcOrd="1" destOrd="0" presId="urn:microsoft.com/office/officeart/2005/8/layout/hList1"/>
    <dgm:cxn modelId="{56976318-B497-4C5E-9EDA-37F16458CEF0}" type="presParOf" srcId="{05E3A56E-683D-4988-B083-FAB16EBF015E}" destId="{A4567737-F058-4681-9464-681F1A94CBEC}" srcOrd="5" destOrd="0" presId="urn:microsoft.com/office/officeart/2005/8/layout/hList1"/>
    <dgm:cxn modelId="{10AA4FE0-CBB9-4243-9838-EF5001C8ADD0}" type="presParOf" srcId="{05E3A56E-683D-4988-B083-FAB16EBF015E}" destId="{88712259-E81D-46A7-AADB-618F610AF82C}" srcOrd="6" destOrd="0" presId="urn:microsoft.com/office/officeart/2005/8/layout/hList1"/>
    <dgm:cxn modelId="{B07EE36A-5427-4633-A36F-8D9D8A85D90F}" type="presParOf" srcId="{88712259-E81D-46A7-AADB-618F610AF82C}" destId="{3891A44B-F264-4D1C-8726-A4DFE8A69BC8}" srcOrd="0" destOrd="0" presId="urn:microsoft.com/office/officeart/2005/8/layout/hList1"/>
    <dgm:cxn modelId="{1EC92F61-0C8A-40DA-A0A0-43EF76AE39A1}" type="presParOf" srcId="{88712259-E81D-46A7-AADB-618F610AF82C}" destId="{46861B4A-E666-4B1A-8024-9707D27179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1DBE5-E1AF-4D94-862F-D5F0DF467ED3}">
      <dsp:nvSpPr>
        <dsp:cNvPr id="0" name=""/>
        <dsp:cNvSpPr/>
      </dsp:nvSpPr>
      <dsp:spPr>
        <a:xfrm>
          <a:off x="3724" y="527880"/>
          <a:ext cx="2239490" cy="547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President</a:t>
          </a:r>
        </a:p>
      </dsp:txBody>
      <dsp:txXfrm>
        <a:off x="3724" y="527880"/>
        <a:ext cx="2239490" cy="547200"/>
      </dsp:txXfrm>
    </dsp:sp>
    <dsp:sp modelId="{B4CDE3A9-F991-46E9-9544-409056E70C6A}">
      <dsp:nvSpPr>
        <dsp:cNvPr id="0" name=""/>
        <dsp:cNvSpPr/>
      </dsp:nvSpPr>
      <dsp:spPr>
        <a:xfrm>
          <a:off x="3724" y="1075080"/>
          <a:ext cx="2239490" cy="19818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Provides leadership to officers and members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Leads/teaches majority of meetings</a:t>
          </a:r>
        </a:p>
      </dsp:txBody>
      <dsp:txXfrm>
        <a:off x="3724" y="1075080"/>
        <a:ext cx="2239490" cy="1981889"/>
      </dsp:txXfrm>
    </dsp:sp>
    <dsp:sp modelId="{84FC653C-4085-4952-A9FF-60F0C139DFCB}">
      <dsp:nvSpPr>
        <dsp:cNvPr id="0" name=""/>
        <dsp:cNvSpPr/>
      </dsp:nvSpPr>
      <dsp:spPr>
        <a:xfrm>
          <a:off x="2556744" y="527880"/>
          <a:ext cx="2239490" cy="547200"/>
        </a:xfrm>
        <a:prstGeom prst="rect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Vice President </a:t>
          </a:r>
        </a:p>
      </dsp:txBody>
      <dsp:txXfrm>
        <a:off x="2556744" y="527880"/>
        <a:ext cx="2239490" cy="547200"/>
      </dsp:txXfrm>
    </dsp:sp>
    <dsp:sp modelId="{996CDF35-6AA5-45A9-B0AF-32CD8C602970}">
      <dsp:nvSpPr>
        <dsp:cNvPr id="0" name=""/>
        <dsp:cNvSpPr/>
      </dsp:nvSpPr>
      <dsp:spPr>
        <a:xfrm>
          <a:off x="2556744" y="1075080"/>
          <a:ext cx="2239490" cy="1981889"/>
        </a:xfrm>
        <a:prstGeom prst="rect">
          <a:avLst/>
        </a:prstGeom>
        <a:solidFill>
          <a:schemeClr val="accent2">
            <a:tint val="40000"/>
            <a:alpha val="90000"/>
            <a:hueOff val="-398579"/>
            <a:satOff val="-14188"/>
            <a:lumOff val="-90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98579"/>
              <a:satOff val="-14188"/>
              <a:lumOff val="-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Plans/coordinates meetings in cooperation with the President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Leads/teaches meetings in the President’s stead</a:t>
          </a:r>
        </a:p>
      </dsp:txBody>
      <dsp:txXfrm>
        <a:off x="2556744" y="1075080"/>
        <a:ext cx="2239490" cy="1981889"/>
      </dsp:txXfrm>
    </dsp:sp>
    <dsp:sp modelId="{1F7AEBA8-5D7C-4B33-B041-4E64DBDD96D9}">
      <dsp:nvSpPr>
        <dsp:cNvPr id="0" name=""/>
        <dsp:cNvSpPr/>
      </dsp:nvSpPr>
      <dsp:spPr>
        <a:xfrm>
          <a:off x="5109763" y="527880"/>
          <a:ext cx="2239490" cy="547200"/>
        </a:xfrm>
        <a:prstGeom prst="rect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Secretary</a:t>
          </a:r>
        </a:p>
      </dsp:txBody>
      <dsp:txXfrm>
        <a:off x="5109763" y="527880"/>
        <a:ext cx="2239490" cy="547200"/>
      </dsp:txXfrm>
    </dsp:sp>
    <dsp:sp modelId="{360503D4-3C17-4067-8B7D-C56C736D7A7F}">
      <dsp:nvSpPr>
        <dsp:cNvPr id="0" name=""/>
        <dsp:cNvSpPr/>
      </dsp:nvSpPr>
      <dsp:spPr>
        <a:xfrm>
          <a:off x="5109763" y="1075080"/>
          <a:ext cx="2239490" cy="1981889"/>
        </a:xfrm>
        <a:prstGeom prst="rect">
          <a:avLst/>
        </a:prstGeom>
        <a:solidFill>
          <a:schemeClr val="accent2">
            <a:tint val="40000"/>
            <a:alpha val="90000"/>
            <a:hueOff val="-797157"/>
            <a:satOff val="-28376"/>
            <a:lumOff val="-180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97157"/>
              <a:satOff val="-28376"/>
              <a:lumOff val="-1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Takes Meeting Minutes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Sends meeting announcement emails</a:t>
          </a:r>
        </a:p>
      </dsp:txBody>
      <dsp:txXfrm>
        <a:off x="5109763" y="1075080"/>
        <a:ext cx="2239490" cy="1981889"/>
      </dsp:txXfrm>
    </dsp:sp>
    <dsp:sp modelId="{3891A44B-F264-4D1C-8726-A4DFE8A69BC8}">
      <dsp:nvSpPr>
        <dsp:cNvPr id="0" name=""/>
        <dsp:cNvSpPr/>
      </dsp:nvSpPr>
      <dsp:spPr>
        <a:xfrm>
          <a:off x="7662783" y="527880"/>
          <a:ext cx="2239490" cy="547200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Treasurer</a:t>
          </a:r>
        </a:p>
      </dsp:txBody>
      <dsp:txXfrm>
        <a:off x="7662783" y="527880"/>
        <a:ext cx="2239490" cy="547200"/>
      </dsp:txXfrm>
    </dsp:sp>
    <dsp:sp modelId="{46861B4A-E666-4B1A-8024-9707D27179AE}">
      <dsp:nvSpPr>
        <dsp:cNvPr id="0" name=""/>
        <dsp:cNvSpPr/>
      </dsp:nvSpPr>
      <dsp:spPr>
        <a:xfrm>
          <a:off x="7662783" y="1075080"/>
          <a:ext cx="2239490" cy="1981889"/>
        </a:xfrm>
        <a:prstGeom prst="rect">
          <a:avLst/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Takes care of financial decisions made by the club</a:t>
          </a:r>
        </a:p>
      </dsp:txBody>
      <dsp:txXfrm>
        <a:off x="7662783" y="1075080"/>
        <a:ext cx="2239490" cy="198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thebox.eu/" TargetMode="External"/><Relationship Id="rId2" Type="http://schemas.openxmlformats.org/officeDocument/2006/relationships/hyperlink" Target="https://www.hackread.com/malicious-office-documents-malware-downloads/?web_view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verthewire.org/wargam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8925-6D73-4F5E-999B-7D686143D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 Security Club 9/7/21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E547D-2B80-44B7-A93F-11FE3BCC2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Franklin may</a:t>
            </a:r>
          </a:p>
        </p:txBody>
      </p:sp>
    </p:spTree>
    <p:extLst>
      <p:ext uri="{BB962C8B-B14F-4D97-AF65-F5344CB8AC3E}">
        <p14:creationId xmlns:p14="http://schemas.microsoft.com/office/powerpoint/2010/main" val="246245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6A8C-9EA2-41CA-9992-865C9CAD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627C-CCB3-4736-AAD3-B5D847B37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https://wjla.com/news/local/howard-university-investigates-alleged-ransomware-attack?&amp;web_view=true</a:t>
            </a:r>
          </a:p>
          <a:p>
            <a:r>
              <a:rPr lang="en-US" dirty="0">
                <a:hlinkClick r:id="rId2"/>
              </a:rPr>
              <a:t>https://www.hackread.com/malicious-office-documents-malware-downloads/?web_view=true</a:t>
            </a:r>
            <a:endParaRPr lang="en-US" dirty="0"/>
          </a:p>
          <a:p>
            <a:r>
              <a:rPr lang="en-US" dirty="0">
                <a:hlinkClick r:id="rId3"/>
              </a:rPr>
              <a:t>https://www.hackthebox.eu/</a:t>
            </a:r>
            <a:endParaRPr lang="en-US" dirty="0"/>
          </a:p>
          <a:p>
            <a:r>
              <a:rPr lang="en-US" dirty="0">
                <a:hlinkClick r:id="rId4"/>
              </a:rPr>
              <a:t>https://overthewire.org/wargames/</a:t>
            </a:r>
            <a:endParaRPr lang="en-US" dirty="0"/>
          </a:p>
          <a:p>
            <a:r>
              <a:rPr lang="en-US" dirty="0"/>
              <a:t>https://www.iup.edu/cybersecurity/activities/cyber-security-club/</a:t>
            </a:r>
          </a:p>
        </p:txBody>
      </p:sp>
    </p:spTree>
    <p:extLst>
      <p:ext uri="{BB962C8B-B14F-4D97-AF65-F5344CB8AC3E}">
        <p14:creationId xmlns:p14="http://schemas.microsoft.com/office/powerpoint/2010/main" val="379625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3B4222-98FB-42B4-B749-C153138C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en-US" sz="4000"/>
              <a:t>Cyber Security in the news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C89F8-DE32-4344-9B44-27F839A2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en-US" sz="1800"/>
              <a:t>Howard University internet outage due to ransomware attack</a:t>
            </a:r>
          </a:p>
          <a:p>
            <a:pPr lvl="1"/>
            <a:r>
              <a:rPr lang="en-US" sz="1800"/>
              <a:t>This past Friday Howard University’s IT team detected unusual activity on the network</a:t>
            </a:r>
          </a:p>
          <a:p>
            <a:pPr lvl="1"/>
            <a:r>
              <a:rPr lang="en-US" sz="1800"/>
              <a:t>The school’s Enterprise Technology Services (ETS) intentionally shut down the network to investigate</a:t>
            </a:r>
          </a:p>
          <a:p>
            <a:pPr lvl="1"/>
            <a:r>
              <a:rPr lang="en-US" sz="1800"/>
              <a:t>Has been announced that this was dur to a ransomware attack, and are actively restoring operations</a:t>
            </a:r>
          </a:p>
          <a:p>
            <a:pPr lvl="1"/>
            <a:r>
              <a:rPr lang="en-US" sz="1800"/>
              <a:t>Classes canceled for today 9/7/2021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59487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5141C2-F548-4CBB-9E0B-AB7AFA76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en-US" sz="4000"/>
              <a:t>News cont.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ACB3-C9AC-4E2C-902F-E2B177FF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en-US" sz="1800"/>
              <a:t>Malicious Office documents make up 43% of all malware downloads</a:t>
            </a:r>
          </a:p>
          <a:p>
            <a:pPr lvl="1"/>
            <a:r>
              <a:rPr lang="en-US" sz="1800"/>
              <a:t>Millions use Microsoft Office documents daily</a:t>
            </a:r>
          </a:p>
          <a:p>
            <a:pPr lvl="1"/>
            <a:r>
              <a:rPr lang="en-US" sz="1800"/>
              <a:t>Researchers at Atlas VPN</a:t>
            </a:r>
          </a:p>
          <a:p>
            <a:pPr lvl="1"/>
            <a:r>
              <a:rPr lang="en-US" sz="1800"/>
              <a:t>EMOTET is most widely used</a:t>
            </a:r>
          </a:p>
          <a:p>
            <a:pPr lvl="1"/>
            <a:r>
              <a:rPr lang="en-US" sz="1800"/>
              <a:t>EMOTET injected into word files allowing the installation of other malicious software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98924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C9F2-5BDD-4931-875D-8D89BEC0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club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3941-1719-4AF3-A9D9-0237904CC9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2019 CAE-NE Hackathon</a:t>
            </a:r>
          </a:p>
          <a:p>
            <a:r>
              <a:rPr lang="en-US" dirty="0"/>
              <a:t>CTF portion</a:t>
            </a:r>
          </a:p>
          <a:p>
            <a:r>
              <a:rPr lang="en-US" dirty="0"/>
              <a:t>Blue Team portion</a:t>
            </a:r>
          </a:p>
          <a:p>
            <a:r>
              <a:rPr lang="en-US" dirty="0"/>
              <a:t>Conducted remotely</a:t>
            </a:r>
          </a:p>
          <a:p>
            <a:r>
              <a:rPr lang="en-US" dirty="0"/>
              <a:t>First Place for IUP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587B7-60EE-4699-9AF5-8E007CBEA2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2019 CAE Hackathon Participants">
            <a:extLst>
              <a:ext uri="{FF2B5EF4-FFF2-40B4-BE49-F238E27FC236}">
                <a16:creationId xmlns:a16="http://schemas.microsoft.com/office/drawing/2014/main" id="{7D9A6A8B-4FCC-4ED7-B113-00D26F7B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8391"/>
            <a:ext cx="4875211" cy="36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0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F0C6-1D39-43C3-A73B-7BB5B72B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club activities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5CE3-CDD6-4389-B528-072FF7D78A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2020 Hackathon </a:t>
            </a:r>
          </a:p>
          <a:p>
            <a:r>
              <a:rPr lang="en-US" dirty="0"/>
              <a:t>Conducted over zoom due to COVID</a:t>
            </a:r>
          </a:p>
          <a:p>
            <a:r>
              <a:rPr lang="en-US" dirty="0"/>
              <a:t>Hosted by IUP</a:t>
            </a:r>
          </a:p>
          <a:p>
            <a:r>
              <a:rPr lang="en-US" dirty="0"/>
              <a:t>Connect to VPN in order to attack vulnerable machine</a:t>
            </a:r>
          </a:p>
          <a:p>
            <a:r>
              <a:rPr lang="en-US" dirty="0"/>
              <a:t>Goal was to obtain root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76BF4-8A21-4680-B462-58CCC4880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reenshot of students using Enumeration with student zoom screens appearing in upper right">
            <a:extLst>
              <a:ext uri="{FF2B5EF4-FFF2-40B4-BE49-F238E27FC236}">
                <a16:creationId xmlns:a16="http://schemas.microsoft.com/office/drawing/2014/main" id="{037776A1-1402-47D3-8BE0-DD01C093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5894"/>
            <a:ext cx="4886928" cy="27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2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2F87-DA87-404B-A522-5FB4ABDD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Club Activities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47F6-007D-4927-9282-0C3E913260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Hack the Box</a:t>
            </a:r>
          </a:p>
          <a:p>
            <a:r>
              <a:rPr lang="en-US" dirty="0"/>
              <a:t>Overthewire.org</a:t>
            </a:r>
          </a:p>
          <a:p>
            <a:r>
              <a:rPr lang="en-US" dirty="0"/>
              <a:t>Introductions of topics such as Ransomware, Keyloggers, Memory Acquisition/Analysis, and Enumeration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0A0AB-4AAE-4E9B-A412-CDD551639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56" y="2347458"/>
            <a:ext cx="3390900" cy="714375"/>
          </a:xfrm>
          <a:prstGeom prst="rect">
            <a:avLst/>
          </a:prstGeom>
        </p:spPr>
      </p:pic>
      <p:pic>
        <p:nvPicPr>
          <p:cNvPr id="3074" name="Picture 2" descr="UK-founded Hack The Box raises $1.3M to build the world&amp;#39;s largest hacker  community – Tech.eu">
            <a:extLst>
              <a:ext uri="{FF2B5EF4-FFF2-40B4-BE49-F238E27FC236}">
                <a16:creationId xmlns:a16="http://schemas.microsoft.com/office/drawing/2014/main" id="{FF7B00D0-100A-4CEB-B404-B264101B4A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88749"/>
            <a:ext cx="4875213" cy="20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A1B7D-A206-4E8F-B72D-E26E424E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36" y="0"/>
            <a:ext cx="976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D24D-876F-4AA7-A3B3-C6F29129A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would you like to see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A9B20-C73A-41BD-A804-2376A62FD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3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BDA85-483C-47B0-AF5B-C99DE7C3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Elections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49B994-492A-4BCA-B7A6-BB8E71427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061534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794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69</TotalTime>
  <Words>308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Cyber Security Club 9/7/21</vt:lpstr>
      <vt:lpstr>Cyber Security in the news</vt:lpstr>
      <vt:lpstr>News cont.</vt:lpstr>
      <vt:lpstr>Cyber Security club activities</vt:lpstr>
      <vt:lpstr>Cyber security club activities cont.</vt:lpstr>
      <vt:lpstr>Cyber Security Club Activities Cont.</vt:lpstr>
      <vt:lpstr>PowerPoint Presentation</vt:lpstr>
      <vt:lpstr>What would you like to see</vt:lpstr>
      <vt:lpstr>Elections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Club 9/7/21</dc:title>
  <dc:creator>Franklin May</dc:creator>
  <cp:lastModifiedBy>Franklin May</cp:lastModifiedBy>
  <cp:revision>1</cp:revision>
  <dcterms:created xsi:type="dcterms:W3CDTF">2021-09-07T18:11:44Z</dcterms:created>
  <dcterms:modified xsi:type="dcterms:W3CDTF">2021-09-07T19:21:18Z</dcterms:modified>
</cp:coreProperties>
</file>