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4"/>
  </p:notesMasterIdLst>
  <p:sldIdLst>
    <p:sldId id="263" r:id="rId2"/>
    <p:sldId id="264" r:id="rId3"/>
    <p:sldId id="256" r:id="rId4"/>
    <p:sldId id="265" r:id="rId5"/>
    <p:sldId id="266" r:id="rId6"/>
    <p:sldId id="267" r:id="rId7"/>
    <p:sldId id="268" r:id="rId8"/>
    <p:sldId id="269" r:id="rId9"/>
    <p:sldId id="270" r:id="rId10"/>
    <p:sldId id="271" r:id="rId11"/>
    <p:sldId id="275" r:id="rId12"/>
    <p:sldId id="274" r:id="rId13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014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1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7EFF634-95B2-476E-849E-53EB618D4D77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A256FD0-9F63-4F3E-8157-A946153BF94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328881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171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2" name="Google Shape;1712;g254f60b42d0_0_1603:notes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1713" name="Google Shape;1713;g254f60b42d0_0_1603:notes"/>
          <p:cNvSpPr txBox="1">
            <a:spLocks noGrp="1"/>
          </p:cNvSpPr>
          <p:nvPr>
            <p:ph type="body" idx="1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1F3CBA-040A-FB44-F17D-A365CD4B066C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AB1008F-8817-E91E-4247-6045CF577A1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F42147D-DA9A-C06E-FFB8-F4D3951C877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C5B8-9D8C-4D4A-ABBA-DC36AD2ED26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563831A-452B-9B44-43C9-9E75E11E12C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8C9F05B1-7B6C-5144-A0AE-33DB8071622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DC34-0DD3-4052-842A-FDFEE7E26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973489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620CCA-3C7F-23BF-CE16-FB034790EB3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0FC2F5BA-F624-3159-FD54-62EC3A4DEE8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02C7A0A-A775-1202-A536-3D295262A8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C5B8-9D8C-4D4A-ABBA-DC36AD2ED26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1B63E14-68A3-1C24-4330-FB106483D2B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86AE7AC-EDED-08E3-FFDE-8D6FC0973C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DC34-0DD3-4052-842A-FDFEE7E26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45926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3D775EB0-48DD-D271-5E33-3C75F305DDE9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014552B-5739-6AC7-1178-E270EAC204B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90C4ACF-CD5D-138E-5A78-7F88175B79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C5B8-9D8C-4D4A-ABBA-DC36AD2ED26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54EADB2-B164-2629-6F95-17235FA5C3B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0CEE390C-D5AA-8452-FE3D-E8C6CDD491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DC34-0DD3-4052-842A-FDFEE7E26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662476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1_Title slide">
    <p:spTree>
      <p:nvGrpSpPr>
        <p:cNvPr id="1" name="Shape 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Google Shape;9;p2"/>
          <p:cNvSpPr/>
          <p:nvPr/>
        </p:nvSpPr>
        <p:spPr>
          <a:xfrm>
            <a:off x="8880633" y="0"/>
            <a:ext cx="3311600" cy="68644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" name="Google Shape;10;p2"/>
          <p:cNvSpPr txBox="1">
            <a:spLocks noGrp="1"/>
          </p:cNvSpPr>
          <p:nvPr>
            <p:ph type="ctrTitle"/>
          </p:nvPr>
        </p:nvSpPr>
        <p:spPr>
          <a:xfrm>
            <a:off x="950967" y="1759451"/>
            <a:ext cx="4994800" cy="24944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5333"/>
            </a:lvl1pPr>
            <a:lvl2pPr lvl="1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2pPr>
            <a:lvl3pPr lvl="2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3pPr>
            <a:lvl4pPr lvl="3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4pPr>
            <a:lvl5pPr lvl="4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5pPr>
            <a:lvl6pPr lvl="5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6pPr>
            <a:lvl7pPr lvl="6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7pPr>
            <a:lvl8pPr lvl="7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8pPr>
            <a:lvl9pPr lvl="8" algn="ctr" rtl="0">
              <a:spcBef>
                <a:spcPts val="0"/>
              </a:spcBef>
              <a:spcAft>
                <a:spcPts val="0"/>
              </a:spcAft>
              <a:buSzPts val="8500"/>
              <a:buNone/>
              <a:defRPr sz="11333"/>
            </a:lvl9pPr>
          </a:lstStyle>
          <a:p>
            <a:endParaRPr/>
          </a:p>
        </p:txBody>
      </p:sp>
      <p:sp>
        <p:nvSpPr>
          <p:cNvPr id="11" name="Google Shape;11;p2"/>
          <p:cNvSpPr txBox="1">
            <a:spLocks noGrp="1"/>
          </p:cNvSpPr>
          <p:nvPr>
            <p:ph type="subTitle" idx="1"/>
          </p:nvPr>
        </p:nvSpPr>
        <p:spPr>
          <a:xfrm>
            <a:off x="950967" y="4597567"/>
            <a:ext cx="4994800" cy="613600"/>
          </a:xfrm>
          <a:prstGeom prst="rect">
            <a:avLst/>
          </a:prstGeom>
          <a:ln w="9525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133">
                <a:solidFill>
                  <a:schemeClr val="dk1"/>
                </a:solidFill>
              </a:defRPr>
            </a:lvl1pPr>
            <a:lvl2pPr lvl="1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2pPr>
            <a:lvl3pPr lvl="2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3pPr>
            <a:lvl4pPr lvl="3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4pPr>
            <a:lvl5pPr lvl="4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5pPr>
            <a:lvl6pPr lvl="5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6pPr>
            <a:lvl7pPr lvl="6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7pPr>
            <a:lvl8pPr lvl="7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8pPr>
            <a:lvl9pPr lvl="8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800"/>
              <a:buNone/>
              <a:defRPr sz="2400"/>
            </a:lvl9pPr>
          </a:lstStyle>
          <a:p>
            <a:endParaRPr/>
          </a:p>
        </p:txBody>
      </p:sp>
      <p:sp>
        <p:nvSpPr>
          <p:cNvPr id="12" name="Google Shape;12;p2"/>
          <p:cNvSpPr>
            <a:spLocks noGrp="1"/>
          </p:cNvSpPr>
          <p:nvPr>
            <p:ph type="pic" idx="2"/>
          </p:nvPr>
        </p:nvSpPr>
        <p:spPr>
          <a:xfrm>
            <a:off x="6755667" y="1251967"/>
            <a:ext cx="4354000" cy="4354000"/>
          </a:xfrm>
          <a:prstGeom prst="ellipse">
            <a:avLst/>
          </a:prstGeom>
          <a:noFill/>
          <a:ln w="76200" cap="flat" cmpd="sng">
            <a:solidFill>
              <a:schemeClr val="dk1"/>
            </a:solidFill>
            <a:prstDash val="solid"/>
            <a:round/>
            <a:headEnd type="none" w="sm" len="sm"/>
            <a:tailEnd type="none" w="sm" len="sm"/>
          </a:ln>
        </p:spPr>
      </p:sp>
      <p:grpSp>
        <p:nvGrpSpPr>
          <p:cNvPr id="13" name="Google Shape;13;p2"/>
          <p:cNvGrpSpPr/>
          <p:nvPr/>
        </p:nvGrpSpPr>
        <p:grpSpPr>
          <a:xfrm>
            <a:off x="81599" y="-1335603"/>
            <a:ext cx="2618021" cy="2667588"/>
            <a:chOff x="61199" y="-1001703"/>
            <a:chExt cx="1963516" cy="2000691"/>
          </a:xfrm>
        </p:grpSpPr>
        <p:sp>
          <p:nvSpPr>
            <p:cNvPr id="14" name="Google Shape;14;p2"/>
            <p:cNvSpPr/>
            <p:nvPr/>
          </p:nvSpPr>
          <p:spPr>
            <a:xfrm>
              <a:off x="364877" y="-845991"/>
              <a:ext cx="1659839" cy="1844980"/>
            </a:xfrm>
            <a:custGeom>
              <a:avLst/>
              <a:gdLst/>
              <a:ahLst/>
              <a:cxnLst/>
              <a:rect l="l" t="t" r="r" b="b"/>
              <a:pathLst>
                <a:path w="30715" h="34141" extrusionOk="0">
                  <a:moveTo>
                    <a:pt x="30626" y="1"/>
                  </a:moveTo>
                  <a:cubicBezTo>
                    <a:pt x="30604" y="1"/>
                    <a:pt x="30583" y="8"/>
                    <a:pt x="30567" y="24"/>
                  </a:cubicBezTo>
                  <a:lnTo>
                    <a:pt x="4349" y="26243"/>
                  </a:lnTo>
                  <a:cubicBezTo>
                    <a:pt x="4333" y="26258"/>
                    <a:pt x="4325" y="26282"/>
                    <a:pt x="4325" y="26305"/>
                  </a:cubicBezTo>
                  <a:lnTo>
                    <a:pt x="4325" y="29965"/>
                  </a:lnTo>
                  <a:lnTo>
                    <a:pt x="1347" y="32943"/>
                  </a:lnTo>
                  <a:cubicBezTo>
                    <a:pt x="1213" y="32838"/>
                    <a:pt x="1072" y="32794"/>
                    <a:pt x="938" y="32794"/>
                  </a:cubicBezTo>
                  <a:cubicBezTo>
                    <a:pt x="417" y="32794"/>
                    <a:pt x="1" y="33473"/>
                    <a:pt x="463" y="33936"/>
                  </a:cubicBezTo>
                  <a:cubicBezTo>
                    <a:pt x="607" y="34079"/>
                    <a:pt x="771" y="34140"/>
                    <a:pt x="929" y="34140"/>
                  </a:cubicBezTo>
                  <a:cubicBezTo>
                    <a:pt x="1418" y="34140"/>
                    <a:pt x="1851" y="33558"/>
                    <a:pt x="1464" y="33059"/>
                  </a:cubicBezTo>
                  <a:lnTo>
                    <a:pt x="4465" y="30050"/>
                  </a:lnTo>
                  <a:cubicBezTo>
                    <a:pt x="4480" y="30035"/>
                    <a:pt x="4488" y="30019"/>
                    <a:pt x="4488" y="29996"/>
                  </a:cubicBezTo>
                  <a:lnTo>
                    <a:pt x="4488" y="26336"/>
                  </a:lnTo>
                  <a:lnTo>
                    <a:pt x="9436" y="21388"/>
                  </a:lnTo>
                  <a:lnTo>
                    <a:pt x="10180" y="21412"/>
                  </a:lnTo>
                  <a:lnTo>
                    <a:pt x="12995" y="18604"/>
                  </a:lnTo>
                  <a:lnTo>
                    <a:pt x="12972" y="17860"/>
                  </a:lnTo>
                  <a:lnTo>
                    <a:pt x="30684" y="140"/>
                  </a:lnTo>
                  <a:cubicBezTo>
                    <a:pt x="30715" y="109"/>
                    <a:pt x="30715" y="55"/>
                    <a:pt x="30684" y="24"/>
                  </a:cubicBezTo>
                  <a:cubicBezTo>
                    <a:pt x="30668" y="8"/>
                    <a:pt x="30647" y="1"/>
                    <a:pt x="3062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15" name="Google Shape;15;p2"/>
            <p:cNvGrpSpPr/>
            <p:nvPr/>
          </p:nvGrpSpPr>
          <p:grpSpPr>
            <a:xfrm>
              <a:off x="394921" y="-1001703"/>
              <a:ext cx="1400135" cy="1397586"/>
              <a:chOff x="1182471" y="-1089503"/>
              <a:chExt cx="1400135" cy="1397586"/>
            </a:xfrm>
          </p:grpSpPr>
          <p:sp>
            <p:nvSpPr>
              <p:cNvPr id="16" name="Google Shape;16;p2"/>
              <p:cNvSpPr/>
              <p:nvPr/>
            </p:nvSpPr>
            <p:spPr>
              <a:xfrm>
                <a:off x="2530619" y="-1089503"/>
                <a:ext cx="51986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962" h="899" extrusionOk="0">
                    <a:moveTo>
                      <a:pt x="469" y="1"/>
                    </a:moveTo>
                    <a:cubicBezTo>
                      <a:pt x="440" y="1"/>
                      <a:pt x="411" y="3"/>
                      <a:pt x="380" y="7"/>
                    </a:cubicBezTo>
                    <a:cubicBezTo>
                      <a:pt x="357" y="15"/>
                      <a:pt x="326" y="22"/>
                      <a:pt x="303" y="30"/>
                    </a:cubicBezTo>
                    <a:cubicBezTo>
                      <a:pt x="272" y="46"/>
                      <a:pt x="248" y="61"/>
                      <a:pt x="225" y="77"/>
                    </a:cubicBezTo>
                    <a:cubicBezTo>
                      <a:pt x="194" y="92"/>
                      <a:pt x="171" y="108"/>
                      <a:pt x="155" y="131"/>
                    </a:cubicBezTo>
                    <a:cubicBezTo>
                      <a:pt x="132" y="154"/>
                      <a:pt x="117" y="170"/>
                      <a:pt x="101" y="201"/>
                    </a:cubicBezTo>
                    <a:cubicBezTo>
                      <a:pt x="86" y="224"/>
                      <a:pt x="70" y="247"/>
                      <a:pt x="54" y="278"/>
                    </a:cubicBezTo>
                    <a:cubicBezTo>
                      <a:pt x="47" y="301"/>
                      <a:pt x="39" y="332"/>
                      <a:pt x="31" y="356"/>
                    </a:cubicBezTo>
                    <a:cubicBezTo>
                      <a:pt x="0" y="503"/>
                      <a:pt x="47" y="658"/>
                      <a:pt x="155" y="767"/>
                    </a:cubicBezTo>
                    <a:cubicBezTo>
                      <a:pt x="171" y="782"/>
                      <a:pt x="194" y="805"/>
                      <a:pt x="225" y="821"/>
                    </a:cubicBezTo>
                    <a:cubicBezTo>
                      <a:pt x="248" y="837"/>
                      <a:pt x="272" y="852"/>
                      <a:pt x="303" y="860"/>
                    </a:cubicBezTo>
                    <a:cubicBezTo>
                      <a:pt x="326" y="868"/>
                      <a:pt x="357" y="883"/>
                      <a:pt x="380" y="883"/>
                    </a:cubicBezTo>
                    <a:cubicBezTo>
                      <a:pt x="411" y="891"/>
                      <a:pt x="442" y="899"/>
                      <a:pt x="473" y="899"/>
                    </a:cubicBezTo>
                    <a:cubicBezTo>
                      <a:pt x="752" y="899"/>
                      <a:pt x="962" y="635"/>
                      <a:pt x="908" y="356"/>
                    </a:cubicBezTo>
                    <a:cubicBezTo>
                      <a:pt x="900" y="332"/>
                      <a:pt x="892" y="301"/>
                      <a:pt x="884" y="278"/>
                    </a:cubicBezTo>
                    <a:cubicBezTo>
                      <a:pt x="877" y="247"/>
                      <a:pt x="861" y="224"/>
                      <a:pt x="845" y="201"/>
                    </a:cubicBezTo>
                    <a:cubicBezTo>
                      <a:pt x="830" y="170"/>
                      <a:pt x="807" y="154"/>
                      <a:pt x="783" y="131"/>
                    </a:cubicBezTo>
                    <a:cubicBezTo>
                      <a:pt x="768" y="108"/>
                      <a:pt x="745" y="92"/>
                      <a:pt x="721" y="77"/>
                    </a:cubicBezTo>
                    <a:cubicBezTo>
                      <a:pt x="690" y="61"/>
                      <a:pt x="667" y="46"/>
                      <a:pt x="644" y="30"/>
                    </a:cubicBezTo>
                    <a:cubicBezTo>
                      <a:pt x="613" y="22"/>
                      <a:pt x="590" y="15"/>
                      <a:pt x="559" y="7"/>
                    </a:cubicBezTo>
                    <a:cubicBezTo>
                      <a:pt x="528" y="3"/>
                      <a:pt x="498" y="1"/>
                      <a:pt x="469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7" name="Google Shape;17;p2"/>
              <p:cNvSpPr/>
              <p:nvPr/>
            </p:nvSpPr>
            <p:spPr>
              <a:xfrm>
                <a:off x="2399895" y="-967102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5" y="1"/>
                    </a:moveTo>
                    <a:cubicBezTo>
                      <a:pt x="250" y="1"/>
                      <a:pt x="0" y="471"/>
                      <a:pt x="302" y="766"/>
                    </a:cubicBezTo>
                    <a:cubicBezTo>
                      <a:pt x="387" y="851"/>
                      <a:pt x="504" y="898"/>
                      <a:pt x="620" y="898"/>
                    </a:cubicBezTo>
                    <a:cubicBezTo>
                      <a:pt x="1109" y="898"/>
                      <a:pt x="1240" y="223"/>
                      <a:pt x="791" y="37"/>
                    </a:cubicBezTo>
                    <a:cubicBezTo>
                      <a:pt x="730" y="12"/>
                      <a:pt x="671" y="1"/>
                      <a:pt x="61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8" name="Google Shape;18;p2"/>
              <p:cNvSpPr/>
              <p:nvPr/>
            </p:nvSpPr>
            <p:spPr>
              <a:xfrm>
                <a:off x="1418844" y="14375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1" y="0"/>
                    </a:moveTo>
                    <a:cubicBezTo>
                      <a:pt x="244" y="0"/>
                      <a:pt x="1" y="464"/>
                      <a:pt x="302" y="766"/>
                    </a:cubicBezTo>
                    <a:cubicBezTo>
                      <a:pt x="388" y="851"/>
                      <a:pt x="496" y="898"/>
                      <a:pt x="620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29" y="12"/>
                      <a:pt x="668" y="0"/>
                      <a:pt x="61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19" name="Google Shape;19;p2"/>
              <p:cNvSpPr/>
              <p:nvPr/>
            </p:nvSpPr>
            <p:spPr>
              <a:xfrm>
                <a:off x="2277494" y="-844323"/>
                <a:ext cx="67118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9" extrusionOk="0">
                    <a:moveTo>
                      <a:pt x="606" y="1"/>
                    </a:moveTo>
                    <a:cubicBezTo>
                      <a:pt x="244" y="1"/>
                      <a:pt x="0" y="465"/>
                      <a:pt x="295" y="766"/>
                    </a:cubicBezTo>
                    <a:cubicBezTo>
                      <a:pt x="380" y="852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0" name="Google Shape;20;p2"/>
              <p:cNvSpPr/>
              <p:nvPr/>
            </p:nvSpPr>
            <p:spPr>
              <a:xfrm>
                <a:off x="1296064" y="136722"/>
                <a:ext cx="67064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05" y="1"/>
                    </a:moveTo>
                    <a:cubicBezTo>
                      <a:pt x="243" y="1"/>
                      <a:pt x="0" y="465"/>
                      <a:pt x="302" y="766"/>
                    </a:cubicBezTo>
                    <a:cubicBezTo>
                      <a:pt x="380" y="852"/>
                      <a:pt x="496" y="898"/>
                      <a:pt x="620" y="898"/>
                    </a:cubicBezTo>
                    <a:cubicBezTo>
                      <a:pt x="1109" y="898"/>
                      <a:pt x="1240" y="223"/>
                      <a:pt x="783" y="37"/>
                    </a:cubicBezTo>
                    <a:cubicBezTo>
                      <a:pt x="722" y="12"/>
                      <a:pt x="662" y="1"/>
                      <a:pt x="605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1" name="Google Shape;21;p2"/>
              <p:cNvSpPr/>
              <p:nvPr/>
            </p:nvSpPr>
            <p:spPr>
              <a:xfrm>
                <a:off x="1909532" y="-476363"/>
                <a:ext cx="67118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8" extrusionOk="0">
                    <a:moveTo>
                      <a:pt x="606" y="0"/>
                    </a:moveTo>
                    <a:cubicBezTo>
                      <a:pt x="244" y="0"/>
                      <a:pt x="0" y="464"/>
                      <a:pt x="295" y="766"/>
                    </a:cubicBezTo>
                    <a:cubicBezTo>
                      <a:pt x="381" y="851"/>
                      <a:pt x="497" y="898"/>
                      <a:pt x="613" y="898"/>
                    </a:cubicBezTo>
                    <a:cubicBezTo>
                      <a:pt x="1102" y="898"/>
                      <a:pt x="1241" y="223"/>
                      <a:pt x="784" y="37"/>
                    </a:cubicBezTo>
                    <a:cubicBezTo>
                      <a:pt x="723" y="12"/>
                      <a:pt x="663" y="0"/>
                      <a:pt x="606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2" name="Google Shape;22;p2"/>
              <p:cNvSpPr/>
              <p:nvPr/>
            </p:nvSpPr>
            <p:spPr>
              <a:xfrm>
                <a:off x="2154714" y="-721922"/>
                <a:ext cx="67064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8" extrusionOk="0">
                    <a:moveTo>
                      <a:pt x="613" y="0"/>
                    </a:moveTo>
                    <a:cubicBezTo>
                      <a:pt x="245" y="0"/>
                      <a:pt x="0" y="471"/>
                      <a:pt x="303" y="773"/>
                    </a:cubicBezTo>
                    <a:cubicBezTo>
                      <a:pt x="388" y="851"/>
                      <a:pt x="496" y="898"/>
                      <a:pt x="621" y="898"/>
                    </a:cubicBezTo>
                    <a:cubicBezTo>
                      <a:pt x="1109" y="898"/>
                      <a:pt x="1241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3" name="Google Shape;23;p2"/>
              <p:cNvSpPr/>
              <p:nvPr/>
            </p:nvSpPr>
            <p:spPr>
              <a:xfrm>
                <a:off x="2031934" y="-599143"/>
                <a:ext cx="67496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9" h="898" extrusionOk="0">
                    <a:moveTo>
                      <a:pt x="613" y="0"/>
                    </a:moveTo>
                    <a:cubicBezTo>
                      <a:pt x="250" y="0"/>
                      <a:pt x="1" y="464"/>
                      <a:pt x="302" y="766"/>
                    </a:cubicBezTo>
                    <a:cubicBezTo>
                      <a:pt x="388" y="851"/>
                      <a:pt x="504" y="898"/>
                      <a:pt x="620" y="898"/>
                    </a:cubicBezTo>
                    <a:cubicBezTo>
                      <a:pt x="1109" y="898"/>
                      <a:pt x="1249" y="223"/>
                      <a:pt x="791" y="37"/>
                    </a:cubicBezTo>
                    <a:cubicBezTo>
                      <a:pt x="730" y="12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4" name="Google Shape;24;p2"/>
              <p:cNvSpPr/>
              <p:nvPr/>
            </p:nvSpPr>
            <p:spPr>
              <a:xfrm>
                <a:off x="1786752" y="-353962"/>
                <a:ext cx="67118" cy="48528"/>
              </a:xfrm>
              <a:custGeom>
                <a:avLst/>
                <a:gdLst/>
                <a:ahLst/>
                <a:cxnLst/>
                <a:rect l="l" t="t" r="r" b="b"/>
                <a:pathLst>
                  <a:path w="1242" h="898" extrusionOk="0">
                    <a:moveTo>
                      <a:pt x="613" y="0"/>
                    </a:moveTo>
                    <a:cubicBezTo>
                      <a:pt x="245" y="0"/>
                      <a:pt x="1" y="471"/>
                      <a:pt x="303" y="773"/>
                    </a:cubicBezTo>
                    <a:cubicBezTo>
                      <a:pt x="388" y="851"/>
                      <a:pt x="497" y="897"/>
                      <a:pt x="621" y="897"/>
                    </a:cubicBezTo>
                    <a:cubicBezTo>
                      <a:pt x="1109" y="897"/>
                      <a:pt x="1241" y="223"/>
                      <a:pt x="791" y="36"/>
                    </a:cubicBezTo>
                    <a:cubicBezTo>
                      <a:pt x="730" y="11"/>
                      <a:pt x="670" y="0"/>
                      <a:pt x="613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5" name="Google Shape;25;p2"/>
              <p:cNvSpPr/>
              <p:nvPr/>
            </p:nvSpPr>
            <p:spPr>
              <a:xfrm>
                <a:off x="1664026" y="-231237"/>
                <a:ext cx="67442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1248" h="899" extrusionOk="0">
                    <a:moveTo>
                      <a:pt x="613" y="1"/>
                    </a:moveTo>
                    <a:cubicBezTo>
                      <a:pt x="249" y="1"/>
                      <a:pt x="0" y="465"/>
                      <a:pt x="302" y="767"/>
                    </a:cubicBezTo>
                    <a:cubicBezTo>
                      <a:pt x="387" y="852"/>
                      <a:pt x="503" y="898"/>
                      <a:pt x="620" y="898"/>
                    </a:cubicBezTo>
                    <a:cubicBezTo>
                      <a:pt x="1108" y="898"/>
                      <a:pt x="1248" y="224"/>
                      <a:pt x="790" y="38"/>
                    </a:cubicBezTo>
                    <a:cubicBezTo>
                      <a:pt x="729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6" name="Google Shape;26;p2"/>
              <p:cNvSpPr/>
              <p:nvPr/>
            </p:nvSpPr>
            <p:spPr>
              <a:xfrm>
                <a:off x="1541624" y="-108836"/>
                <a:ext cx="67064" cy="48960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906" extrusionOk="0">
                    <a:moveTo>
                      <a:pt x="613" y="1"/>
                    </a:moveTo>
                    <a:cubicBezTo>
                      <a:pt x="245" y="1"/>
                      <a:pt x="0" y="472"/>
                      <a:pt x="302" y="774"/>
                    </a:cubicBezTo>
                    <a:cubicBezTo>
                      <a:pt x="380" y="859"/>
                      <a:pt x="496" y="906"/>
                      <a:pt x="613" y="906"/>
                    </a:cubicBezTo>
                    <a:cubicBezTo>
                      <a:pt x="1109" y="906"/>
                      <a:pt x="1241" y="231"/>
                      <a:pt x="791" y="37"/>
                    </a:cubicBezTo>
                    <a:cubicBezTo>
                      <a:pt x="730" y="12"/>
                      <a:pt x="670" y="1"/>
                      <a:pt x="613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27" name="Google Shape;27;p2"/>
              <p:cNvSpPr/>
              <p:nvPr/>
            </p:nvSpPr>
            <p:spPr>
              <a:xfrm>
                <a:off x="1182471" y="259501"/>
                <a:ext cx="48636" cy="4858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9" extrusionOk="0">
                    <a:moveTo>
                      <a:pt x="454" y="1"/>
                    </a:moveTo>
                    <a:cubicBezTo>
                      <a:pt x="425" y="1"/>
                      <a:pt x="396" y="3"/>
                      <a:pt x="365" y="6"/>
                    </a:cubicBezTo>
                    <a:cubicBezTo>
                      <a:pt x="334" y="14"/>
                      <a:pt x="310" y="22"/>
                      <a:pt x="279" y="37"/>
                    </a:cubicBezTo>
                    <a:cubicBezTo>
                      <a:pt x="256" y="45"/>
                      <a:pt x="225" y="61"/>
                      <a:pt x="202" y="76"/>
                    </a:cubicBezTo>
                    <a:cubicBezTo>
                      <a:pt x="178" y="92"/>
                      <a:pt x="155" y="107"/>
                      <a:pt x="140" y="131"/>
                    </a:cubicBezTo>
                    <a:cubicBezTo>
                      <a:pt x="116" y="154"/>
                      <a:pt x="93" y="177"/>
                      <a:pt x="78" y="200"/>
                    </a:cubicBezTo>
                    <a:cubicBezTo>
                      <a:pt x="62" y="224"/>
                      <a:pt x="47" y="247"/>
                      <a:pt x="39" y="278"/>
                    </a:cubicBezTo>
                    <a:cubicBezTo>
                      <a:pt x="31" y="301"/>
                      <a:pt x="23" y="332"/>
                      <a:pt x="16" y="363"/>
                    </a:cubicBezTo>
                    <a:cubicBezTo>
                      <a:pt x="0" y="417"/>
                      <a:pt x="0" y="479"/>
                      <a:pt x="16" y="534"/>
                    </a:cubicBezTo>
                    <a:cubicBezTo>
                      <a:pt x="23" y="565"/>
                      <a:pt x="31" y="596"/>
                      <a:pt x="39" y="619"/>
                    </a:cubicBezTo>
                    <a:cubicBezTo>
                      <a:pt x="47" y="642"/>
                      <a:pt x="62" y="673"/>
                      <a:pt x="78" y="697"/>
                    </a:cubicBezTo>
                    <a:cubicBezTo>
                      <a:pt x="93" y="720"/>
                      <a:pt x="116" y="743"/>
                      <a:pt x="140" y="766"/>
                    </a:cubicBezTo>
                    <a:cubicBezTo>
                      <a:pt x="217" y="852"/>
                      <a:pt x="334" y="898"/>
                      <a:pt x="450" y="898"/>
                    </a:cubicBezTo>
                    <a:cubicBezTo>
                      <a:pt x="481" y="898"/>
                      <a:pt x="512" y="890"/>
                      <a:pt x="543" y="890"/>
                    </a:cubicBezTo>
                    <a:cubicBezTo>
                      <a:pt x="566" y="883"/>
                      <a:pt x="597" y="875"/>
                      <a:pt x="628" y="859"/>
                    </a:cubicBezTo>
                    <a:cubicBezTo>
                      <a:pt x="652" y="852"/>
                      <a:pt x="675" y="836"/>
                      <a:pt x="706" y="821"/>
                    </a:cubicBezTo>
                    <a:cubicBezTo>
                      <a:pt x="729" y="805"/>
                      <a:pt x="752" y="782"/>
                      <a:pt x="768" y="766"/>
                    </a:cubicBezTo>
                    <a:cubicBezTo>
                      <a:pt x="791" y="743"/>
                      <a:pt x="807" y="720"/>
                      <a:pt x="822" y="697"/>
                    </a:cubicBezTo>
                    <a:cubicBezTo>
                      <a:pt x="838" y="673"/>
                      <a:pt x="853" y="642"/>
                      <a:pt x="869" y="619"/>
                    </a:cubicBezTo>
                    <a:cubicBezTo>
                      <a:pt x="876" y="596"/>
                      <a:pt x="884" y="565"/>
                      <a:pt x="892" y="534"/>
                    </a:cubicBezTo>
                    <a:cubicBezTo>
                      <a:pt x="900" y="479"/>
                      <a:pt x="900" y="417"/>
                      <a:pt x="892" y="363"/>
                    </a:cubicBezTo>
                    <a:cubicBezTo>
                      <a:pt x="884" y="332"/>
                      <a:pt x="876" y="301"/>
                      <a:pt x="869" y="278"/>
                    </a:cubicBezTo>
                    <a:cubicBezTo>
                      <a:pt x="853" y="247"/>
                      <a:pt x="838" y="224"/>
                      <a:pt x="822" y="200"/>
                    </a:cubicBezTo>
                    <a:cubicBezTo>
                      <a:pt x="807" y="177"/>
                      <a:pt x="791" y="154"/>
                      <a:pt x="768" y="131"/>
                    </a:cubicBezTo>
                    <a:cubicBezTo>
                      <a:pt x="752" y="107"/>
                      <a:pt x="729" y="92"/>
                      <a:pt x="706" y="76"/>
                    </a:cubicBezTo>
                    <a:cubicBezTo>
                      <a:pt x="675" y="61"/>
                      <a:pt x="652" y="45"/>
                      <a:pt x="628" y="37"/>
                    </a:cubicBezTo>
                    <a:cubicBezTo>
                      <a:pt x="597" y="22"/>
                      <a:pt x="566" y="14"/>
                      <a:pt x="543" y="6"/>
                    </a:cubicBezTo>
                    <a:cubicBezTo>
                      <a:pt x="512" y="3"/>
                      <a:pt x="483" y="1"/>
                      <a:pt x="454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28" name="Google Shape;28;p2"/>
            <p:cNvGrpSpPr/>
            <p:nvPr/>
          </p:nvGrpSpPr>
          <p:grpSpPr>
            <a:xfrm>
              <a:off x="1005462" y="33090"/>
              <a:ext cx="743488" cy="602656"/>
              <a:chOff x="1005462" y="33090"/>
              <a:chExt cx="743488" cy="602656"/>
            </a:xfrm>
          </p:grpSpPr>
          <p:sp>
            <p:nvSpPr>
              <p:cNvPr id="29" name="Google Shape;29;p2"/>
              <p:cNvSpPr/>
              <p:nvPr/>
            </p:nvSpPr>
            <p:spPr>
              <a:xfrm>
                <a:off x="1005462" y="603862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0" name="Google Shape;30;p2"/>
              <p:cNvSpPr/>
              <p:nvPr/>
            </p:nvSpPr>
            <p:spPr>
              <a:xfrm>
                <a:off x="1100573" y="508697"/>
                <a:ext cx="172712" cy="31938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1" extrusionOk="0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1" name="Google Shape;31;p2"/>
              <p:cNvSpPr/>
              <p:nvPr/>
            </p:nvSpPr>
            <p:spPr>
              <a:xfrm>
                <a:off x="1195739" y="413586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2" name="Google Shape;32;p2"/>
              <p:cNvSpPr/>
              <p:nvPr/>
            </p:nvSpPr>
            <p:spPr>
              <a:xfrm>
                <a:off x="1290850" y="318476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3" name="Google Shape;33;p2"/>
              <p:cNvSpPr/>
              <p:nvPr/>
            </p:nvSpPr>
            <p:spPr>
              <a:xfrm>
                <a:off x="1385961" y="223311"/>
                <a:ext cx="172712" cy="31938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1" extrusionOk="0">
                    <a:moveTo>
                      <a:pt x="590" y="1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4" name="Google Shape;34;p2"/>
              <p:cNvSpPr/>
              <p:nvPr/>
            </p:nvSpPr>
            <p:spPr>
              <a:xfrm>
                <a:off x="1481126" y="128200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1"/>
                    </a:moveTo>
                    <a:lnTo>
                      <a:pt x="0" y="590"/>
                    </a:lnTo>
                    <a:lnTo>
                      <a:pt x="2614" y="590"/>
                    </a:lnTo>
                    <a:lnTo>
                      <a:pt x="3195" y="1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5" name="Google Shape;35;p2"/>
              <p:cNvSpPr/>
              <p:nvPr/>
            </p:nvSpPr>
            <p:spPr>
              <a:xfrm>
                <a:off x="1576238" y="33090"/>
                <a:ext cx="172712" cy="31884"/>
              </a:xfrm>
              <a:custGeom>
                <a:avLst/>
                <a:gdLst/>
                <a:ahLst/>
                <a:cxnLst/>
                <a:rect l="l" t="t" r="r" b="b"/>
                <a:pathLst>
                  <a:path w="3196" h="590" extrusionOk="0">
                    <a:moveTo>
                      <a:pt x="590" y="0"/>
                    </a:moveTo>
                    <a:lnTo>
                      <a:pt x="1" y="590"/>
                    </a:lnTo>
                    <a:lnTo>
                      <a:pt x="2614" y="590"/>
                    </a:lnTo>
                    <a:lnTo>
                      <a:pt x="3196" y="0"/>
                    </a:ln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  <p:grpSp>
          <p:nvGrpSpPr>
            <p:cNvPr id="36" name="Google Shape;36;p2"/>
            <p:cNvGrpSpPr/>
            <p:nvPr/>
          </p:nvGrpSpPr>
          <p:grpSpPr>
            <a:xfrm>
              <a:off x="61199" y="486920"/>
              <a:ext cx="269497" cy="230589"/>
              <a:chOff x="-245801" y="266720"/>
              <a:chExt cx="269497" cy="230589"/>
            </a:xfrm>
          </p:grpSpPr>
          <p:sp>
            <p:nvSpPr>
              <p:cNvPr id="37" name="Google Shape;3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4267" extrusionOk="0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38" name="Google Shape;3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0" extrusionOk="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39" name="Google Shape;39;p2"/>
          <p:cNvGrpSpPr/>
          <p:nvPr/>
        </p:nvGrpSpPr>
        <p:grpSpPr>
          <a:xfrm>
            <a:off x="-831651" y="5691267"/>
            <a:ext cx="2813779" cy="2572720"/>
            <a:chOff x="-623738" y="4268450"/>
            <a:chExt cx="2110334" cy="1929540"/>
          </a:xfrm>
        </p:grpSpPr>
        <p:sp>
          <p:nvSpPr>
            <p:cNvPr id="40" name="Google Shape;40;p2"/>
            <p:cNvSpPr/>
            <p:nvPr/>
          </p:nvSpPr>
          <p:spPr>
            <a:xfrm>
              <a:off x="-623738" y="4268450"/>
              <a:ext cx="1727427" cy="1929540"/>
            </a:xfrm>
            <a:custGeom>
              <a:avLst/>
              <a:gdLst/>
              <a:ahLst/>
              <a:cxnLst/>
              <a:rect l="l" t="t" r="r" b="b"/>
              <a:pathLst>
                <a:path w="30555" h="34130" extrusionOk="0">
                  <a:moveTo>
                    <a:pt x="29779" y="0"/>
                  </a:moveTo>
                  <a:cubicBezTo>
                    <a:pt x="29221" y="0"/>
                    <a:pt x="28911" y="636"/>
                    <a:pt x="29252" y="1071"/>
                  </a:cubicBezTo>
                  <a:lnTo>
                    <a:pt x="26251" y="4080"/>
                  </a:lnTo>
                  <a:cubicBezTo>
                    <a:pt x="26235" y="4095"/>
                    <a:pt x="26227" y="4118"/>
                    <a:pt x="26227" y="4134"/>
                  </a:cubicBezTo>
                  <a:lnTo>
                    <a:pt x="26227" y="7794"/>
                  </a:lnTo>
                  <a:lnTo>
                    <a:pt x="21272" y="12742"/>
                  </a:lnTo>
                  <a:lnTo>
                    <a:pt x="20528" y="12718"/>
                  </a:lnTo>
                  <a:lnTo>
                    <a:pt x="17720" y="15526"/>
                  </a:lnTo>
                  <a:lnTo>
                    <a:pt x="17744" y="16270"/>
                  </a:lnTo>
                  <a:lnTo>
                    <a:pt x="32" y="33990"/>
                  </a:lnTo>
                  <a:cubicBezTo>
                    <a:pt x="1" y="34021"/>
                    <a:pt x="1" y="34075"/>
                    <a:pt x="32" y="34106"/>
                  </a:cubicBezTo>
                  <a:cubicBezTo>
                    <a:pt x="47" y="34122"/>
                    <a:pt x="70" y="34129"/>
                    <a:pt x="86" y="34129"/>
                  </a:cubicBezTo>
                  <a:cubicBezTo>
                    <a:pt x="109" y="34129"/>
                    <a:pt x="133" y="34122"/>
                    <a:pt x="148" y="34106"/>
                  </a:cubicBezTo>
                  <a:lnTo>
                    <a:pt x="26367" y="7887"/>
                  </a:lnTo>
                  <a:cubicBezTo>
                    <a:pt x="26382" y="7872"/>
                    <a:pt x="26390" y="7848"/>
                    <a:pt x="26390" y="7825"/>
                  </a:cubicBezTo>
                  <a:lnTo>
                    <a:pt x="26390" y="4165"/>
                  </a:lnTo>
                  <a:lnTo>
                    <a:pt x="29368" y="1187"/>
                  </a:lnTo>
                  <a:cubicBezTo>
                    <a:pt x="29490" y="1283"/>
                    <a:pt x="29633" y="1327"/>
                    <a:pt x="29774" y="1327"/>
                  </a:cubicBezTo>
                  <a:cubicBezTo>
                    <a:pt x="30046" y="1327"/>
                    <a:pt x="30310" y="1162"/>
                    <a:pt x="30407" y="877"/>
                  </a:cubicBezTo>
                  <a:cubicBezTo>
                    <a:pt x="30555" y="450"/>
                    <a:pt x="30229" y="0"/>
                    <a:pt x="29779" y="0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2"/>
            <p:cNvSpPr/>
            <p:nvPr/>
          </p:nvSpPr>
          <p:spPr>
            <a:xfrm>
              <a:off x="763570" y="4401603"/>
              <a:ext cx="723026" cy="722574"/>
            </a:xfrm>
            <a:custGeom>
              <a:avLst/>
              <a:gdLst/>
              <a:ahLst/>
              <a:cxnLst/>
              <a:rect l="l" t="t" r="r" b="b"/>
              <a:pathLst>
                <a:path w="12789" h="12781" extrusionOk="0">
                  <a:moveTo>
                    <a:pt x="12696" y="1"/>
                  </a:moveTo>
                  <a:cubicBezTo>
                    <a:pt x="12676" y="1"/>
                    <a:pt x="12656" y="9"/>
                    <a:pt x="12641" y="24"/>
                  </a:cubicBezTo>
                  <a:lnTo>
                    <a:pt x="32" y="12641"/>
                  </a:lnTo>
                  <a:cubicBezTo>
                    <a:pt x="1" y="12672"/>
                    <a:pt x="1" y="12719"/>
                    <a:pt x="32" y="12758"/>
                  </a:cubicBezTo>
                  <a:cubicBezTo>
                    <a:pt x="47" y="12773"/>
                    <a:pt x="63" y="12781"/>
                    <a:pt x="86" y="12781"/>
                  </a:cubicBezTo>
                  <a:cubicBezTo>
                    <a:pt x="109" y="12781"/>
                    <a:pt x="132" y="12773"/>
                    <a:pt x="140" y="12758"/>
                  </a:cubicBezTo>
                  <a:lnTo>
                    <a:pt x="12757" y="141"/>
                  </a:lnTo>
                  <a:cubicBezTo>
                    <a:pt x="12788" y="110"/>
                    <a:pt x="12788" y="55"/>
                    <a:pt x="12757" y="24"/>
                  </a:cubicBezTo>
                  <a:cubicBezTo>
                    <a:pt x="12738" y="9"/>
                    <a:pt x="12717" y="1"/>
                    <a:pt x="12696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42" name="Google Shape;42;p2"/>
            <p:cNvGrpSpPr/>
            <p:nvPr/>
          </p:nvGrpSpPr>
          <p:grpSpPr>
            <a:xfrm>
              <a:off x="-220625" y="4570231"/>
              <a:ext cx="921187" cy="920619"/>
              <a:chOff x="3429875" y="1645831"/>
              <a:chExt cx="921187" cy="920619"/>
            </a:xfrm>
          </p:grpSpPr>
          <p:sp>
            <p:nvSpPr>
              <p:cNvPr id="43" name="Google Shape;43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4" extrusionOk="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4" name="Google Shape;44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5" name="Google Shape;45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6" name="Google Shape;46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901" extrusionOk="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7" name="Google Shape;47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894" extrusionOk="0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8" name="Google Shape;48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49" name="Google Shape;49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902" extrusionOk="0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0" name="Google Shape;50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895" extrusionOk="0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1" name="Google Shape;51;p2"/>
          <p:cNvGrpSpPr/>
          <p:nvPr/>
        </p:nvGrpSpPr>
        <p:grpSpPr>
          <a:xfrm>
            <a:off x="9299067" y="4597563"/>
            <a:ext cx="2848851" cy="3227775"/>
            <a:chOff x="6974300" y="3448172"/>
            <a:chExt cx="2136638" cy="2420831"/>
          </a:xfrm>
        </p:grpSpPr>
        <p:sp>
          <p:nvSpPr>
            <p:cNvPr id="52" name="Google Shape;52;p2"/>
            <p:cNvSpPr/>
            <p:nvPr/>
          </p:nvSpPr>
          <p:spPr>
            <a:xfrm>
              <a:off x="7847645" y="3448172"/>
              <a:ext cx="1263293" cy="1576725"/>
            </a:xfrm>
            <a:custGeom>
              <a:avLst/>
              <a:gdLst/>
              <a:ahLst/>
              <a:cxnLst/>
              <a:rect l="l" t="t" r="r" b="b"/>
              <a:pathLst>
                <a:path w="23377" h="29177" extrusionOk="0">
                  <a:moveTo>
                    <a:pt x="23291" y="1"/>
                  </a:moveTo>
                  <a:cubicBezTo>
                    <a:pt x="23271" y="1"/>
                    <a:pt x="23252" y="7"/>
                    <a:pt x="23237" y="18"/>
                  </a:cubicBezTo>
                  <a:lnTo>
                    <a:pt x="11372" y="11883"/>
                  </a:lnTo>
                  <a:lnTo>
                    <a:pt x="10635" y="11852"/>
                  </a:lnTo>
                  <a:lnTo>
                    <a:pt x="7828" y="14667"/>
                  </a:lnTo>
                  <a:lnTo>
                    <a:pt x="7851" y="15404"/>
                  </a:lnTo>
                  <a:lnTo>
                    <a:pt x="7114" y="16141"/>
                  </a:lnTo>
                  <a:cubicBezTo>
                    <a:pt x="7099" y="16156"/>
                    <a:pt x="7091" y="16179"/>
                    <a:pt x="7091" y="16203"/>
                  </a:cubicBezTo>
                  <a:lnTo>
                    <a:pt x="7091" y="22236"/>
                  </a:lnTo>
                  <a:lnTo>
                    <a:pt x="1345" y="27982"/>
                  </a:lnTo>
                  <a:cubicBezTo>
                    <a:pt x="1209" y="27875"/>
                    <a:pt x="1067" y="27829"/>
                    <a:pt x="932" y="27829"/>
                  </a:cubicBezTo>
                  <a:cubicBezTo>
                    <a:pt x="412" y="27829"/>
                    <a:pt x="1" y="28507"/>
                    <a:pt x="469" y="28975"/>
                  </a:cubicBezTo>
                  <a:cubicBezTo>
                    <a:pt x="610" y="29116"/>
                    <a:pt x="772" y="29176"/>
                    <a:pt x="928" y="29176"/>
                  </a:cubicBezTo>
                  <a:cubicBezTo>
                    <a:pt x="1414" y="29176"/>
                    <a:pt x="1848" y="28597"/>
                    <a:pt x="1461" y="28099"/>
                  </a:cubicBezTo>
                  <a:lnTo>
                    <a:pt x="7231" y="22329"/>
                  </a:lnTo>
                  <a:cubicBezTo>
                    <a:pt x="7246" y="22313"/>
                    <a:pt x="7254" y="22290"/>
                    <a:pt x="7254" y="22267"/>
                  </a:cubicBezTo>
                  <a:lnTo>
                    <a:pt x="7254" y="16226"/>
                  </a:lnTo>
                  <a:lnTo>
                    <a:pt x="23345" y="135"/>
                  </a:lnTo>
                  <a:cubicBezTo>
                    <a:pt x="23376" y="104"/>
                    <a:pt x="23376" y="49"/>
                    <a:pt x="23345" y="18"/>
                  </a:cubicBezTo>
                  <a:cubicBezTo>
                    <a:pt x="23330" y="7"/>
                    <a:pt x="23310" y="1"/>
                    <a:pt x="2329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3" name="Google Shape;53;p2"/>
            <p:cNvSpPr/>
            <p:nvPr/>
          </p:nvSpPr>
          <p:spPr>
            <a:xfrm>
              <a:off x="7340215" y="4337362"/>
              <a:ext cx="595683" cy="833729"/>
            </a:xfrm>
            <a:custGeom>
              <a:avLst/>
              <a:gdLst/>
              <a:ahLst/>
              <a:cxnLst/>
              <a:rect l="l" t="t" r="r" b="b"/>
              <a:pathLst>
                <a:path w="11023" h="15428" extrusionOk="0">
                  <a:moveTo>
                    <a:pt x="10442" y="1"/>
                  </a:moveTo>
                  <a:cubicBezTo>
                    <a:pt x="10443" y="1"/>
                    <a:pt x="10444" y="1"/>
                    <a:pt x="10446" y="1"/>
                  </a:cubicBezTo>
                  <a:lnTo>
                    <a:pt x="10446" y="1"/>
                  </a:lnTo>
                  <a:cubicBezTo>
                    <a:pt x="10447" y="1"/>
                    <a:pt x="10448" y="1"/>
                    <a:pt x="10449" y="1"/>
                  </a:cubicBezTo>
                  <a:close/>
                  <a:moveTo>
                    <a:pt x="10446" y="1"/>
                  </a:moveTo>
                  <a:lnTo>
                    <a:pt x="10446" y="1"/>
                  </a:lnTo>
                  <a:cubicBezTo>
                    <a:pt x="10037" y="4"/>
                    <a:pt x="9807" y="475"/>
                    <a:pt x="10062" y="792"/>
                  </a:cubicBezTo>
                  <a:lnTo>
                    <a:pt x="5773" y="5080"/>
                  </a:lnTo>
                  <a:cubicBezTo>
                    <a:pt x="5766" y="5096"/>
                    <a:pt x="5758" y="5111"/>
                    <a:pt x="5758" y="5127"/>
                  </a:cubicBezTo>
                  <a:lnTo>
                    <a:pt x="5758" y="9617"/>
                  </a:lnTo>
                  <a:lnTo>
                    <a:pt x="43" y="15324"/>
                  </a:lnTo>
                  <a:cubicBezTo>
                    <a:pt x="1" y="15366"/>
                    <a:pt x="42" y="15427"/>
                    <a:pt x="88" y="15427"/>
                  </a:cubicBezTo>
                  <a:cubicBezTo>
                    <a:pt x="102" y="15427"/>
                    <a:pt x="116" y="15422"/>
                    <a:pt x="128" y="15410"/>
                  </a:cubicBezTo>
                  <a:lnTo>
                    <a:pt x="5859" y="9679"/>
                  </a:lnTo>
                  <a:cubicBezTo>
                    <a:pt x="5874" y="9671"/>
                    <a:pt x="5874" y="9656"/>
                    <a:pt x="5874" y="9640"/>
                  </a:cubicBezTo>
                  <a:lnTo>
                    <a:pt x="5874" y="5150"/>
                  </a:lnTo>
                  <a:lnTo>
                    <a:pt x="10139" y="885"/>
                  </a:lnTo>
                  <a:cubicBezTo>
                    <a:pt x="10231" y="953"/>
                    <a:pt x="10336" y="985"/>
                    <a:pt x="10439" y="985"/>
                  </a:cubicBezTo>
                  <a:cubicBezTo>
                    <a:pt x="10641" y="985"/>
                    <a:pt x="10835" y="863"/>
                    <a:pt x="10907" y="652"/>
                  </a:cubicBezTo>
                  <a:cubicBezTo>
                    <a:pt x="11023" y="336"/>
                    <a:pt x="10785" y="3"/>
                    <a:pt x="10446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4" name="Google Shape;54;p2"/>
            <p:cNvSpPr/>
            <p:nvPr/>
          </p:nvSpPr>
          <p:spPr>
            <a:xfrm>
              <a:off x="8106269" y="4453030"/>
              <a:ext cx="692631" cy="690469"/>
            </a:xfrm>
            <a:custGeom>
              <a:avLst/>
              <a:gdLst/>
              <a:ahLst/>
              <a:cxnLst/>
              <a:rect l="l" t="t" r="r" b="b"/>
              <a:pathLst>
                <a:path w="12817" h="12777" extrusionOk="0">
                  <a:moveTo>
                    <a:pt x="12701" y="1"/>
                  </a:moveTo>
                  <a:cubicBezTo>
                    <a:pt x="12681" y="1"/>
                    <a:pt x="12660" y="9"/>
                    <a:pt x="12641" y="27"/>
                  </a:cubicBezTo>
                  <a:lnTo>
                    <a:pt x="32" y="12637"/>
                  </a:lnTo>
                  <a:cubicBezTo>
                    <a:pt x="1" y="12668"/>
                    <a:pt x="1" y="12722"/>
                    <a:pt x="32" y="12753"/>
                  </a:cubicBezTo>
                  <a:cubicBezTo>
                    <a:pt x="47" y="12769"/>
                    <a:pt x="63" y="12776"/>
                    <a:pt x="86" y="12776"/>
                  </a:cubicBezTo>
                  <a:cubicBezTo>
                    <a:pt x="109" y="12776"/>
                    <a:pt x="133" y="12769"/>
                    <a:pt x="148" y="12753"/>
                  </a:cubicBezTo>
                  <a:lnTo>
                    <a:pt x="12757" y="136"/>
                  </a:lnTo>
                  <a:cubicBezTo>
                    <a:pt x="12816" y="77"/>
                    <a:pt x="12764" y="1"/>
                    <a:pt x="12701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55" name="Google Shape;55;p2"/>
            <p:cNvSpPr/>
            <p:nvPr/>
          </p:nvSpPr>
          <p:spPr>
            <a:xfrm>
              <a:off x="6974300" y="3939449"/>
              <a:ext cx="1595777" cy="1929553"/>
            </a:xfrm>
            <a:custGeom>
              <a:avLst/>
              <a:gdLst/>
              <a:ahLst/>
              <a:cxnLst/>
              <a:rect l="l" t="t" r="r" b="b"/>
              <a:pathLst>
                <a:path w="31478" h="38062" extrusionOk="0">
                  <a:moveTo>
                    <a:pt x="30702" y="1"/>
                  </a:moveTo>
                  <a:cubicBezTo>
                    <a:pt x="30151" y="1"/>
                    <a:pt x="29841" y="637"/>
                    <a:pt x="30174" y="1071"/>
                  </a:cubicBezTo>
                  <a:lnTo>
                    <a:pt x="24413" y="6840"/>
                  </a:lnTo>
                  <a:cubicBezTo>
                    <a:pt x="24397" y="6856"/>
                    <a:pt x="24389" y="6872"/>
                    <a:pt x="24389" y="6895"/>
                  </a:cubicBezTo>
                  <a:lnTo>
                    <a:pt x="24389" y="12936"/>
                  </a:lnTo>
                  <a:lnTo>
                    <a:pt x="20675" y="16650"/>
                  </a:lnTo>
                  <a:lnTo>
                    <a:pt x="20535" y="16650"/>
                  </a:lnTo>
                  <a:lnTo>
                    <a:pt x="17728" y="19465"/>
                  </a:lnTo>
                  <a:lnTo>
                    <a:pt x="17736" y="19597"/>
                  </a:lnTo>
                  <a:lnTo>
                    <a:pt x="16689" y="20636"/>
                  </a:lnTo>
                  <a:cubicBezTo>
                    <a:pt x="16642" y="20691"/>
                    <a:pt x="16673" y="20776"/>
                    <a:pt x="16751" y="20776"/>
                  </a:cubicBezTo>
                  <a:cubicBezTo>
                    <a:pt x="16766" y="20776"/>
                    <a:pt x="16790" y="20768"/>
                    <a:pt x="16805" y="20753"/>
                  </a:cubicBezTo>
                  <a:lnTo>
                    <a:pt x="17736" y="19822"/>
                  </a:lnTo>
                  <a:lnTo>
                    <a:pt x="17751" y="20210"/>
                  </a:lnTo>
                  <a:lnTo>
                    <a:pt x="32" y="37922"/>
                  </a:lnTo>
                  <a:cubicBezTo>
                    <a:pt x="1" y="37953"/>
                    <a:pt x="1" y="38007"/>
                    <a:pt x="32" y="38038"/>
                  </a:cubicBezTo>
                  <a:cubicBezTo>
                    <a:pt x="47" y="38054"/>
                    <a:pt x="70" y="38061"/>
                    <a:pt x="94" y="38061"/>
                  </a:cubicBezTo>
                  <a:cubicBezTo>
                    <a:pt x="117" y="38061"/>
                    <a:pt x="132" y="38054"/>
                    <a:pt x="148" y="38038"/>
                  </a:cubicBezTo>
                  <a:lnTo>
                    <a:pt x="26375" y="11819"/>
                  </a:lnTo>
                  <a:cubicBezTo>
                    <a:pt x="26390" y="11804"/>
                    <a:pt x="26398" y="11780"/>
                    <a:pt x="26398" y="11757"/>
                  </a:cubicBezTo>
                  <a:lnTo>
                    <a:pt x="26398" y="8097"/>
                  </a:lnTo>
                  <a:lnTo>
                    <a:pt x="29376" y="5119"/>
                  </a:lnTo>
                  <a:cubicBezTo>
                    <a:pt x="29512" y="5226"/>
                    <a:pt x="29654" y="5272"/>
                    <a:pt x="29789" y="5272"/>
                  </a:cubicBezTo>
                  <a:cubicBezTo>
                    <a:pt x="30308" y="5272"/>
                    <a:pt x="30720" y="4594"/>
                    <a:pt x="30252" y="4126"/>
                  </a:cubicBezTo>
                  <a:cubicBezTo>
                    <a:pt x="30108" y="3982"/>
                    <a:pt x="29944" y="3922"/>
                    <a:pt x="29787" y="3922"/>
                  </a:cubicBezTo>
                  <a:cubicBezTo>
                    <a:pt x="29298" y="3922"/>
                    <a:pt x="28867" y="4504"/>
                    <a:pt x="29259" y="5003"/>
                  </a:cubicBezTo>
                  <a:lnTo>
                    <a:pt x="26251" y="8011"/>
                  </a:lnTo>
                  <a:cubicBezTo>
                    <a:pt x="26235" y="8027"/>
                    <a:pt x="26227" y="8042"/>
                    <a:pt x="26227" y="8066"/>
                  </a:cubicBezTo>
                  <a:lnTo>
                    <a:pt x="26227" y="11726"/>
                  </a:lnTo>
                  <a:lnTo>
                    <a:pt x="21280" y="16674"/>
                  </a:lnTo>
                  <a:lnTo>
                    <a:pt x="20892" y="16658"/>
                  </a:lnTo>
                  <a:lnTo>
                    <a:pt x="24521" y="13029"/>
                  </a:lnTo>
                  <a:cubicBezTo>
                    <a:pt x="24537" y="13013"/>
                    <a:pt x="24544" y="12990"/>
                    <a:pt x="24552" y="12975"/>
                  </a:cubicBezTo>
                  <a:lnTo>
                    <a:pt x="24552" y="6934"/>
                  </a:lnTo>
                  <a:lnTo>
                    <a:pt x="30291" y="1187"/>
                  </a:lnTo>
                  <a:cubicBezTo>
                    <a:pt x="30416" y="1283"/>
                    <a:pt x="30559" y="1327"/>
                    <a:pt x="30701" y="1327"/>
                  </a:cubicBezTo>
                  <a:cubicBezTo>
                    <a:pt x="30972" y="1327"/>
                    <a:pt x="31233" y="1163"/>
                    <a:pt x="31330" y="877"/>
                  </a:cubicBezTo>
                  <a:cubicBezTo>
                    <a:pt x="31477" y="443"/>
                    <a:pt x="31159" y="1"/>
                    <a:pt x="30702" y="1"/>
                  </a:cubicBezTo>
                  <a:close/>
                </a:path>
              </a:pathLst>
            </a:custGeom>
            <a:solidFill>
              <a:schemeClr val="l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56" name="Google Shape;56;p2"/>
            <p:cNvGrpSpPr/>
            <p:nvPr/>
          </p:nvGrpSpPr>
          <p:grpSpPr>
            <a:xfrm>
              <a:off x="7020074" y="4660470"/>
              <a:ext cx="269497" cy="230589"/>
              <a:chOff x="-245801" y="266720"/>
              <a:chExt cx="269497" cy="230589"/>
            </a:xfrm>
          </p:grpSpPr>
          <p:sp>
            <p:nvSpPr>
              <p:cNvPr id="57" name="Google Shape;57;p2"/>
              <p:cNvSpPr/>
              <p:nvPr/>
            </p:nvSpPr>
            <p:spPr>
              <a:xfrm>
                <a:off x="-245801" y="266720"/>
                <a:ext cx="269497" cy="230589"/>
              </a:xfrm>
              <a:custGeom>
                <a:avLst/>
                <a:gdLst/>
                <a:ahLst/>
                <a:cxnLst/>
                <a:rect l="l" t="t" r="r" b="b"/>
                <a:pathLst>
                  <a:path w="4987" h="4267" extrusionOk="0">
                    <a:moveTo>
                      <a:pt x="2837" y="166"/>
                    </a:moveTo>
                    <a:cubicBezTo>
                      <a:pt x="3846" y="166"/>
                      <a:pt x="4816" y="952"/>
                      <a:pt x="4816" y="2134"/>
                    </a:cubicBezTo>
                    <a:cubicBezTo>
                      <a:pt x="4816" y="3219"/>
                      <a:pt x="3940" y="4096"/>
                      <a:pt x="2854" y="4103"/>
                    </a:cubicBezTo>
                    <a:cubicBezTo>
                      <a:pt x="1102" y="4103"/>
                      <a:pt x="226" y="1986"/>
                      <a:pt x="1466" y="746"/>
                    </a:cubicBezTo>
                    <a:cubicBezTo>
                      <a:pt x="1865" y="345"/>
                      <a:pt x="2355" y="166"/>
                      <a:pt x="2837" y="166"/>
                    </a:cubicBezTo>
                    <a:close/>
                    <a:moveTo>
                      <a:pt x="2840" y="0"/>
                    </a:moveTo>
                    <a:cubicBezTo>
                      <a:pt x="2315" y="0"/>
                      <a:pt x="1779" y="195"/>
                      <a:pt x="1342" y="629"/>
                    </a:cubicBezTo>
                    <a:cubicBezTo>
                      <a:pt x="1" y="1971"/>
                      <a:pt x="955" y="4266"/>
                      <a:pt x="2854" y="4266"/>
                    </a:cubicBezTo>
                    <a:cubicBezTo>
                      <a:pt x="4033" y="4266"/>
                      <a:pt x="4987" y="3312"/>
                      <a:pt x="4987" y="2134"/>
                    </a:cubicBezTo>
                    <a:cubicBezTo>
                      <a:pt x="4987" y="849"/>
                      <a:pt x="3937" y="0"/>
                      <a:pt x="2840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58" name="Google Shape;58;p2"/>
              <p:cNvSpPr/>
              <p:nvPr/>
            </p:nvSpPr>
            <p:spPr>
              <a:xfrm>
                <a:off x="-141881" y="331730"/>
                <a:ext cx="101055" cy="101055"/>
              </a:xfrm>
              <a:custGeom>
                <a:avLst/>
                <a:gdLst/>
                <a:ahLst/>
                <a:cxnLst/>
                <a:rect l="l" t="t" r="r" b="b"/>
                <a:pathLst>
                  <a:path w="1870" h="1870" extrusionOk="0">
                    <a:moveTo>
                      <a:pt x="931" y="0"/>
                    </a:moveTo>
                    <a:cubicBezTo>
                      <a:pt x="420" y="0"/>
                      <a:pt x="1" y="419"/>
                      <a:pt x="1" y="931"/>
                    </a:cubicBezTo>
                    <a:cubicBezTo>
                      <a:pt x="1" y="1450"/>
                      <a:pt x="420" y="1869"/>
                      <a:pt x="931" y="1869"/>
                    </a:cubicBezTo>
                    <a:cubicBezTo>
                      <a:pt x="1451" y="1869"/>
                      <a:pt x="1870" y="1450"/>
                      <a:pt x="1870" y="931"/>
                    </a:cubicBezTo>
                    <a:cubicBezTo>
                      <a:pt x="1870" y="419"/>
                      <a:pt x="1451" y="0"/>
                      <a:pt x="931" y="0"/>
                    </a:cubicBezTo>
                    <a:close/>
                  </a:path>
                </a:pathLst>
              </a:custGeom>
              <a:solidFill>
                <a:schemeClr val="lt1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  <p:grpSp>
        <p:nvGrpSpPr>
          <p:cNvPr id="59" name="Google Shape;59;p2"/>
          <p:cNvGrpSpPr/>
          <p:nvPr/>
        </p:nvGrpSpPr>
        <p:grpSpPr>
          <a:xfrm>
            <a:off x="7268700" y="-151861"/>
            <a:ext cx="1611933" cy="1379360"/>
            <a:chOff x="5451525" y="-113896"/>
            <a:chExt cx="1208950" cy="1034520"/>
          </a:xfrm>
        </p:grpSpPr>
        <p:sp>
          <p:nvSpPr>
            <p:cNvPr id="60" name="Google Shape;60;p2"/>
            <p:cNvSpPr/>
            <p:nvPr/>
          </p:nvSpPr>
          <p:spPr>
            <a:xfrm>
              <a:off x="5889324" y="-113896"/>
              <a:ext cx="771151" cy="964344"/>
            </a:xfrm>
            <a:custGeom>
              <a:avLst/>
              <a:gdLst/>
              <a:ahLst/>
              <a:cxnLst/>
              <a:rect l="l" t="t" r="r" b="b"/>
              <a:pathLst>
                <a:path w="14270" h="17845" extrusionOk="0">
                  <a:moveTo>
                    <a:pt x="14184" y="1"/>
                  </a:moveTo>
                  <a:cubicBezTo>
                    <a:pt x="14165" y="1"/>
                    <a:pt x="14146" y="9"/>
                    <a:pt x="14130" y="24"/>
                  </a:cubicBezTo>
                  <a:lnTo>
                    <a:pt x="4188" y="9958"/>
                  </a:lnTo>
                  <a:cubicBezTo>
                    <a:pt x="4173" y="9973"/>
                    <a:pt x="4165" y="9997"/>
                    <a:pt x="4165" y="10020"/>
                  </a:cubicBezTo>
                  <a:lnTo>
                    <a:pt x="4165" y="13680"/>
                  </a:lnTo>
                  <a:lnTo>
                    <a:pt x="1187" y="16658"/>
                  </a:lnTo>
                  <a:cubicBezTo>
                    <a:pt x="1065" y="16560"/>
                    <a:pt x="921" y="16514"/>
                    <a:pt x="780" y="16514"/>
                  </a:cubicBezTo>
                  <a:cubicBezTo>
                    <a:pt x="509" y="16514"/>
                    <a:pt x="245" y="16680"/>
                    <a:pt x="148" y="16961"/>
                  </a:cubicBezTo>
                  <a:cubicBezTo>
                    <a:pt x="1" y="17395"/>
                    <a:pt x="327" y="17845"/>
                    <a:pt x="776" y="17845"/>
                  </a:cubicBezTo>
                  <a:cubicBezTo>
                    <a:pt x="1335" y="17845"/>
                    <a:pt x="1645" y="17209"/>
                    <a:pt x="1304" y="16774"/>
                  </a:cubicBezTo>
                  <a:lnTo>
                    <a:pt x="4305" y="13766"/>
                  </a:lnTo>
                  <a:cubicBezTo>
                    <a:pt x="4320" y="13750"/>
                    <a:pt x="4328" y="13735"/>
                    <a:pt x="4336" y="13711"/>
                  </a:cubicBezTo>
                  <a:lnTo>
                    <a:pt x="4336" y="10051"/>
                  </a:lnTo>
                  <a:lnTo>
                    <a:pt x="14239" y="140"/>
                  </a:lnTo>
                  <a:cubicBezTo>
                    <a:pt x="14270" y="109"/>
                    <a:pt x="14270" y="55"/>
                    <a:pt x="14239" y="24"/>
                  </a:cubicBezTo>
                  <a:cubicBezTo>
                    <a:pt x="14223" y="9"/>
                    <a:pt x="14204" y="1"/>
                    <a:pt x="14184" y="1"/>
                  </a:cubicBezTo>
                  <a:close/>
                </a:path>
              </a:pathLst>
            </a:cu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grpSp>
          <p:nvGrpSpPr>
            <p:cNvPr id="61" name="Google Shape;61;p2"/>
            <p:cNvGrpSpPr/>
            <p:nvPr/>
          </p:nvGrpSpPr>
          <p:grpSpPr>
            <a:xfrm>
              <a:off x="5451525" y="6"/>
              <a:ext cx="921187" cy="920619"/>
              <a:chOff x="3429875" y="1645831"/>
              <a:chExt cx="921187" cy="920619"/>
            </a:xfrm>
          </p:grpSpPr>
          <p:sp>
            <p:nvSpPr>
              <p:cNvPr id="62" name="Google Shape;62;p2"/>
              <p:cNvSpPr/>
              <p:nvPr/>
            </p:nvSpPr>
            <p:spPr>
              <a:xfrm>
                <a:off x="4300181" y="1645831"/>
                <a:ext cx="50882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900" h="894" extrusionOk="0">
                    <a:moveTo>
                      <a:pt x="437" y="0"/>
                    </a:moveTo>
                    <a:cubicBezTo>
                      <a:pt x="413" y="0"/>
                      <a:pt x="388" y="2"/>
                      <a:pt x="365" y="6"/>
                    </a:cubicBezTo>
                    <a:cubicBezTo>
                      <a:pt x="334" y="14"/>
                      <a:pt x="303" y="21"/>
                      <a:pt x="279" y="37"/>
                    </a:cubicBezTo>
                    <a:cubicBezTo>
                      <a:pt x="248" y="45"/>
                      <a:pt x="225" y="60"/>
                      <a:pt x="202" y="76"/>
                    </a:cubicBezTo>
                    <a:cubicBezTo>
                      <a:pt x="179" y="91"/>
                      <a:pt x="155" y="107"/>
                      <a:pt x="132" y="130"/>
                    </a:cubicBezTo>
                    <a:cubicBezTo>
                      <a:pt x="93" y="177"/>
                      <a:pt x="55" y="223"/>
                      <a:pt x="31" y="277"/>
                    </a:cubicBezTo>
                    <a:cubicBezTo>
                      <a:pt x="23" y="301"/>
                      <a:pt x="16" y="332"/>
                      <a:pt x="8" y="363"/>
                    </a:cubicBezTo>
                    <a:cubicBezTo>
                      <a:pt x="0" y="386"/>
                      <a:pt x="0" y="417"/>
                      <a:pt x="0" y="448"/>
                    </a:cubicBezTo>
                    <a:cubicBezTo>
                      <a:pt x="0" y="479"/>
                      <a:pt x="8" y="510"/>
                      <a:pt x="8" y="533"/>
                    </a:cubicBezTo>
                    <a:cubicBezTo>
                      <a:pt x="16" y="564"/>
                      <a:pt x="23" y="595"/>
                      <a:pt x="31" y="619"/>
                    </a:cubicBezTo>
                    <a:cubicBezTo>
                      <a:pt x="47" y="650"/>
                      <a:pt x="62" y="673"/>
                      <a:pt x="78" y="696"/>
                    </a:cubicBezTo>
                    <a:cubicBezTo>
                      <a:pt x="93" y="719"/>
                      <a:pt x="109" y="743"/>
                      <a:pt x="132" y="766"/>
                    </a:cubicBezTo>
                    <a:cubicBezTo>
                      <a:pt x="221" y="851"/>
                      <a:pt x="336" y="894"/>
                      <a:pt x="450" y="894"/>
                    </a:cubicBezTo>
                    <a:cubicBezTo>
                      <a:pt x="564" y="894"/>
                      <a:pt x="679" y="851"/>
                      <a:pt x="768" y="766"/>
                    </a:cubicBezTo>
                    <a:cubicBezTo>
                      <a:pt x="783" y="743"/>
                      <a:pt x="807" y="719"/>
                      <a:pt x="822" y="696"/>
                    </a:cubicBezTo>
                    <a:cubicBezTo>
                      <a:pt x="838" y="673"/>
                      <a:pt x="853" y="650"/>
                      <a:pt x="861" y="619"/>
                    </a:cubicBezTo>
                    <a:cubicBezTo>
                      <a:pt x="877" y="595"/>
                      <a:pt x="884" y="564"/>
                      <a:pt x="884" y="533"/>
                    </a:cubicBezTo>
                    <a:cubicBezTo>
                      <a:pt x="892" y="510"/>
                      <a:pt x="900" y="479"/>
                      <a:pt x="900" y="448"/>
                    </a:cubicBezTo>
                    <a:cubicBezTo>
                      <a:pt x="900" y="417"/>
                      <a:pt x="892" y="386"/>
                      <a:pt x="884" y="363"/>
                    </a:cubicBezTo>
                    <a:cubicBezTo>
                      <a:pt x="884" y="332"/>
                      <a:pt x="877" y="301"/>
                      <a:pt x="861" y="277"/>
                    </a:cubicBezTo>
                    <a:cubicBezTo>
                      <a:pt x="853" y="246"/>
                      <a:pt x="838" y="223"/>
                      <a:pt x="822" y="200"/>
                    </a:cubicBezTo>
                    <a:cubicBezTo>
                      <a:pt x="807" y="177"/>
                      <a:pt x="783" y="153"/>
                      <a:pt x="768" y="130"/>
                    </a:cubicBezTo>
                    <a:cubicBezTo>
                      <a:pt x="678" y="46"/>
                      <a:pt x="556" y="0"/>
                      <a:pt x="437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3" name="Google Shape;63;p2"/>
              <p:cNvSpPr/>
              <p:nvPr/>
            </p:nvSpPr>
            <p:spPr>
              <a:xfrm>
                <a:off x="3918737" y="2018681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4"/>
                      <a:pt x="202" y="894"/>
                      <a:pt x="598" y="894"/>
                    </a:cubicBezTo>
                    <a:cubicBezTo>
                      <a:pt x="1001" y="894"/>
                      <a:pt x="1195" y="414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4" name="Google Shape;64;p2"/>
              <p:cNvSpPr/>
              <p:nvPr/>
            </p:nvSpPr>
            <p:spPr>
              <a:xfrm>
                <a:off x="4166022" y="1769869"/>
                <a:ext cx="70160" cy="50825"/>
              </a:xfrm>
              <a:custGeom>
                <a:avLst/>
                <a:gdLst/>
                <a:ahLst/>
                <a:cxnLst/>
                <a:rect l="l" t="t" r="r" b="b"/>
                <a:pathLst>
                  <a:path w="1241" h="899" extrusionOk="0">
                    <a:moveTo>
                      <a:pt x="628" y="1"/>
                    </a:moveTo>
                    <a:cubicBezTo>
                      <a:pt x="571" y="1"/>
                      <a:pt x="511" y="12"/>
                      <a:pt x="450" y="38"/>
                    </a:cubicBezTo>
                    <a:cubicBezTo>
                      <a:pt x="0" y="224"/>
                      <a:pt x="132" y="898"/>
                      <a:pt x="621" y="898"/>
                    </a:cubicBezTo>
                    <a:cubicBezTo>
                      <a:pt x="745" y="898"/>
                      <a:pt x="853" y="852"/>
                      <a:pt x="939" y="766"/>
                    </a:cubicBezTo>
                    <a:cubicBezTo>
                      <a:pt x="1240" y="465"/>
                      <a:pt x="991" y="1"/>
                      <a:pt x="62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5" name="Google Shape;65;p2"/>
              <p:cNvSpPr/>
              <p:nvPr/>
            </p:nvSpPr>
            <p:spPr>
              <a:xfrm>
                <a:off x="3544868" y="2391417"/>
                <a:ext cx="70103" cy="50938"/>
              </a:xfrm>
              <a:custGeom>
                <a:avLst/>
                <a:gdLst/>
                <a:ahLst/>
                <a:cxnLst/>
                <a:rect l="l" t="t" r="r" b="b"/>
                <a:pathLst>
                  <a:path w="1240" h="901" extrusionOk="0">
                    <a:moveTo>
                      <a:pt x="606" y="1"/>
                    </a:moveTo>
                    <a:cubicBezTo>
                      <a:pt x="241" y="1"/>
                      <a:pt x="1" y="468"/>
                      <a:pt x="301" y="769"/>
                    </a:cubicBezTo>
                    <a:cubicBezTo>
                      <a:pt x="379" y="854"/>
                      <a:pt x="495" y="901"/>
                      <a:pt x="611" y="901"/>
                    </a:cubicBezTo>
                    <a:cubicBezTo>
                      <a:pt x="1108" y="901"/>
                      <a:pt x="1240" y="226"/>
                      <a:pt x="790" y="40"/>
                    </a:cubicBezTo>
                    <a:cubicBezTo>
                      <a:pt x="726" y="13"/>
                      <a:pt x="664" y="1"/>
                      <a:pt x="606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6" name="Google Shape;66;p2"/>
              <p:cNvSpPr/>
              <p:nvPr/>
            </p:nvSpPr>
            <p:spPr>
              <a:xfrm>
                <a:off x="4043227" y="1894190"/>
                <a:ext cx="67616" cy="50542"/>
              </a:xfrm>
              <a:custGeom>
                <a:avLst/>
                <a:gdLst/>
                <a:ahLst/>
                <a:cxnLst/>
                <a:rect l="l" t="t" r="r" b="b"/>
                <a:pathLst>
                  <a:path w="1196" h="894" extrusionOk="0">
                    <a:moveTo>
                      <a:pt x="598" y="0"/>
                    </a:moveTo>
                    <a:cubicBezTo>
                      <a:pt x="484" y="0"/>
                      <a:pt x="369" y="45"/>
                      <a:pt x="280" y="134"/>
                    </a:cubicBezTo>
                    <a:cubicBezTo>
                      <a:pt x="1" y="413"/>
                      <a:pt x="195" y="894"/>
                      <a:pt x="598" y="894"/>
                    </a:cubicBezTo>
                    <a:cubicBezTo>
                      <a:pt x="994" y="894"/>
                      <a:pt x="1195" y="413"/>
                      <a:pt x="916" y="134"/>
                    </a:cubicBezTo>
                    <a:cubicBezTo>
                      <a:pt x="827" y="45"/>
                      <a:pt x="712" y="0"/>
                      <a:pt x="598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7" name="Google Shape;67;p2"/>
              <p:cNvSpPr/>
              <p:nvPr/>
            </p:nvSpPr>
            <p:spPr>
              <a:xfrm>
                <a:off x="3670151" y="2267266"/>
                <a:ext cx="67559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1195" h="895" extrusionOk="0">
                    <a:moveTo>
                      <a:pt x="598" y="1"/>
                    </a:moveTo>
                    <a:cubicBezTo>
                      <a:pt x="483" y="1"/>
                      <a:pt x="369" y="45"/>
                      <a:pt x="280" y="134"/>
                    </a:cubicBezTo>
                    <a:cubicBezTo>
                      <a:pt x="1" y="413"/>
                      <a:pt x="202" y="894"/>
                      <a:pt x="598" y="894"/>
                    </a:cubicBezTo>
                    <a:cubicBezTo>
                      <a:pt x="993" y="894"/>
                      <a:pt x="1195" y="413"/>
                      <a:pt x="916" y="134"/>
                    </a:cubicBezTo>
                    <a:cubicBezTo>
                      <a:pt x="826" y="45"/>
                      <a:pt x="712" y="1"/>
                      <a:pt x="598" y="1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8" name="Google Shape;68;p2"/>
              <p:cNvSpPr/>
              <p:nvPr/>
            </p:nvSpPr>
            <p:spPr>
              <a:xfrm>
                <a:off x="3794246" y="2142775"/>
                <a:ext cx="68012" cy="50995"/>
              </a:xfrm>
              <a:custGeom>
                <a:avLst/>
                <a:gdLst/>
                <a:ahLst/>
                <a:cxnLst/>
                <a:rect l="l" t="t" r="r" b="b"/>
                <a:pathLst>
                  <a:path w="1203" h="902" extrusionOk="0">
                    <a:moveTo>
                      <a:pt x="601" y="0"/>
                    </a:moveTo>
                    <a:cubicBezTo>
                      <a:pt x="487" y="0"/>
                      <a:pt x="372" y="45"/>
                      <a:pt x="287" y="134"/>
                    </a:cubicBezTo>
                    <a:cubicBezTo>
                      <a:pt x="0" y="413"/>
                      <a:pt x="202" y="902"/>
                      <a:pt x="605" y="902"/>
                    </a:cubicBezTo>
                    <a:cubicBezTo>
                      <a:pt x="1001" y="902"/>
                      <a:pt x="1202" y="413"/>
                      <a:pt x="915" y="134"/>
                    </a:cubicBezTo>
                    <a:cubicBezTo>
                      <a:pt x="830" y="45"/>
                      <a:pt x="716" y="0"/>
                      <a:pt x="60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  <p:sp>
            <p:nvSpPr>
              <p:cNvPr id="69" name="Google Shape;69;p2"/>
              <p:cNvSpPr/>
              <p:nvPr/>
            </p:nvSpPr>
            <p:spPr>
              <a:xfrm>
                <a:off x="3429875" y="2515851"/>
                <a:ext cx="50938" cy="50599"/>
              </a:xfrm>
              <a:custGeom>
                <a:avLst/>
                <a:gdLst/>
                <a:ahLst/>
                <a:cxnLst/>
                <a:rect l="l" t="t" r="r" b="b"/>
                <a:pathLst>
                  <a:path w="901" h="895" extrusionOk="0">
                    <a:moveTo>
                      <a:pt x="451" y="0"/>
                    </a:moveTo>
                    <a:cubicBezTo>
                      <a:pt x="336" y="0"/>
                      <a:pt x="222" y="45"/>
                      <a:pt x="133" y="134"/>
                    </a:cubicBezTo>
                    <a:cubicBezTo>
                      <a:pt x="110" y="150"/>
                      <a:pt x="94" y="173"/>
                      <a:pt x="79" y="196"/>
                    </a:cubicBezTo>
                    <a:cubicBezTo>
                      <a:pt x="63" y="227"/>
                      <a:pt x="48" y="251"/>
                      <a:pt x="40" y="274"/>
                    </a:cubicBezTo>
                    <a:cubicBezTo>
                      <a:pt x="24" y="305"/>
                      <a:pt x="17" y="336"/>
                      <a:pt x="9" y="359"/>
                    </a:cubicBezTo>
                    <a:cubicBezTo>
                      <a:pt x="9" y="390"/>
                      <a:pt x="1" y="421"/>
                      <a:pt x="1" y="452"/>
                    </a:cubicBezTo>
                    <a:cubicBezTo>
                      <a:pt x="1" y="569"/>
                      <a:pt x="48" y="685"/>
                      <a:pt x="133" y="762"/>
                    </a:cubicBezTo>
                    <a:cubicBezTo>
                      <a:pt x="156" y="786"/>
                      <a:pt x="179" y="809"/>
                      <a:pt x="203" y="824"/>
                    </a:cubicBezTo>
                    <a:cubicBezTo>
                      <a:pt x="226" y="840"/>
                      <a:pt x="249" y="855"/>
                      <a:pt x="280" y="863"/>
                    </a:cubicBezTo>
                    <a:cubicBezTo>
                      <a:pt x="303" y="871"/>
                      <a:pt x="334" y="879"/>
                      <a:pt x="358" y="886"/>
                    </a:cubicBezTo>
                    <a:cubicBezTo>
                      <a:pt x="389" y="894"/>
                      <a:pt x="420" y="894"/>
                      <a:pt x="451" y="894"/>
                    </a:cubicBezTo>
                    <a:cubicBezTo>
                      <a:pt x="482" y="894"/>
                      <a:pt x="505" y="894"/>
                      <a:pt x="536" y="886"/>
                    </a:cubicBezTo>
                    <a:cubicBezTo>
                      <a:pt x="598" y="879"/>
                      <a:pt x="652" y="855"/>
                      <a:pt x="699" y="824"/>
                    </a:cubicBezTo>
                    <a:cubicBezTo>
                      <a:pt x="722" y="809"/>
                      <a:pt x="745" y="786"/>
                      <a:pt x="769" y="762"/>
                    </a:cubicBezTo>
                    <a:cubicBezTo>
                      <a:pt x="846" y="685"/>
                      <a:pt x="901" y="569"/>
                      <a:pt x="901" y="452"/>
                    </a:cubicBezTo>
                    <a:cubicBezTo>
                      <a:pt x="901" y="421"/>
                      <a:pt x="893" y="390"/>
                      <a:pt x="893" y="359"/>
                    </a:cubicBezTo>
                    <a:cubicBezTo>
                      <a:pt x="885" y="336"/>
                      <a:pt x="877" y="305"/>
                      <a:pt x="862" y="274"/>
                    </a:cubicBezTo>
                    <a:cubicBezTo>
                      <a:pt x="854" y="251"/>
                      <a:pt x="839" y="227"/>
                      <a:pt x="823" y="196"/>
                    </a:cubicBezTo>
                    <a:cubicBezTo>
                      <a:pt x="807" y="173"/>
                      <a:pt x="784" y="150"/>
                      <a:pt x="769" y="134"/>
                    </a:cubicBezTo>
                    <a:cubicBezTo>
                      <a:pt x="680" y="45"/>
                      <a:pt x="565" y="0"/>
                      <a:pt x="451" y="0"/>
                    </a:cubicBezTo>
                    <a:close/>
                  </a:path>
                </a:pathLst>
              </a:custGeom>
              <a:solidFill>
                <a:schemeClr val="dk2"/>
              </a:solidFill>
              <a:ln>
                <a:noFill/>
              </a:ln>
            </p:spPr>
            <p:txBody>
              <a:bodyPr spcFirstLastPara="1" wrap="square" lIns="91425" tIns="91425" rIns="91425" bIns="91425" anchor="ctr" anchorCtr="0">
                <a:noAutofit/>
              </a:bodyPr>
              <a:lstStyle/>
              <a:p>
                <a:pPr marL="0" lvl="0" indent="0" algn="l" rtl="0">
                  <a:spcBef>
                    <a:spcPts val="0"/>
                  </a:spcBef>
                  <a:spcAft>
                    <a:spcPts val="0"/>
                  </a:spcAft>
                  <a:buNone/>
                </a:pPr>
                <a:endParaRPr sz="2400"/>
              </a:p>
            </p:txBody>
          </p:sp>
        </p:grpSp>
      </p:grpSp>
    </p:spTree>
    <p:extLst>
      <p:ext uri="{BB962C8B-B14F-4D97-AF65-F5344CB8AC3E}">
        <p14:creationId xmlns:p14="http://schemas.microsoft.com/office/powerpoint/2010/main" val="34200042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33D2301-D0BB-7C54-350A-25325BE4AD0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8DC21ED-192C-E575-416A-88C99D58AE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51B843A8-CD7B-8B3F-D32E-FD53E31F5D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C5B8-9D8C-4D4A-ABBA-DC36AD2ED26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F84B8B6-CB7E-3FE9-E781-4098EE1710E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E46D56A-95CC-99A8-6C7C-3F295804CE7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DC34-0DD3-4052-842A-FDFEE7E26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370746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C40314F-B420-3FE0-F928-05D9FC2192B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971E10F1-5B94-CEBF-F408-DF097A6D5CD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82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82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82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82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43A206A-75B9-0AC5-3BB9-09C94542889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C5B8-9D8C-4D4A-ABBA-DC36AD2ED26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BD023997-96C0-07D5-2925-5A68A31024A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CFE70E-494D-7DBD-936F-56A0DE2311D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DC34-0DD3-4052-842A-FDFEE7E26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38064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1919104-8EDA-E2B2-DE2B-A3E76F4BB15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5BFB35-5142-D6F2-591B-D7227128D1C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7F6D4578-6B58-2DE2-2EEC-1D4134F75742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C0530CFC-54A9-E6EA-B419-A9BCE962DB4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C5B8-9D8C-4D4A-ABBA-DC36AD2ED26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A69997E9-6F29-B913-402B-B7871DD3787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12388F5-8B6A-707A-F958-D3960411465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DC34-0DD3-4052-842A-FDFEE7E26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071266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43D6F71-5130-D977-03EC-F76BB8B0681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E76B51C-8DF7-EE3E-031B-863A3ED9EC0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50C57894-8189-E98E-7836-28D08665130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7928102C-350D-95F8-DF61-00DED884DC3C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9ADF8E43-2722-4136-1DF4-2B57E84EBAAC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EBDAA03A-1A9F-D462-10FD-FF94000D2D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C5B8-9D8C-4D4A-ABBA-DC36AD2ED26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61D15FB3-577D-5AE7-A7C8-96A9B247E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D929B404-DF77-2890-5DCC-EF2357499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DC34-0DD3-4052-842A-FDFEE7E26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2590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AAE379B-4DC9-86CE-923A-3261DEBAF72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5EE04775-4631-3E54-4A7E-F695B89D051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C5B8-9D8C-4D4A-ABBA-DC36AD2ED26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43041C09-FECE-57C0-6552-3E57FECAE51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5F40D6DA-B4B8-DB9B-71CA-4D9D7E002E3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DC34-0DD3-4052-842A-FDFEE7E26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58712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2BB4F52E-C128-E51B-31E6-813BC24B25F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C5B8-9D8C-4D4A-ABBA-DC36AD2ED26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2EC16EB1-7FC2-F5DF-5EFF-6B6F6D96BB4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9745E8CB-DA2C-4BC6-D041-2FBFB1136A0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DC34-0DD3-4052-842A-FDFEE7E26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178641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5AF745E-FA68-DCB4-BD8C-D4186FD82E2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5B7F8E6-CBDC-8884-8197-B8F91A86440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041AEEE0-505C-ED37-EE03-47E46B6F076B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229913BC-29B8-73CC-BE07-81FF59ED113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C5B8-9D8C-4D4A-ABBA-DC36AD2ED26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22AFDEE-99D8-65C9-11D0-49490B38AA6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C2425EE4-0B1B-ABBB-0947-ECA63E3D7A0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DC34-0DD3-4052-842A-FDFEE7E26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530743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CEE7EFA-954F-5B7B-821C-2DDEDAE3DE9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8564A1A2-7435-7C67-8366-C3A34D1903F3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C2B61701-4E4C-8AEB-7402-42B38706182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6A2B59D-1475-6ACB-F040-F8DD5638C9D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79C5B8-9D8C-4D4A-ABBA-DC36AD2ED26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1150D58-F731-325C-F092-0B1DD6B13E5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3E81421D-F0A3-FE60-C477-25377EBE376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F5BDC34-0DD3-4052-842A-FDFEE7E26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89870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8548CE64-7913-CD74-A975-064E6DFA5A8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03FD788-49AD-424D-DC05-72689D74757C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58C7D45-C586-A18F-7F24-517296E4CFF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7879C5B8-9D8C-4D4A-ABBA-DC36AD2ED26C}" type="datetimeFigureOut">
              <a:rPr lang="en-US" smtClean="0"/>
              <a:t>11/13/2024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1BA13A6-3554-63F7-C497-0CA8512B925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2F8EBFE-3A47-4A36-D6A4-BF3DD8169EA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82000"/>
                  </a:schemeClr>
                </a:solidFill>
              </a:defRPr>
            </a:lvl1pPr>
          </a:lstStyle>
          <a:p>
            <a:fld id="{2F5BDC34-0DD3-4052-842A-FDFEE7E2612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776769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Shape 171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15" name="Google Shape;1715;p55"/>
          <p:cNvSpPr txBox="1">
            <a:spLocks noGrp="1"/>
          </p:cNvSpPr>
          <p:nvPr>
            <p:ph type="ctrTitle"/>
          </p:nvPr>
        </p:nvSpPr>
        <p:spPr>
          <a:prstGeom prst="rect">
            <a:avLst/>
          </a:prstGeom>
        </p:spPr>
        <p:txBody>
          <a:bodyPr spcFirstLastPara="1" vert="horz" wrap="square" lIns="121900" tIns="121900" rIns="121900" bIns="121900" rtlCol="0" anchor="ctr" anchorCtr="0">
            <a:noAutofit/>
          </a:bodyPr>
          <a:lstStyle/>
          <a:p>
            <a:r>
              <a:rPr lang="en-US" dirty="0">
                <a:latin typeface="Century Schoolbook (Headings)"/>
              </a:rPr>
              <a:t>IUP Cybersecurity Club</a:t>
            </a:r>
            <a:endParaRPr dirty="0">
              <a:latin typeface="Century Schoolbook (Headings)"/>
            </a:endParaRPr>
          </a:p>
        </p:txBody>
      </p:sp>
      <p:sp>
        <p:nvSpPr>
          <p:cNvPr id="1716" name="Google Shape;1716;p55"/>
          <p:cNvSpPr txBox="1">
            <a:spLocks noGrp="1"/>
          </p:cNvSpPr>
          <p:nvPr>
            <p:ph type="subTitle" idx="1"/>
          </p:nvPr>
        </p:nvSpPr>
        <p:spPr>
          <a:prstGeom prst="rect">
            <a:avLst/>
          </a:prstGeom>
          <a:ln>
            <a:noFill/>
          </a:ln>
        </p:spPr>
        <p:txBody>
          <a:bodyPr spcFirstLastPara="1" vert="horz" wrap="square" lIns="121900" tIns="121900" rIns="121900" bIns="121900" rtlCol="0" anchor="t" anchorCtr="0">
            <a:noAutofit/>
          </a:bodyPr>
          <a:lstStyle/>
          <a:p>
            <a:pPr marL="0" indent="0"/>
            <a:r>
              <a:rPr lang="en">
                <a:latin typeface="Century Schoolbook (Body)"/>
              </a:rPr>
              <a:t>Meeting 7:11/13/2024</a:t>
            </a:r>
            <a:endParaRPr dirty="0">
              <a:latin typeface="Century Schoolbook (Body)"/>
            </a:endParaRPr>
          </a:p>
        </p:txBody>
      </p:sp>
      <p:pic>
        <p:nvPicPr>
          <p:cNvPr id="1717" name="Google Shape;1717;p55"/>
          <p:cNvPicPr preferRelativeResize="0">
            <a:picLocks noGrp="1"/>
          </p:cNvPicPr>
          <p:nvPr>
            <p:ph type="pic" idx="2"/>
          </p:nvPr>
        </p:nvPicPr>
        <p:blipFill rotWithShape="1">
          <a:blip r:embed="rId3">
            <a:alphaModFix/>
          </a:blip>
          <a:srcRect t="3596" b="3596"/>
          <a:stretch/>
        </p:blipFill>
        <p:spPr>
          <a:prstGeom prst="ellipse">
            <a:avLst/>
          </a:prstGeom>
        </p:spPr>
      </p:pic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DD64B01-8689-81C8-A02B-3485493D1BD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Auditing Insecure Programs (Buffer Overflow)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56502B3-0B66-6839-3EFB-A20CEE770DD9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Computer Memory</a:t>
            </a:r>
          </a:p>
          <a:p>
            <a:pPr lvl="1"/>
            <a:r>
              <a:rPr lang="en-US" dirty="0"/>
              <a:t>Storage of instructions and data</a:t>
            </a:r>
          </a:p>
          <a:p>
            <a:pPr lvl="2"/>
            <a:r>
              <a:rPr lang="en-US" dirty="0"/>
              <a:t>“Von Neumann architecture”</a:t>
            </a:r>
          </a:p>
          <a:p>
            <a:r>
              <a:rPr lang="en-US" dirty="0"/>
              <a:t>Running process is stored in memory</a:t>
            </a:r>
          </a:p>
          <a:p>
            <a:pPr lvl="1"/>
            <a:r>
              <a:rPr lang="en-US" dirty="0"/>
              <a:t>Allocated memory is accessed in however the way the program is intended</a:t>
            </a:r>
          </a:p>
          <a:p>
            <a:pPr lvl="1"/>
            <a:r>
              <a:rPr lang="en-US" dirty="0"/>
              <a:t>Can be manipulated by the program itself</a:t>
            </a:r>
          </a:p>
          <a:p>
            <a:r>
              <a:rPr lang="en-US" dirty="0"/>
              <a:t>Demo of stack buffer overflow in C using GNU Debugger (</a:t>
            </a:r>
            <a:r>
              <a:rPr lang="en-US" dirty="0" err="1"/>
              <a:t>gdb</a:t>
            </a:r>
            <a:r>
              <a:rPr lang="en-US" dirty="0"/>
              <a:t>)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536213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 useBgFill="1">
        <p:nvSpPr>
          <p:cNvPr id="17" name="Rectangle 16">
            <a:extLst>
              <a:ext uri="{FF2B5EF4-FFF2-40B4-BE49-F238E27FC236}">
                <a16:creationId xmlns:a16="http://schemas.microsoft.com/office/drawing/2014/main" id="{2B97F24A-32CE-4C1C-A50D-3016B394DCF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0" y="0"/>
            <a:ext cx="12192000" cy="6858000"/>
          </a:xfrm>
          <a:prstGeom prst="rect">
            <a:avLst/>
          </a:prstGeom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C032BE5-B904-82AA-34B2-3C8BBA7BDD1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0936" y="639520"/>
            <a:ext cx="3429000" cy="1719072"/>
          </a:xfrm>
        </p:spPr>
        <p:txBody>
          <a:bodyPr anchor="b">
            <a:normAutofit/>
          </a:bodyPr>
          <a:lstStyle/>
          <a:p>
            <a:r>
              <a:rPr lang="en-US" sz="3800"/>
              <a:t>For Today’s exercise (SQL Injection)</a:t>
            </a:r>
          </a:p>
        </p:txBody>
      </p:sp>
      <p:sp>
        <p:nvSpPr>
          <p:cNvPr id="19" name="sketch line">
            <a:extLst>
              <a:ext uri="{FF2B5EF4-FFF2-40B4-BE49-F238E27FC236}">
                <a16:creationId xmlns:a16="http://schemas.microsoft.com/office/drawing/2014/main" id="{CD8B4F24-440B-49E9-B85D-733523DC064B}"/>
              </a:ext>
              <a:ext uri="{C183D7F6-B498-43B3-948B-1728B52AA6E4}">
                <adec:decorative xmlns:adec="http://schemas.microsoft.com/office/drawing/2017/decorative" val="1"/>
              </a:ext>
            </a:extLst>
          </p:cNvPr>
          <p:cNvSpPr>
            <a:spLocks noGrp="1" noRot="1" noChangeAspect="1" noMove="1" noResize="1" noEditPoints="1" noAdjustHandles="1" noChangeArrowheads="1" noChangeShapeType="1" noTextEdit="1"/>
          </p:cNvSpPr>
          <p:nvPr>
            <p:extLst>
              <p:ext uri="{386F3935-93C4-4BCD-93E2-E3B085C9AB24}">
                <p16:designElem xmlns:p16="http://schemas.microsoft.com/office/powerpoint/2015/main" val="1"/>
              </p:ext>
            </p:extLst>
          </p:nvPr>
        </p:nvSpPr>
        <p:spPr>
          <a:xfrm>
            <a:off x="643278" y="2573756"/>
            <a:ext cx="3255095" cy="18288"/>
          </a:xfrm>
          <a:custGeom>
            <a:avLst/>
            <a:gdLst>
              <a:gd name="connsiteX0" fmla="*/ 0 w 3255095"/>
              <a:gd name="connsiteY0" fmla="*/ 0 h 18288"/>
              <a:gd name="connsiteX1" fmla="*/ 618468 w 3255095"/>
              <a:gd name="connsiteY1" fmla="*/ 0 h 18288"/>
              <a:gd name="connsiteX2" fmla="*/ 1269487 w 3255095"/>
              <a:gd name="connsiteY2" fmla="*/ 0 h 18288"/>
              <a:gd name="connsiteX3" fmla="*/ 1953057 w 3255095"/>
              <a:gd name="connsiteY3" fmla="*/ 0 h 18288"/>
              <a:gd name="connsiteX4" fmla="*/ 2636627 w 3255095"/>
              <a:gd name="connsiteY4" fmla="*/ 0 h 18288"/>
              <a:gd name="connsiteX5" fmla="*/ 3255095 w 3255095"/>
              <a:gd name="connsiteY5" fmla="*/ 0 h 18288"/>
              <a:gd name="connsiteX6" fmla="*/ 3255095 w 3255095"/>
              <a:gd name="connsiteY6" fmla="*/ 18288 h 18288"/>
              <a:gd name="connsiteX7" fmla="*/ 2538974 w 3255095"/>
              <a:gd name="connsiteY7" fmla="*/ 18288 h 18288"/>
              <a:gd name="connsiteX8" fmla="*/ 1822853 w 3255095"/>
              <a:gd name="connsiteY8" fmla="*/ 18288 h 18288"/>
              <a:gd name="connsiteX9" fmla="*/ 1171834 w 3255095"/>
              <a:gd name="connsiteY9" fmla="*/ 18288 h 18288"/>
              <a:gd name="connsiteX10" fmla="*/ 0 w 3255095"/>
              <a:gd name="connsiteY10" fmla="*/ 18288 h 18288"/>
              <a:gd name="connsiteX11" fmla="*/ 0 w 3255095"/>
              <a:gd name="connsiteY11" fmla="*/ 0 h 182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</a:cxnLst>
            <a:rect l="l" t="t" r="r" b="b"/>
            <a:pathLst>
              <a:path w="3255095" h="18288" fill="none" extrusionOk="0">
                <a:moveTo>
                  <a:pt x="0" y="0"/>
                </a:moveTo>
                <a:cubicBezTo>
                  <a:pt x="240201" y="-22123"/>
                  <a:pt x="462021" y="-19623"/>
                  <a:pt x="618468" y="0"/>
                </a:cubicBezTo>
                <a:cubicBezTo>
                  <a:pt x="774915" y="19623"/>
                  <a:pt x="974734" y="2035"/>
                  <a:pt x="1269487" y="0"/>
                </a:cubicBezTo>
                <a:cubicBezTo>
                  <a:pt x="1564240" y="-2035"/>
                  <a:pt x="1733579" y="10639"/>
                  <a:pt x="1953057" y="0"/>
                </a:cubicBezTo>
                <a:cubicBezTo>
                  <a:pt x="2172535" y="-10639"/>
                  <a:pt x="2453962" y="14018"/>
                  <a:pt x="2636627" y="0"/>
                </a:cubicBezTo>
                <a:cubicBezTo>
                  <a:pt x="2819292" y="-14018"/>
                  <a:pt x="3121375" y="5399"/>
                  <a:pt x="3255095" y="0"/>
                </a:cubicBezTo>
                <a:cubicBezTo>
                  <a:pt x="3254386" y="8157"/>
                  <a:pt x="3254682" y="12125"/>
                  <a:pt x="3255095" y="18288"/>
                </a:cubicBezTo>
                <a:cubicBezTo>
                  <a:pt x="3088545" y="23203"/>
                  <a:pt x="2687475" y="7419"/>
                  <a:pt x="2538974" y="18288"/>
                </a:cubicBezTo>
                <a:cubicBezTo>
                  <a:pt x="2390473" y="29157"/>
                  <a:pt x="2137381" y="-8959"/>
                  <a:pt x="1822853" y="18288"/>
                </a:cubicBezTo>
                <a:cubicBezTo>
                  <a:pt x="1508325" y="45535"/>
                  <a:pt x="1466437" y="20385"/>
                  <a:pt x="1171834" y="18288"/>
                </a:cubicBezTo>
                <a:cubicBezTo>
                  <a:pt x="877231" y="16191"/>
                  <a:pt x="561097" y="37643"/>
                  <a:pt x="0" y="18288"/>
                </a:cubicBezTo>
                <a:cubicBezTo>
                  <a:pt x="-46" y="12483"/>
                  <a:pt x="-203" y="6491"/>
                  <a:pt x="0" y="0"/>
                </a:cubicBezTo>
                <a:close/>
              </a:path>
              <a:path w="3255095" h="18288" stroke="0" extrusionOk="0">
                <a:moveTo>
                  <a:pt x="0" y="0"/>
                </a:moveTo>
                <a:cubicBezTo>
                  <a:pt x="291965" y="19429"/>
                  <a:pt x="363155" y="8568"/>
                  <a:pt x="618468" y="0"/>
                </a:cubicBezTo>
                <a:cubicBezTo>
                  <a:pt x="873781" y="-8568"/>
                  <a:pt x="904459" y="-19505"/>
                  <a:pt x="1171834" y="0"/>
                </a:cubicBezTo>
                <a:cubicBezTo>
                  <a:pt x="1439209" y="19505"/>
                  <a:pt x="1744369" y="9790"/>
                  <a:pt x="1887955" y="0"/>
                </a:cubicBezTo>
                <a:cubicBezTo>
                  <a:pt x="2031541" y="-9790"/>
                  <a:pt x="2346378" y="21240"/>
                  <a:pt x="2506423" y="0"/>
                </a:cubicBezTo>
                <a:cubicBezTo>
                  <a:pt x="2666468" y="-21240"/>
                  <a:pt x="2990257" y="30414"/>
                  <a:pt x="3255095" y="0"/>
                </a:cubicBezTo>
                <a:cubicBezTo>
                  <a:pt x="3254831" y="4493"/>
                  <a:pt x="3255479" y="9472"/>
                  <a:pt x="3255095" y="18288"/>
                </a:cubicBezTo>
                <a:cubicBezTo>
                  <a:pt x="3120743" y="16690"/>
                  <a:pt x="2759628" y="42462"/>
                  <a:pt x="2604076" y="18288"/>
                </a:cubicBezTo>
                <a:cubicBezTo>
                  <a:pt x="2448524" y="-5886"/>
                  <a:pt x="2184336" y="19599"/>
                  <a:pt x="1887955" y="18288"/>
                </a:cubicBezTo>
                <a:cubicBezTo>
                  <a:pt x="1591574" y="16977"/>
                  <a:pt x="1548845" y="6870"/>
                  <a:pt x="1334589" y="18288"/>
                </a:cubicBezTo>
                <a:cubicBezTo>
                  <a:pt x="1120333" y="29706"/>
                  <a:pt x="996014" y="9662"/>
                  <a:pt x="683570" y="18288"/>
                </a:cubicBezTo>
                <a:cubicBezTo>
                  <a:pt x="371126" y="26914"/>
                  <a:pt x="198687" y="16167"/>
                  <a:pt x="0" y="18288"/>
                </a:cubicBezTo>
                <a:cubicBezTo>
                  <a:pt x="843" y="9577"/>
                  <a:pt x="371" y="6900"/>
                  <a:pt x="0" y="0"/>
                </a:cubicBezTo>
                <a:close/>
              </a:path>
            </a:pathLst>
          </a:custGeom>
          <a:solidFill>
            <a:schemeClr val="accent2"/>
          </a:solidFill>
          <a:ln w="38100" cap="rnd">
            <a:solidFill>
              <a:schemeClr val="accent2"/>
            </a:solidFill>
            <a:round/>
            <a:extLst>
              <a:ext uri="{C807C97D-BFC1-408E-A445-0C87EB9F89A2}">
                <ask:lineSketchStyleProps xmlns:ask="http://schemas.microsoft.com/office/drawing/2018/sketchyshapes" sd="1219033472">
                  <a:prstGeom prst="rect">
                    <a:avLst/>
                  </a:prstGeom>
                  <ask:type>
                    <ask:lineSketchFreehand/>
                  </ask:type>
                </ask:lineSketchStyleProps>
              </a:ext>
            </a:extLst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B7AF036-1A3A-DE70-0766-778B99E753D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0936" y="2807208"/>
            <a:ext cx="3429000" cy="3410712"/>
          </a:xfrm>
        </p:spPr>
        <p:txBody>
          <a:bodyPr anchor="t">
            <a:normAutofit lnSpcReduction="10000"/>
          </a:bodyPr>
          <a:lstStyle/>
          <a:p>
            <a:r>
              <a:rPr lang="en-US" sz="2200" dirty="0"/>
              <a:t>Injecting SQL into forms in HTML in order to execute SQL on the client side</a:t>
            </a:r>
          </a:p>
          <a:p>
            <a:pPr marL="0" indent="0">
              <a:buNone/>
            </a:pPr>
            <a:endParaRPr lang="en-US" sz="2200" dirty="0"/>
          </a:p>
          <a:p>
            <a:r>
              <a:rPr lang="en-US" sz="2200" dirty="0"/>
              <a:t>By adding ' OR '1'=‘1 to the end of the input, you can escape the quotes and execute and inject SQL into the existing statement</a:t>
            </a:r>
          </a:p>
          <a:p>
            <a:endParaRPr lang="en-US" sz="2200" dirty="0"/>
          </a:p>
          <a:p>
            <a:endParaRPr lang="en-US" sz="2200" dirty="0"/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9AD91DDE-9448-D768-6C27-0669F0D5239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42568" y="1189338"/>
            <a:ext cx="7766303" cy="429088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8992265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7D5ABA9-4814-88C2-B32A-D04844AF7FD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Now time for the exercise!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F37B6A59-64E9-8E5D-E093-17AE1E92AC4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Complete the following challenges in Pico CTF (SQL Injection)</a:t>
            </a:r>
          </a:p>
          <a:p>
            <a:r>
              <a:rPr lang="en-US" dirty="0"/>
              <a:t>Go to </a:t>
            </a:r>
            <a:r>
              <a:rPr lang="en-US" dirty="0" err="1"/>
              <a:t>PicoCTF</a:t>
            </a:r>
            <a:r>
              <a:rPr lang="en-US" dirty="0"/>
              <a:t> Gym</a:t>
            </a:r>
          </a:p>
          <a:p>
            <a:pPr lvl="1"/>
            <a:r>
              <a:rPr lang="en-US" dirty="0" err="1"/>
              <a:t>SQLiLite</a:t>
            </a:r>
            <a:endParaRPr lang="en-US" dirty="0"/>
          </a:p>
          <a:p>
            <a:pPr lvl="1"/>
            <a:r>
              <a:rPr lang="en-US" dirty="0"/>
              <a:t>More SQLi (Need Burp Suite for this)</a:t>
            </a:r>
          </a:p>
          <a:p>
            <a:pPr lvl="1"/>
            <a:r>
              <a:rPr lang="en-US" dirty="0"/>
              <a:t>SQL Direct (Uses PostgreSQL)</a:t>
            </a:r>
          </a:p>
          <a:p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707439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E0CE2-ABBB-E24E-AF4B-A7F68ABDDBD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Housekeeping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A7860AD1-05D8-554A-B726-CAACA2D945F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Any questions on the previous HTB module?</a:t>
            </a:r>
          </a:p>
          <a:p>
            <a:r>
              <a:rPr lang="en-US" dirty="0"/>
              <a:t>Any general questions regarding</a:t>
            </a:r>
          </a:p>
          <a:p>
            <a:pPr lvl="1"/>
            <a:r>
              <a:rPr lang="en-US" dirty="0"/>
              <a:t>HTB Binary Badlands competition</a:t>
            </a:r>
          </a:p>
          <a:p>
            <a:pPr lvl="1"/>
            <a:r>
              <a:rPr lang="en-US" dirty="0"/>
              <a:t>Upcoming NCAE competition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915606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246DDA7-2970-7928-8C10-EFEDC969B8B8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Secure Programming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EAB2901-3C89-EA26-7973-785E521DDFD2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/>
              <a:t>An Overview</a:t>
            </a:r>
          </a:p>
        </p:txBody>
      </p:sp>
    </p:spTree>
    <p:extLst>
      <p:ext uri="{BB962C8B-B14F-4D97-AF65-F5344CB8AC3E}">
        <p14:creationId xmlns:p14="http://schemas.microsoft.com/office/powerpoint/2010/main" val="40410642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8D40EDA-1C62-61F6-6D60-CFD2A3FBD3B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Secure Programming?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2D26125-B927-42E8-758D-AAFDAA31DF0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Designing code specifically to prevent vulnerabilities, attacks, and other threats within an application</a:t>
            </a:r>
          </a:p>
          <a:p>
            <a:r>
              <a:rPr lang="en-US" dirty="0"/>
              <a:t>“Security first” approach (Security by Design)</a:t>
            </a:r>
          </a:p>
          <a:p>
            <a:r>
              <a:rPr lang="en-US" dirty="0"/>
              <a:t>There are specific approaches for every library, package, language, framework imaginable</a:t>
            </a:r>
          </a:p>
        </p:txBody>
      </p:sp>
    </p:spTree>
    <p:extLst>
      <p:ext uri="{BB962C8B-B14F-4D97-AF65-F5344CB8AC3E}">
        <p14:creationId xmlns:p14="http://schemas.microsoft.com/office/powerpoint/2010/main" val="23058467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DC0BA87-337F-51D3-6941-759045493FC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Sounds Simple, Right?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2A8B51-491E-BF49-BB9D-667F4F80BD08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really only have to look out for…</a:t>
            </a:r>
          </a:p>
          <a:p>
            <a:pPr lvl="1"/>
            <a:r>
              <a:rPr lang="en-US" dirty="0"/>
              <a:t>Buffer overflow</a:t>
            </a:r>
          </a:p>
          <a:p>
            <a:pPr lvl="1"/>
            <a:r>
              <a:rPr lang="en-US" dirty="0"/>
              <a:t>Path traversal</a:t>
            </a:r>
          </a:p>
          <a:p>
            <a:pPr lvl="1"/>
            <a:r>
              <a:rPr lang="en-US" dirty="0"/>
              <a:t>Injection</a:t>
            </a:r>
          </a:p>
          <a:p>
            <a:r>
              <a:rPr lang="en-US" dirty="0"/>
              <a:t>And all that is pretty much inherently handled by standard issue programming languages/frameworks right?</a:t>
            </a:r>
          </a:p>
        </p:txBody>
      </p:sp>
    </p:spTree>
    <p:extLst>
      <p:ext uri="{BB962C8B-B14F-4D97-AF65-F5344CB8AC3E}">
        <p14:creationId xmlns:p14="http://schemas.microsoft.com/office/powerpoint/2010/main" val="28431328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BF70806-E538-410C-876F-9870272B565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Of Course Not!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1EEAAB8-2DEA-89AA-1257-68314A75476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432671"/>
          </a:xfrm>
        </p:spPr>
        <p:txBody>
          <a:bodyPr>
            <a:normAutofit fontScale="77500" lnSpcReduction="20000"/>
          </a:bodyPr>
          <a:lstStyle/>
          <a:p>
            <a:r>
              <a:rPr lang="en-US" dirty="0"/>
              <a:t>As a developer/auditor, you should look for…</a:t>
            </a:r>
          </a:p>
          <a:p>
            <a:pPr lvl="1"/>
            <a:r>
              <a:rPr lang="en-US" b="1" dirty="0"/>
              <a:t>Password requirements</a:t>
            </a:r>
          </a:p>
          <a:p>
            <a:pPr lvl="2"/>
            <a:r>
              <a:rPr lang="en-US" dirty="0"/>
              <a:t>Entropy, MFA, disallow reusing old passwords, password change rate</a:t>
            </a:r>
          </a:p>
          <a:p>
            <a:pPr lvl="3"/>
            <a:r>
              <a:rPr lang="en-US" dirty="0"/>
              <a:t>What kind of MFA is acceptable security-wise?</a:t>
            </a:r>
          </a:p>
          <a:p>
            <a:pPr lvl="1"/>
            <a:r>
              <a:rPr lang="en-US" b="1" dirty="0"/>
              <a:t>Access control</a:t>
            </a:r>
          </a:p>
          <a:p>
            <a:pPr lvl="2"/>
            <a:r>
              <a:rPr lang="en-US" dirty="0"/>
              <a:t>Admin</a:t>
            </a:r>
          </a:p>
          <a:p>
            <a:pPr lvl="3"/>
            <a:r>
              <a:rPr lang="en-US" dirty="0"/>
              <a:t>Managing admin accounts for applications separately from regular accounts</a:t>
            </a:r>
          </a:p>
          <a:p>
            <a:pPr lvl="3"/>
            <a:r>
              <a:rPr lang="en-US" dirty="0"/>
              <a:t>Stricter security for admin accounts, more control/monitoring</a:t>
            </a:r>
          </a:p>
          <a:p>
            <a:pPr lvl="3"/>
            <a:r>
              <a:rPr lang="en-US" dirty="0"/>
              <a:t>Admins will have their own applications/pages/</a:t>
            </a:r>
            <a:r>
              <a:rPr lang="en-US" dirty="0" err="1"/>
              <a:t>apis</a:t>
            </a:r>
            <a:r>
              <a:rPr lang="en-US" dirty="0"/>
              <a:t> etc.</a:t>
            </a:r>
          </a:p>
          <a:p>
            <a:pPr lvl="2"/>
            <a:r>
              <a:rPr lang="en-US" dirty="0"/>
              <a:t>Preventing access (Zero-Trust principles)</a:t>
            </a:r>
          </a:p>
          <a:p>
            <a:pPr lvl="3"/>
            <a:r>
              <a:rPr lang="en-US" dirty="0"/>
              <a:t>Require validation at every layer</a:t>
            </a:r>
          </a:p>
          <a:p>
            <a:pPr lvl="3"/>
            <a:r>
              <a:rPr lang="en-US" dirty="0"/>
              <a:t>Using tokens to validate API calls application side</a:t>
            </a:r>
          </a:p>
          <a:p>
            <a:pPr lvl="4"/>
            <a:r>
              <a:rPr lang="en-US" dirty="0"/>
              <a:t>Can prevent unauthorized access to data</a:t>
            </a:r>
          </a:p>
          <a:p>
            <a:pPr lvl="1"/>
            <a:r>
              <a:rPr lang="en-US" b="1" dirty="0"/>
              <a:t>Error handling/logging</a:t>
            </a:r>
          </a:p>
          <a:p>
            <a:pPr lvl="2"/>
            <a:r>
              <a:rPr lang="en-US" dirty="0"/>
              <a:t>Replace default error logging</a:t>
            </a:r>
          </a:p>
          <a:p>
            <a:pPr lvl="3"/>
            <a:r>
              <a:rPr lang="en-US" dirty="0"/>
              <a:t>Default errors give indication of what software you are using (maybe even the version)</a:t>
            </a:r>
          </a:p>
          <a:p>
            <a:pPr lvl="2"/>
            <a:r>
              <a:rPr lang="en-US" dirty="0"/>
              <a:t>Avoid giving useful information in error logs</a:t>
            </a:r>
          </a:p>
          <a:p>
            <a:pPr lvl="3"/>
            <a:r>
              <a:rPr lang="en-US" dirty="0"/>
              <a:t>Ex. Return an error saying, “Please don’t insert a really long string into this input, it will break this awful validator I’m using on this outdated software version that is also exploitable.”</a:t>
            </a:r>
          </a:p>
        </p:txBody>
      </p:sp>
    </p:spTree>
    <p:extLst>
      <p:ext uri="{BB962C8B-B14F-4D97-AF65-F5344CB8AC3E}">
        <p14:creationId xmlns:p14="http://schemas.microsoft.com/office/powerpoint/2010/main" val="235142143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D0FDBF0-4B80-6A4F-8138-989DFB64893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Considerations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2D58A12-BD18-D986-FCCC-04C59561EC3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825624"/>
            <a:ext cx="10515600" cy="4590761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Input sanitization/validation</a:t>
            </a:r>
          </a:p>
          <a:p>
            <a:pPr lvl="1"/>
            <a:r>
              <a:rPr lang="en-US" dirty="0"/>
              <a:t>Sanitizing/validating input at every layer possible</a:t>
            </a:r>
          </a:p>
          <a:p>
            <a:r>
              <a:rPr lang="en-US" b="1" dirty="0"/>
              <a:t>Output encoding</a:t>
            </a:r>
          </a:p>
          <a:p>
            <a:pPr lvl="1"/>
            <a:r>
              <a:rPr lang="en-US" dirty="0"/>
              <a:t>Encoding any outgoing information</a:t>
            </a:r>
          </a:p>
          <a:p>
            <a:pPr lvl="2"/>
            <a:r>
              <a:rPr lang="en-US" dirty="0"/>
              <a:t>Can give information about the system if not properly configured</a:t>
            </a:r>
          </a:p>
          <a:p>
            <a:pPr lvl="2"/>
            <a:r>
              <a:rPr lang="en-US" dirty="0"/>
              <a:t>Could otherwise be intercepted outright and stolen</a:t>
            </a:r>
          </a:p>
          <a:p>
            <a:pPr lvl="1"/>
            <a:r>
              <a:rPr lang="en-US" dirty="0"/>
              <a:t>Server </a:t>
            </a:r>
            <a:r>
              <a:rPr lang="en-US" dirty="0">
                <a:sym typeface="Wingdings" panose="05000000000000000000" pitchFamily="2" charset="2"/>
              </a:rPr>
              <a:t> Client</a:t>
            </a:r>
          </a:p>
          <a:p>
            <a:pPr lvl="1"/>
            <a:r>
              <a:rPr lang="en-US" dirty="0"/>
              <a:t>Client </a:t>
            </a:r>
            <a:r>
              <a:rPr lang="en-US" dirty="0">
                <a:sym typeface="Wingdings" panose="05000000000000000000" pitchFamily="2" charset="2"/>
              </a:rPr>
              <a:t> Server</a:t>
            </a:r>
            <a:endParaRPr lang="en-US" dirty="0"/>
          </a:p>
          <a:p>
            <a:r>
              <a:rPr lang="en-US" b="1" dirty="0"/>
              <a:t>Threat modeling</a:t>
            </a:r>
          </a:p>
          <a:p>
            <a:pPr lvl="1"/>
            <a:r>
              <a:rPr lang="en-US" dirty="0"/>
              <a:t>Document</a:t>
            </a:r>
          </a:p>
          <a:p>
            <a:pPr lvl="2"/>
            <a:r>
              <a:rPr lang="en-US" dirty="0"/>
              <a:t>Document all possible vulnerabilities within the scope of your investigation</a:t>
            </a:r>
          </a:p>
          <a:p>
            <a:pPr lvl="1"/>
            <a:r>
              <a:rPr lang="en-US" dirty="0"/>
              <a:t>Locate</a:t>
            </a:r>
          </a:p>
          <a:p>
            <a:pPr lvl="2"/>
            <a:r>
              <a:rPr lang="en-US" dirty="0"/>
              <a:t>Locate the specific points of access/files/etc. that are vulnerable</a:t>
            </a:r>
          </a:p>
          <a:p>
            <a:pPr lvl="1"/>
            <a:r>
              <a:rPr lang="en-US" dirty="0"/>
              <a:t>Address</a:t>
            </a:r>
          </a:p>
          <a:p>
            <a:pPr lvl="2"/>
            <a:r>
              <a:rPr lang="en-US" dirty="0"/>
              <a:t>Fix the actual vulnerabilities with implementation of best security practices</a:t>
            </a:r>
          </a:p>
          <a:p>
            <a:pPr lvl="1"/>
            <a:r>
              <a:rPr lang="en-US" dirty="0"/>
              <a:t>Validate</a:t>
            </a:r>
          </a:p>
          <a:p>
            <a:pPr lvl="2"/>
            <a:r>
              <a:rPr lang="en-US" dirty="0"/>
              <a:t>Test the results to ensure the vulnerabilities are patched</a:t>
            </a:r>
          </a:p>
        </p:txBody>
      </p:sp>
    </p:spTree>
    <p:extLst>
      <p:ext uri="{BB962C8B-B14F-4D97-AF65-F5344CB8AC3E}">
        <p14:creationId xmlns:p14="http://schemas.microsoft.com/office/powerpoint/2010/main" val="21885951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E95EA6A-26A4-6577-8B14-D1EF8B6A28C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Examples of Insecure Programming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1F73E608-1560-6A20-2CCD-701576A0FEE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674017"/>
          </a:xfrm>
        </p:spPr>
        <p:txBody>
          <a:bodyPr>
            <a:normAutofit fontScale="70000" lnSpcReduction="20000"/>
          </a:bodyPr>
          <a:lstStyle/>
          <a:p>
            <a:r>
              <a:rPr lang="en-US" b="1" dirty="0"/>
              <a:t>Improper Password Requirements </a:t>
            </a:r>
            <a:r>
              <a:rPr lang="en-US" dirty="0"/>
              <a:t>(2015)</a:t>
            </a:r>
          </a:p>
          <a:p>
            <a:pPr lvl="1"/>
            <a:r>
              <a:rPr lang="en-US" dirty="0"/>
              <a:t>Ashley Madison site users had their data stolen</a:t>
            </a:r>
          </a:p>
          <a:p>
            <a:pPr lvl="1"/>
            <a:r>
              <a:rPr lang="en-US" dirty="0"/>
              <a:t>Inadequate password requirements</a:t>
            </a:r>
          </a:p>
          <a:p>
            <a:pPr lvl="2"/>
            <a:r>
              <a:rPr lang="en-US" dirty="0"/>
              <a:t>Short, no special characters/number requirement</a:t>
            </a:r>
          </a:p>
          <a:p>
            <a:pPr lvl="1"/>
            <a:r>
              <a:rPr lang="en-US" dirty="0"/>
              <a:t>Poorly stored passwords</a:t>
            </a:r>
          </a:p>
          <a:p>
            <a:pPr lvl="2"/>
            <a:r>
              <a:rPr lang="en-US" dirty="0"/>
              <a:t>Hashed poorly or sometimes not at all</a:t>
            </a:r>
          </a:p>
          <a:p>
            <a:pPr lvl="1"/>
            <a:r>
              <a:rPr lang="en-US" dirty="0"/>
              <a:t>How to fix?</a:t>
            </a:r>
          </a:p>
          <a:p>
            <a:pPr lvl="2"/>
            <a:r>
              <a:rPr lang="en-US" dirty="0"/>
              <a:t>Hash passwords, require frequent password changes (~1/year minimum)</a:t>
            </a:r>
          </a:p>
          <a:p>
            <a:pPr lvl="2"/>
            <a:r>
              <a:rPr lang="en-US" dirty="0"/>
              <a:t>Implement MFA</a:t>
            </a:r>
          </a:p>
          <a:p>
            <a:pPr lvl="2"/>
            <a:r>
              <a:rPr lang="en-US" dirty="0"/>
              <a:t>Harsher password requirements</a:t>
            </a:r>
          </a:p>
          <a:p>
            <a:r>
              <a:rPr lang="en-US" b="1" dirty="0"/>
              <a:t>Lack of proper access control</a:t>
            </a:r>
            <a:r>
              <a:rPr lang="en-US" dirty="0"/>
              <a:t> (2016)</a:t>
            </a:r>
          </a:p>
          <a:p>
            <a:pPr lvl="1"/>
            <a:r>
              <a:rPr lang="en-US" dirty="0"/>
              <a:t>Uber’s cloud servers were illegally accessed</a:t>
            </a:r>
          </a:p>
          <a:p>
            <a:pPr lvl="1"/>
            <a:r>
              <a:rPr lang="en-US" dirty="0"/>
              <a:t>An access token was exposed in </a:t>
            </a:r>
            <a:r>
              <a:rPr lang="en-US" dirty="0" err="1"/>
              <a:t>Github</a:t>
            </a:r>
            <a:endParaRPr lang="en-US" dirty="0"/>
          </a:p>
          <a:p>
            <a:pPr lvl="2"/>
            <a:r>
              <a:rPr lang="en-US" dirty="0"/>
              <a:t>57 million user records stolen</a:t>
            </a:r>
          </a:p>
          <a:p>
            <a:pPr lvl="1"/>
            <a:r>
              <a:rPr lang="en-US" dirty="0"/>
              <a:t>How to fix?</a:t>
            </a:r>
          </a:p>
          <a:p>
            <a:pPr lvl="2"/>
            <a:r>
              <a:rPr lang="en-US" dirty="0"/>
              <a:t>Access tokens should have expiration dates</a:t>
            </a:r>
          </a:p>
          <a:p>
            <a:pPr lvl="2"/>
            <a:r>
              <a:rPr lang="en-US" dirty="0"/>
              <a:t>Obviously should NOT be uploaded to a </a:t>
            </a:r>
            <a:r>
              <a:rPr lang="en-US" dirty="0" err="1"/>
              <a:t>Github</a:t>
            </a:r>
            <a:r>
              <a:rPr lang="en-US" dirty="0"/>
              <a:t> repo ever (whether it is public or private)</a:t>
            </a:r>
          </a:p>
          <a:p>
            <a:pPr lvl="2"/>
            <a:r>
              <a:rPr lang="en-US" dirty="0"/>
              <a:t>Can set up detection of keys and other sensitive info, but can also implement security checks in the application pipeline at every step to ensure that these leaks don’t happen</a:t>
            </a:r>
          </a:p>
        </p:txBody>
      </p:sp>
    </p:spTree>
    <p:extLst>
      <p:ext uri="{BB962C8B-B14F-4D97-AF65-F5344CB8AC3E}">
        <p14:creationId xmlns:p14="http://schemas.microsoft.com/office/powerpoint/2010/main" val="937147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5" end="1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6" end="1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7" end="1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8B68B1C7-60D3-C709-0241-7867B2D6D8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Insecure Programming cont.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FDF5D8D-0C61-7873-C1CB-A173E70A138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90688"/>
            <a:ext cx="10515600" cy="4486275"/>
          </a:xfrm>
        </p:spPr>
        <p:txBody>
          <a:bodyPr>
            <a:normAutofit/>
          </a:bodyPr>
          <a:lstStyle/>
          <a:p>
            <a:r>
              <a:rPr lang="en-US" b="1" dirty="0"/>
              <a:t>Lack of proper error handling/logging (2017)</a:t>
            </a:r>
          </a:p>
          <a:p>
            <a:pPr lvl="1"/>
            <a:r>
              <a:rPr lang="en-US" dirty="0"/>
              <a:t>Cloudflare data was leaked by a buffer overflow error (</a:t>
            </a:r>
            <a:r>
              <a:rPr lang="en-US" dirty="0" err="1"/>
              <a:t>Cloudbleed</a:t>
            </a:r>
            <a:r>
              <a:rPr lang="en-US" dirty="0"/>
              <a:t>)</a:t>
            </a:r>
          </a:p>
          <a:p>
            <a:pPr lvl="2"/>
            <a:r>
              <a:rPr lang="en-US" dirty="0"/>
              <a:t>Lack of error handling – errors where sensitive information was being returned and cached in random users browsers was not detected by Cloudflare’s error handling systems at all</a:t>
            </a:r>
          </a:p>
          <a:p>
            <a:pPr lvl="2"/>
            <a:r>
              <a:rPr lang="en-US" dirty="0"/>
              <a:t>Was discovered by Google’s Project Zero team and reported to Cloudflare</a:t>
            </a:r>
          </a:p>
          <a:p>
            <a:pPr lvl="2"/>
            <a:r>
              <a:rPr lang="en-US" dirty="0"/>
              <a:t>“It turned out that the underlying bug that caused the memory leak had been present in our </a:t>
            </a:r>
            <a:r>
              <a:rPr lang="en-US" dirty="0" err="1"/>
              <a:t>Ragel</a:t>
            </a:r>
            <a:r>
              <a:rPr lang="en-US" dirty="0"/>
              <a:t>-based parser for many years but no memory was leaked because of the way the internal NGINX buffers were used. Introducing </a:t>
            </a:r>
            <a:r>
              <a:rPr lang="en-US" dirty="0" err="1"/>
              <a:t>cf</a:t>
            </a:r>
            <a:r>
              <a:rPr lang="en-US" dirty="0"/>
              <a:t>-html subtly changed the buffering which enabled the leakage even though there were no problems in </a:t>
            </a:r>
            <a:r>
              <a:rPr lang="en-US" dirty="0" err="1"/>
              <a:t>cf</a:t>
            </a:r>
            <a:r>
              <a:rPr lang="en-US" dirty="0"/>
              <a:t>-html itself.” – Cloudflare CTO</a:t>
            </a:r>
          </a:p>
          <a:p>
            <a:pPr lvl="2"/>
            <a:r>
              <a:rPr lang="en-US" dirty="0"/>
              <a:t>1 in 3.3 million requests potentially resulted in memory leakage</a:t>
            </a:r>
          </a:p>
          <a:p>
            <a:pPr lvl="2"/>
            <a:r>
              <a:rPr lang="en-US" dirty="0"/>
              <a:t>How to avoid?</a:t>
            </a:r>
          </a:p>
          <a:p>
            <a:pPr lvl="2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5594738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0E2841"/>
      </a:dk2>
      <a:lt2>
        <a:srgbClr val="E8E8E8"/>
      </a:lt2>
      <a:accent1>
        <a:srgbClr val="156082"/>
      </a:accent1>
      <a:accent2>
        <a:srgbClr val="E97132"/>
      </a:accent2>
      <a:accent3>
        <a:srgbClr val="196B24"/>
      </a:accent3>
      <a:accent4>
        <a:srgbClr val="0F9ED5"/>
      </a:accent4>
      <a:accent5>
        <a:srgbClr val="A02B93"/>
      </a:accent5>
      <a:accent6>
        <a:srgbClr val="4EA72E"/>
      </a:accent6>
      <a:hlink>
        <a:srgbClr val="467886"/>
      </a:hlink>
      <a:folHlink>
        <a:srgbClr val="96607D"/>
      </a:folHlink>
    </a:clrScheme>
    <a:fontScheme name="Office">
      <a:majorFont>
        <a:latin typeface="Aptos Display" panose="0211000402020202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Aptos" panose="0211000402020202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  <a:ln w="2540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2E142A2C-CD16-42D6-873A-C26D2A0506FA}" vid="{1BDDFF52-6CD6-40A5-AB3C-68EB2F1E4D0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648</TotalTime>
  <Words>796</Words>
  <Application>Microsoft Office PowerPoint</Application>
  <PresentationFormat>Widescreen</PresentationFormat>
  <Paragraphs>101</Paragraphs>
  <Slides>12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9" baseType="lpstr">
      <vt:lpstr>Aptos</vt:lpstr>
      <vt:lpstr>Aptos Display</vt:lpstr>
      <vt:lpstr>Arial</vt:lpstr>
      <vt:lpstr>Century Schoolbook (Body)</vt:lpstr>
      <vt:lpstr>Century Schoolbook (Headings)</vt:lpstr>
      <vt:lpstr>Wingdings</vt:lpstr>
      <vt:lpstr>Office Theme</vt:lpstr>
      <vt:lpstr>IUP Cybersecurity Club</vt:lpstr>
      <vt:lpstr>Housekeeping</vt:lpstr>
      <vt:lpstr>Secure Programming</vt:lpstr>
      <vt:lpstr>What is Secure Programming?</vt:lpstr>
      <vt:lpstr>Sounds Simple, Right?</vt:lpstr>
      <vt:lpstr>Of Course Not!</vt:lpstr>
      <vt:lpstr>More Considerations</vt:lpstr>
      <vt:lpstr>Examples of Insecure Programming</vt:lpstr>
      <vt:lpstr>Insecure Programming cont.</vt:lpstr>
      <vt:lpstr>Auditing Insecure Programs (Buffer Overflow)</vt:lpstr>
      <vt:lpstr>For Today’s exercise (SQL Injection)</vt:lpstr>
      <vt:lpstr>Now time for the exercise!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Evan Crooks</dc:creator>
  <cp:lastModifiedBy>Evan Crooks</cp:lastModifiedBy>
  <cp:revision>9</cp:revision>
  <dcterms:created xsi:type="dcterms:W3CDTF">2024-11-11T14:46:57Z</dcterms:created>
  <dcterms:modified xsi:type="dcterms:W3CDTF">2024-11-13T05:30:24Z</dcterms:modified>
</cp:coreProperties>
</file>