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2" r:id="rId3"/>
    <p:sldId id="257" r:id="rId4"/>
    <p:sldId id="258" r:id="rId5"/>
    <p:sldId id="260" r:id="rId6"/>
    <p:sldId id="259" r:id="rId7"/>
    <p:sldId id="261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0"/>
          <p:cNvGrpSpPr/>
          <p:nvPr/>
        </p:nvGrpSpPr>
        <p:grpSpPr>
          <a:xfrm>
            <a:off x="-1" y="3379694"/>
            <a:ext cx="7543801" cy="2604247"/>
            <a:chOff x="-1" y="3379694"/>
            <a:chExt cx="7543801" cy="2604247"/>
          </a:xfrm>
        </p:grpSpPr>
        <p:grpSp>
          <p:nvGrpSpPr>
            <p:cNvPr id="7" name="Group 11"/>
            <p:cNvGrpSpPr/>
            <p:nvPr/>
          </p:nvGrpSpPr>
          <p:grpSpPr>
            <a:xfrm>
              <a:off x="-1" y="3379694"/>
              <a:ext cx="7543801" cy="2604247"/>
              <a:chOff x="-1" y="3379694"/>
              <a:chExt cx="7543801" cy="2604247"/>
            </a:xfrm>
          </p:grpSpPr>
          <p:sp>
            <p:nvSpPr>
              <p:cNvPr id="15" name="Snip Single Corner Rectangle 14"/>
              <p:cNvSpPr/>
              <p:nvPr/>
            </p:nvSpPr>
            <p:spPr>
              <a:xfrm flipV="1">
                <a:off x="-1" y="3393141"/>
                <a:ext cx="7543800" cy="2590800"/>
              </a:xfrm>
              <a:prstGeom prst="snip1Rect">
                <a:avLst>
                  <a:gd name="adj" fmla="val 7379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63500" dir="2700000" algn="tl" rotWithShape="0">
                  <a:prstClr val="black">
                    <a:alpha val="5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0" y="3379694"/>
                <a:ext cx="7543800" cy="2377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" name="Teardrop 12"/>
            <p:cNvSpPr/>
            <p:nvPr/>
          </p:nvSpPr>
          <p:spPr>
            <a:xfrm>
              <a:off x="6817659" y="3621741"/>
              <a:ext cx="394447" cy="394447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913281"/>
            <a:ext cx="5867400" cy="1470025"/>
          </a:xfrm>
        </p:spPr>
        <p:txBody>
          <a:bodyPr>
            <a:normAutofit/>
          </a:bodyPr>
          <a:lstStyle>
            <a:lvl1pPr algn="r">
              <a:defRPr sz="4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396753"/>
            <a:ext cx="5867400" cy="573741"/>
          </a:xfrm>
        </p:spPr>
        <p:txBody>
          <a:bodyPr>
            <a:normAutofit/>
          </a:bodyPr>
          <a:lstStyle>
            <a:lvl1pPr marL="0" indent="0" algn="r">
              <a:buNone/>
              <a:defRPr sz="14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-734076" y="4503737"/>
            <a:ext cx="2057400" cy="365125"/>
          </a:xfrm>
        </p:spPr>
        <p:txBody>
          <a:bodyPr lIns="91440" tIns="0" bIns="0" anchor="b" anchorCtr="0"/>
          <a:lstStyle>
            <a:lvl1pPr>
              <a:defRPr sz="14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44928628-35B2-9F41-9B10-2EBB99C9D691}" type="datetimeFigureOut">
              <a:rPr lang="en-US" smtClean="0"/>
              <a:pPr/>
              <a:t>10/30/2011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-356811" y="4503737"/>
            <a:ext cx="2057397" cy="365125"/>
          </a:xfrm>
        </p:spPr>
        <p:txBody>
          <a:bodyPr lIns="91440" tIns="0" bIns="0" anchor="t" anchorCtr="0"/>
          <a:lstStyle>
            <a:lvl1pPr algn="l">
              <a:defRPr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0"/>
          <p:cNvGrpSpPr/>
          <p:nvPr/>
        </p:nvGrpSpPr>
        <p:grpSpPr>
          <a:xfrm>
            <a:off x="228600" y="228600"/>
            <a:ext cx="4251960" cy="6387352"/>
            <a:chOff x="228600" y="228600"/>
            <a:chExt cx="4251960" cy="6387352"/>
          </a:xfrm>
        </p:grpSpPr>
        <p:sp>
          <p:nvSpPr>
            <p:cNvPr id="12" name="Snip Diagonal Corner Rectangle 11"/>
            <p:cNvSpPr/>
            <p:nvPr/>
          </p:nvSpPr>
          <p:spPr>
            <a:xfrm flipV="1">
              <a:off x="228600" y="228600"/>
              <a:ext cx="4251960" cy="6387352"/>
            </a:xfrm>
            <a:prstGeom prst="snip2DiagRect">
              <a:avLst>
                <a:gd name="adj1" fmla="val 0"/>
                <a:gd name="adj2" fmla="val 3794"/>
              </a:avLst>
            </a:prstGeom>
            <a:solidFill>
              <a:schemeClr val="bg1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Teardrop 12"/>
            <p:cNvSpPr>
              <a:spLocks noChangeAspect="1"/>
            </p:cNvSpPr>
            <p:nvPr/>
          </p:nvSpPr>
          <p:spPr>
            <a:xfrm>
              <a:off x="3886200" y="432548"/>
              <a:ext cx="355002" cy="355002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2176272"/>
            <a:ext cx="3657600" cy="1161288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4654475" y="228600"/>
            <a:ext cx="4251960" cy="6391656"/>
          </a:xfrm>
          <a:prstGeom prst="snip2DiagRect">
            <a:avLst>
              <a:gd name="adj1" fmla="val 0"/>
              <a:gd name="adj2" fmla="val 4017"/>
            </a:avLst>
          </a:prstGeom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3342401"/>
            <a:ext cx="3657600" cy="2595282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58952" y="6300216"/>
            <a:ext cx="1298448" cy="365125"/>
          </a:xfrm>
        </p:spPr>
        <p:txBody>
          <a:bodyPr/>
          <a:lstStyle/>
          <a:p>
            <a:fld id="{44928628-35B2-9F41-9B10-2EBB99C9D691}" type="datetimeFigureOut">
              <a:rPr lang="en-US" smtClean="0"/>
              <a:pPr/>
              <a:t>10/30/2011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057400" y="6300216"/>
            <a:ext cx="234086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01752" y="6300216"/>
            <a:ext cx="448056" cy="365125"/>
          </a:xfrm>
        </p:spPr>
        <p:txBody>
          <a:bodyPr/>
          <a:lstStyle>
            <a:lvl1pPr algn="l">
              <a:defRPr/>
            </a:lvl1pPr>
          </a:lstStyle>
          <a:p>
            <a:fld id="{189BD57C-BE47-B144-B5E9-9C5F0ECA4B2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4648200"/>
            <a:ext cx="8686800" cy="1963271"/>
          </a:xfrm>
          <a:prstGeom prst="snip2DiagRect">
            <a:avLst>
              <a:gd name="adj1" fmla="val 0"/>
              <a:gd name="adj2" fmla="val 937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48200"/>
            <a:ext cx="8153400" cy="609600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28628-35B2-9F41-9B10-2EBB99C9D691}" type="datetimeFigureOut">
              <a:rPr lang="en-US" smtClean="0"/>
              <a:pPr/>
              <a:t>10/30/2011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BD57C-BE47-B144-B5E9-9C5F0ECA4B2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257799"/>
            <a:ext cx="8156448" cy="820272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 flipH="1">
            <a:off x="228600" y="228600"/>
            <a:ext cx="8677835" cy="4267200"/>
          </a:xfrm>
          <a:prstGeom prst="snip2DiagRect">
            <a:avLst>
              <a:gd name="adj1" fmla="val 0"/>
              <a:gd name="adj2" fmla="val 4332"/>
            </a:avLst>
          </a:prstGeom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28628-35B2-9F41-9B10-2EBB99C9D691}" type="datetimeFigureOut">
              <a:rPr lang="en-US" smtClean="0"/>
              <a:pPr/>
              <a:t>10/30/2011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BD57C-BE47-B144-B5E9-9C5F0ECA4B2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Snip Diagonal Corner Rectangle 9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28628-35B2-9F41-9B10-2EBB99C9D691}" type="datetimeFigureOut">
              <a:rPr lang="en-US" smtClean="0"/>
              <a:pPr/>
              <a:t>10/30/2011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BD57C-BE47-B144-B5E9-9C5F0ECA4B2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nip Diagonal Corner Rectangle 7"/>
          <p:cNvSpPr/>
          <p:nvPr/>
        </p:nvSpPr>
        <p:spPr>
          <a:xfrm flipV="1">
            <a:off x="228600" y="228600"/>
            <a:ext cx="8686800" cy="6387352"/>
          </a:xfrm>
          <a:prstGeom prst="snip2DiagRect">
            <a:avLst>
              <a:gd name="adj1" fmla="val 0"/>
              <a:gd name="adj2" fmla="val 2529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7600" y="838201"/>
            <a:ext cx="1219200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838201"/>
            <a:ext cx="6307138" cy="5105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28628-35B2-9F41-9B10-2EBB99C9D691}" type="datetimeFigureOut">
              <a:rPr lang="en-US" smtClean="0"/>
              <a:pPr/>
              <a:t>10/30/2011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BD57C-BE47-B144-B5E9-9C5F0ECA4B2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Snip Diagonal Corner Rectangle 9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28628-35B2-9F41-9B10-2EBB99C9D691}" type="datetimeFigureOut">
              <a:rPr lang="en-US" smtClean="0"/>
              <a:pPr/>
              <a:t>10/30/2011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BD57C-BE47-B144-B5E9-9C5F0ECA4B2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4"/>
          <p:cNvGrpSpPr/>
          <p:nvPr/>
        </p:nvGrpSpPr>
        <p:grpSpPr>
          <a:xfrm>
            <a:off x="-1" y="3379694"/>
            <a:ext cx="7543801" cy="2604247"/>
            <a:chOff x="-1" y="3379694"/>
            <a:chExt cx="7543801" cy="2604247"/>
          </a:xfrm>
        </p:grpSpPr>
        <p:grpSp>
          <p:nvGrpSpPr>
            <p:cNvPr id="7" name="Group 11"/>
            <p:cNvGrpSpPr/>
            <p:nvPr/>
          </p:nvGrpSpPr>
          <p:grpSpPr>
            <a:xfrm>
              <a:off x="-1" y="3379694"/>
              <a:ext cx="7543801" cy="2604247"/>
              <a:chOff x="-1" y="3379694"/>
              <a:chExt cx="7543801" cy="2604247"/>
            </a:xfrm>
          </p:grpSpPr>
          <p:sp>
            <p:nvSpPr>
              <p:cNvPr id="17" name="Snip Single Corner Rectangle 16"/>
              <p:cNvSpPr/>
              <p:nvPr/>
            </p:nvSpPr>
            <p:spPr>
              <a:xfrm flipV="1">
                <a:off x="-1" y="3393141"/>
                <a:ext cx="7543800" cy="2590800"/>
              </a:xfrm>
              <a:prstGeom prst="snip1Rect">
                <a:avLst>
                  <a:gd name="adj" fmla="val 7379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63500" dir="2700000" algn="tl" rotWithShape="0">
                  <a:prstClr val="black">
                    <a:alpha val="5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8" name="Straight Connector 17"/>
              <p:cNvCxnSpPr/>
              <p:nvPr/>
            </p:nvCxnSpPr>
            <p:spPr>
              <a:xfrm>
                <a:off x="0" y="3379694"/>
                <a:ext cx="7543800" cy="2377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6" name="Teardrop 15"/>
            <p:cNvSpPr/>
            <p:nvPr/>
          </p:nvSpPr>
          <p:spPr>
            <a:xfrm>
              <a:off x="6817659" y="3621741"/>
              <a:ext cx="394447" cy="394447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913281"/>
            <a:ext cx="5867400" cy="1470025"/>
          </a:xfrm>
        </p:spPr>
        <p:txBody>
          <a:bodyPr>
            <a:normAutofit/>
          </a:bodyPr>
          <a:lstStyle>
            <a:lvl1pPr algn="r">
              <a:defRPr sz="4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396753"/>
            <a:ext cx="5867400" cy="573741"/>
          </a:xfrm>
        </p:spPr>
        <p:txBody>
          <a:bodyPr>
            <a:normAutofit/>
          </a:bodyPr>
          <a:lstStyle>
            <a:lvl1pPr marL="0" indent="0" algn="r">
              <a:buNone/>
              <a:defRPr sz="14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-734076" y="4503737"/>
            <a:ext cx="2057400" cy="365125"/>
          </a:xfrm>
        </p:spPr>
        <p:txBody>
          <a:bodyPr lIns="91440" tIns="0" bIns="0" anchor="b" anchorCtr="0"/>
          <a:lstStyle>
            <a:lvl1pPr>
              <a:defRPr sz="14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44928628-35B2-9F41-9B10-2EBB99C9D691}" type="datetimeFigureOut">
              <a:rPr lang="en-US" smtClean="0"/>
              <a:pPr/>
              <a:t>10/30/2011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-356811" y="4503737"/>
            <a:ext cx="2057397" cy="365125"/>
          </a:xfrm>
        </p:spPr>
        <p:txBody>
          <a:bodyPr lIns="91440" tIns="0" bIns="0" anchor="t" anchorCtr="0"/>
          <a:lstStyle>
            <a:lvl1pPr algn="l">
              <a:defRPr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2"/>
          </p:nvPr>
        </p:nvSpPr>
        <p:spPr>
          <a:xfrm>
            <a:off x="0" y="676835"/>
            <a:ext cx="7543800" cy="2587752"/>
          </a:xfrm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6"/>
          <p:cNvGrpSpPr/>
          <p:nvPr/>
        </p:nvGrpSpPr>
        <p:grpSpPr>
          <a:xfrm flipH="1">
            <a:off x="1600199" y="2126877"/>
            <a:ext cx="7543801" cy="2604247"/>
            <a:chOff x="-1" y="3379694"/>
            <a:chExt cx="7543801" cy="2604247"/>
          </a:xfrm>
        </p:grpSpPr>
        <p:grpSp>
          <p:nvGrpSpPr>
            <p:cNvPr id="7" name="Group 11"/>
            <p:cNvGrpSpPr/>
            <p:nvPr/>
          </p:nvGrpSpPr>
          <p:grpSpPr>
            <a:xfrm>
              <a:off x="-1" y="3379694"/>
              <a:ext cx="7543801" cy="2604247"/>
              <a:chOff x="-1" y="3379694"/>
              <a:chExt cx="7543801" cy="2604247"/>
            </a:xfrm>
          </p:grpSpPr>
          <p:sp>
            <p:nvSpPr>
              <p:cNvPr id="10" name="Snip Single Corner Rectangle 9"/>
              <p:cNvSpPr/>
              <p:nvPr/>
            </p:nvSpPr>
            <p:spPr>
              <a:xfrm flipV="1">
                <a:off x="-1" y="3393141"/>
                <a:ext cx="7543800" cy="2590800"/>
              </a:xfrm>
              <a:prstGeom prst="snip1Rect">
                <a:avLst>
                  <a:gd name="adj" fmla="val 7379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63500" dir="2700000" algn="tl" rotWithShape="0">
                  <a:prstClr val="black">
                    <a:alpha val="5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1" name="Straight Connector 10"/>
              <p:cNvCxnSpPr/>
              <p:nvPr/>
            </p:nvCxnSpPr>
            <p:spPr>
              <a:xfrm>
                <a:off x="0" y="3379694"/>
                <a:ext cx="7543800" cy="2377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Teardrop 8"/>
            <p:cNvSpPr/>
            <p:nvPr/>
          </p:nvSpPr>
          <p:spPr>
            <a:xfrm flipH="1">
              <a:off x="228599" y="3621741"/>
              <a:ext cx="394447" cy="394447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6105" y="2653553"/>
            <a:ext cx="5870448" cy="14721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6105" y="4134881"/>
            <a:ext cx="5870448" cy="57607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4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8033590" y="3475037"/>
            <a:ext cx="1828801" cy="365125"/>
          </a:xfrm>
        </p:spPr>
        <p:txBody>
          <a:bodyPr vert="horz" lIns="91440" tIns="0" rIns="91440" bIns="0" rtlCol="0" anchor="t" anchorCtr="0"/>
          <a:lstStyle>
            <a:lvl1pPr marL="0" algn="l" defTabSz="914400" rtl="0" eaLnBrk="1" latinLnBrk="0" hangingPunct="1">
              <a:defRPr sz="1100" b="1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7658009" y="3475037"/>
            <a:ext cx="1828800" cy="365125"/>
          </a:xfrm>
        </p:spPr>
        <p:txBody>
          <a:bodyPr vert="horz" lIns="91440" tIns="0" rIns="91440" bIns="0" rtlCol="0" anchor="b" anchorCtr="0"/>
          <a:lstStyle>
            <a:lvl1pPr marL="0" algn="l" defTabSz="914400" rtl="0" eaLnBrk="1" latinLnBrk="0" hangingPunct="1">
              <a:defRPr sz="1400" b="1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44928628-35B2-9F41-9B10-2EBB99C9D691}" type="datetimeFigureOut">
              <a:rPr lang="en-US" smtClean="0"/>
              <a:pPr/>
              <a:t>10/30/2011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nip Diagonal Corner Rectangle 10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Snip Diagonal Corner Rectangle 11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1" y="1981201"/>
            <a:ext cx="365760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5351" y="1981201"/>
            <a:ext cx="365760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28628-35B2-9F41-9B10-2EBB99C9D691}" type="datetimeFigureOut">
              <a:rPr lang="en-US" smtClean="0"/>
              <a:pPr/>
              <a:t>10/30/2011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BD57C-BE47-B144-B5E9-9C5F0ECA4B2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Diagonal Corner Rectangle 11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Snip Diagonal Corner Rectangle 12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52426"/>
            <a:ext cx="3657600" cy="86836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743200"/>
            <a:ext cx="3657600" cy="3213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1" y="1852426"/>
            <a:ext cx="3657600" cy="86836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1" y="2743200"/>
            <a:ext cx="3657600" cy="3213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28628-35B2-9F41-9B10-2EBB99C9D691}" type="datetimeFigureOut">
              <a:rPr lang="en-US" smtClean="0"/>
              <a:pPr/>
              <a:t>10/30/2011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BD57C-BE47-B144-B5E9-9C5F0ECA4B2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Snip Diagonal Corner Rectangle 9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28628-35B2-9F41-9B10-2EBB99C9D691}" type="datetimeFigureOut">
              <a:rPr lang="en-US" smtClean="0"/>
              <a:pPr/>
              <a:t>10/30/2011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BD57C-BE47-B144-B5E9-9C5F0ECA4B2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nip Diagonal Corner Rectangle 5"/>
          <p:cNvSpPr/>
          <p:nvPr/>
        </p:nvSpPr>
        <p:spPr>
          <a:xfrm flipV="1">
            <a:off x="228600" y="228600"/>
            <a:ext cx="8686800" cy="6387352"/>
          </a:xfrm>
          <a:prstGeom prst="snip2DiagRect">
            <a:avLst>
              <a:gd name="adj1" fmla="val 0"/>
              <a:gd name="adj2" fmla="val 2529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28628-35B2-9F41-9B10-2EBB99C9D691}" type="datetimeFigureOut">
              <a:rPr lang="en-US" smtClean="0"/>
              <a:pPr/>
              <a:t>10/30/2011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BD57C-BE47-B144-B5E9-9C5F0ECA4B2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1"/>
          <p:cNvGrpSpPr/>
          <p:nvPr/>
        </p:nvGrpSpPr>
        <p:grpSpPr>
          <a:xfrm>
            <a:off x="228600" y="228600"/>
            <a:ext cx="4251960" cy="6387352"/>
            <a:chOff x="228600" y="228600"/>
            <a:chExt cx="4251960" cy="6387352"/>
          </a:xfrm>
        </p:grpSpPr>
        <p:sp>
          <p:nvSpPr>
            <p:cNvPr id="13" name="Snip Diagonal Corner Rectangle 12"/>
            <p:cNvSpPr/>
            <p:nvPr/>
          </p:nvSpPr>
          <p:spPr>
            <a:xfrm flipV="1">
              <a:off x="228600" y="228600"/>
              <a:ext cx="4251960" cy="6387352"/>
            </a:xfrm>
            <a:prstGeom prst="snip2DiagRect">
              <a:avLst>
                <a:gd name="adj1" fmla="val 0"/>
                <a:gd name="adj2" fmla="val 3794"/>
              </a:avLst>
            </a:prstGeom>
            <a:solidFill>
              <a:schemeClr val="bg1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Teardrop 13"/>
            <p:cNvSpPr>
              <a:spLocks noChangeAspect="1"/>
            </p:cNvSpPr>
            <p:nvPr/>
          </p:nvSpPr>
          <p:spPr>
            <a:xfrm>
              <a:off x="3886200" y="432548"/>
              <a:ext cx="355002" cy="355002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5" name="Snip Diagonal Corner Rectangle 14"/>
          <p:cNvSpPr/>
          <p:nvPr/>
        </p:nvSpPr>
        <p:spPr>
          <a:xfrm flipV="1">
            <a:off x="4648200" y="228600"/>
            <a:ext cx="4251960" cy="6387352"/>
          </a:xfrm>
          <a:prstGeom prst="snip2DiagRect">
            <a:avLst>
              <a:gd name="adj1" fmla="val 0"/>
              <a:gd name="adj2" fmla="val 379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780" y="2177303"/>
            <a:ext cx="3657600" cy="1162050"/>
          </a:xfrm>
        </p:spPr>
        <p:txBody>
          <a:bodyPr anchor="b">
            <a:normAutofit/>
          </a:bodyPr>
          <a:lstStyle>
            <a:lvl1pPr algn="l">
              <a:defRPr sz="30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5380" y="609600"/>
            <a:ext cx="3657600" cy="53340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5780" y="3352799"/>
            <a:ext cx="3657600" cy="2590801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2000" y="6297706"/>
            <a:ext cx="1295400" cy="365125"/>
          </a:xfrm>
        </p:spPr>
        <p:txBody>
          <a:bodyPr/>
          <a:lstStyle/>
          <a:p>
            <a:fld id="{44928628-35B2-9F41-9B10-2EBB99C9D691}" type="datetimeFigureOut">
              <a:rPr lang="en-US" smtClean="0"/>
              <a:pPr/>
              <a:t>10/30/2011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057400" y="6297706"/>
            <a:ext cx="2339788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04800" y="6297706"/>
            <a:ext cx="443753" cy="365125"/>
          </a:xfrm>
        </p:spPr>
        <p:txBody>
          <a:bodyPr/>
          <a:lstStyle>
            <a:lvl1pPr algn="l">
              <a:defRPr/>
            </a:lvl1pPr>
          </a:lstStyle>
          <a:p>
            <a:fld id="{189BD57C-BE47-B144-B5E9-9C5F0ECA4B2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949824"/>
            <a:ext cx="7583488" cy="40072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8600" y="624391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44928628-35B2-9F41-9B10-2EBB99C9D691}" type="datetimeFigureOut">
              <a:rPr lang="en-US" smtClean="0"/>
              <a:pPr/>
              <a:t>10/30/2011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67400" y="62484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24840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189BD57C-BE47-B144-B5E9-9C5F0ECA4B2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SzPct val="90000"/>
        <a:buFont typeface="Wingdings 2" pitchFamily="18" charset="2"/>
        <a:buChar char=""/>
        <a:defRPr sz="22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20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USCC.CyberQuests.org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pittsburgh.issa.or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cio-nii.defense.gov/sites/iasp2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3913281"/>
            <a:ext cx="7010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Information Assurance Group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600" dirty="0" smtClean="0"/>
              <a:t>09.06.11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 - 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 Sign In Sheet somewhere</a:t>
            </a:r>
          </a:p>
          <a:p>
            <a:r>
              <a:rPr lang="en-US" sz="3600" dirty="0" smtClean="0"/>
              <a:t> Put your Name</a:t>
            </a:r>
          </a:p>
          <a:p>
            <a:r>
              <a:rPr lang="en-US" sz="3600" dirty="0" smtClean="0"/>
              <a:t> and 4 character ID</a:t>
            </a:r>
          </a:p>
          <a:p>
            <a:pPr>
              <a:buNone/>
            </a:pPr>
            <a:endParaRPr lang="en-US" sz="3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 Cyber Challenge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700" dirty="0" smtClean="0">
                <a:hlinkClick r:id="rId2"/>
              </a:rPr>
              <a:t>http://USCC.CyberQuests.org/</a:t>
            </a:r>
            <a:endParaRPr lang="en-US" sz="3700" dirty="0" smtClean="0"/>
          </a:p>
          <a:p>
            <a:r>
              <a:rPr lang="en-US" sz="3700" dirty="0" smtClean="0"/>
              <a:t> Wireshark </a:t>
            </a:r>
          </a:p>
          <a:p>
            <a:r>
              <a:rPr lang="en-US" sz="3700" dirty="0" smtClean="0"/>
              <a:t>recognize WebApp Vulns</a:t>
            </a:r>
          </a:p>
          <a:p>
            <a:r>
              <a:rPr lang="en-US" sz="3700" dirty="0" smtClean="0"/>
              <a:t>Can win scholarships / invites to other events</a:t>
            </a:r>
          </a:p>
          <a:p>
            <a:endParaRPr lang="en-US" sz="37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 Systems Security Association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4100" dirty="0" smtClean="0">
                <a:hlinkClick r:id="rId2"/>
              </a:rPr>
              <a:t>http://pittsburgh.issa.org</a:t>
            </a:r>
            <a:endParaRPr lang="en-US" sz="4100" dirty="0" smtClean="0"/>
          </a:p>
          <a:p>
            <a:r>
              <a:rPr lang="en-US" sz="4100" dirty="0" smtClean="0"/>
              <a:t> </a:t>
            </a:r>
            <a:r>
              <a:rPr sz="4400" b="1" dirty="0" smtClean="0"/>
              <a:t>Tuesday September 13th.</a:t>
            </a:r>
            <a:r>
              <a:rPr sz="4400" dirty="0" smtClean="0"/>
              <a:t> </a:t>
            </a:r>
            <a:endParaRPr lang="en-US" sz="4400" dirty="0" smtClean="0"/>
          </a:p>
          <a:p>
            <a:r>
              <a:rPr sz="4400" dirty="0" smtClean="0"/>
              <a:t> </a:t>
            </a:r>
            <a:r>
              <a:rPr sz="2900" dirty="0" smtClean="0"/>
              <a:t>$5 for students</a:t>
            </a:r>
            <a:endParaRPr lang="en-US" sz="2900" dirty="0" smtClean="0"/>
          </a:p>
          <a:p>
            <a:r>
              <a:rPr sz="2162" b="1" dirty="0" smtClean="0"/>
              <a:t>Botnet’s, Hacktivists, and High Technology Cyber Crime</a:t>
            </a:r>
            <a:r>
              <a:rPr sz="2162" dirty="0" smtClean="0"/>
              <a:t>'.</a:t>
            </a:r>
            <a:endParaRPr lang="en-US" sz="2162" dirty="0" smtClean="0"/>
          </a:p>
          <a:p>
            <a:r>
              <a:rPr sz="2800" dirty="0" smtClean="0"/>
              <a:t> Deadline for advance registration is September 9th</a:t>
            </a:r>
            <a:r>
              <a:rPr sz="2000" dirty="0" smtClean="0"/>
              <a:t>,</a:t>
            </a:r>
            <a:r>
              <a:rPr sz="2162" dirty="0" smtClean="0"/>
              <a:t> </a:t>
            </a:r>
            <a:endParaRPr lang="en-US" sz="2162" dirty="0" smtClean="0"/>
          </a:p>
          <a:p>
            <a:endParaRPr lang="en-US" sz="31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IA Scholarship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400" dirty="0" smtClean="0">
                <a:hlinkClick r:id="rId2"/>
              </a:rPr>
              <a:t>http://cio-nii.defense.gov/sites/iasp2/</a:t>
            </a:r>
            <a:endParaRPr lang="en-US" sz="3400" dirty="0" smtClean="0"/>
          </a:p>
          <a:p>
            <a:r>
              <a:rPr lang="en-US" sz="4200" dirty="0" smtClean="0"/>
              <a:t>Must be 18</a:t>
            </a:r>
          </a:p>
          <a:p>
            <a:r>
              <a:rPr lang="en-US" sz="4200" dirty="0" smtClean="0"/>
              <a:t>GPA of 3.2 or Higher</a:t>
            </a:r>
          </a:p>
          <a:p>
            <a:r>
              <a:rPr lang="en-US" sz="4200" dirty="0" smtClean="0"/>
              <a:t> See Dr. Shumba if interested</a:t>
            </a:r>
          </a:p>
          <a:p>
            <a:pPr>
              <a:buNone/>
            </a:pPr>
            <a:endParaRPr lang="en-US" sz="34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Officers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President: Joshua Schwartz</a:t>
            </a:r>
          </a:p>
          <a:p>
            <a:r>
              <a:rPr lang="en-US" sz="3000" dirty="0" smtClean="0"/>
              <a:t>Vice President: </a:t>
            </a:r>
            <a:r>
              <a:rPr sz="3000" dirty="0" smtClean="0"/>
              <a:t>Christopher Gould</a:t>
            </a:r>
            <a:endParaRPr lang="en-US" sz="3000" dirty="0" smtClean="0"/>
          </a:p>
          <a:p>
            <a:r>
              <a:rPr sz="3000" dirty="0" smtClean="0"/>
              <a:t>Secretary: Carrie Este</a:t>
            </a:r>
            <a:endParaRPr lang="en-US" sz="3000" dirty="0" smtClean="0"/>
          </a:p>
          <a:p>
            <a:r>
              <a:rPr sz="3000" dirty="0" smtClean="0"/>
              <a:t>Web Contact Manager: Christopher Gould</a:t>
            </a:r>
            <a:r>
              <a:rPr lang="en-US" sz="3000" dirty="0" smtClean="0"/>
              <a:t/>
            </a:r>
            <a:br>
              <a:rPr lang="en-US" sz="3000" dirty="0" smtClean="0"/>
            </a:br>
            <a:endParaRPr lang="en-US" sz="3000" dirty="0" smtClean="0"/>
          </a:p>
          <a:p>
            <a:r>
              <a:rPr lang="en-US" sz="2900" i="1" dirty="0" smtClean="0"/>
              <a:t>Does anyone want to run, resign, or reconsider?</a:t>
            </a:r>
          </a:p>
          <a:p>
            <a:pPr>
              <a:buNone/>
            </a:pPr>
            <a:endParaRPr lang="en-US" sz="3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Hacking Time!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Start </a:t>
            </a:r>
            <a:r>
              <a:rPr lang="en-US" sz="2800" dirty="0" err="1" smtClean="0"/>
              <a:t>VMWare</a:t>
            </a:r>
            <a:r>
              <a:rPr lang="en-US" sz="2800" dirty="0" smtClean="0"/>
              <a:t> Workstation from Desktop</a:t>
            </a:r>
          </a:p>
          <a:p>
            <a:r>
              <a:rPr lang="en-US" sz="2800" dirty="0" smtClean="0"/>
              <a:t>File -&gt; Open -&gt; C:\IAVMS\</a:t>
            </a:r>
          </a:p>
          <a:p>
            <a:r>
              <a:rPr lang="en-US" sz="2800" dirty="0" smtClean="0"/>
              <a:t>There is a Windows XP SP3 VM</a:t>
            </a:r>
          </a:p>
          <a:p>
            <a:r>
              <a:rPr lang="en-US" sz="2800" dirty="0" smtClean="0"/>
              <a:t>And a BT5-GNOME-32 VM</a:t>
            </a:r>
          </a:p>
          <a:p>
            <a:r>
              <a:rPr lang="en-US" sz="2800" dirty="0" smtClean="0"/>
              <a:t>Open both and make sure network settings are set to “Host Only”</a:t>
            </a:r>
            <a:endParaRPr lang="en-US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Windows </a:t>
            </a:r>
          </a:p>
          <a:p>
            <a:pPr lvl="1"/>
            <a:r>
              <a:rPr lang="en-US" sz="2800" b="1" dirty="0" smtClean="0"/>
              <a:t>ID:      dude2</a:t>
            </a:r>
          </a:p>
          <a:p>
            <a:pPr lvl="1"/>
            <a:r>
              <a:rPr lang="en-US" sz="2800" b="1" dirty="0" smtClean="0"/>
              <a:t>PW:   dude2</a:t>
            </a:r>
          </a:p>
          <a:p>
            <a:r>
              <a:rPr lang="en-US" sz="2800" dirty="0" smtClean="0"/>
              <a:t>BackTrack5</a:t>
            </a:r>
          </a:p>
          <a:p>
            <a:pPr lvl="1"/>
            <a:r>
              <a:rPr lang="en-US" sz="2800" b="1" dirty="0" smtClean="0"/>
              <a:t>ID:      root</a:t>
            </a:r>
          </a:p>
          <a:p>
            <a:pPr lvl="1"/>
            <a:r>
              <a:rPr lang="en-US" sz="2800" b="1" dirty="0" smtClean="0"/>
              <a:t>PW:   </a:t>
            </a:r>
            <a:r>
              <a:rPr lang="en-US" sz="2800" b="1" dirty="0" err="1" smtClean="0"/>
              <a:t>toor</a:t>
            </a:r>
            <a:endParaRPr lang="en-US" sz="2800" b="1" dirty="0" smtClean="0"/>
          </a:p>
          <a:p>
            <a:pPr lvl="1"/>
            <a:r>
              <a:rPr lang="en-US" sz="2800" dirty="0" smtClean="0"/>
              <a:t>Then type </a:t>
            </a:r>
            <a:r>
              <a:rPr lang="en-US" sz="2800" b="1" dirty="0" err="1" smtClean="0"/>
              <a:t>startx</a:t>
            </a:r>
            <a:endParaRPr lang="en-US" sz="2800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ixel">
  <a:themeElements>
    <a:clrScheme name="Pixel">
      <a:dk1>
        <a:srgbClr val="FFFFFF"/>
      </a:dk1>
      <a:lt1>
        <a:srgbClr val="103154"/>
      </a:lt1>
      <a:dk2>
        <a:srgbClr val="0096FF"/>
      </a:dk2>
      <a:lt2>
        <a:srgbClr val="87FDFF"/>
      </a:lt2>
      <a:accent1>
        <a:srgbClr val="FF7F01"/>
      </a:accent1>
      <a:accent2>
        <a:srgbClr val="F1B015"/>
      </a:accent2>
      <a:accent3>
        <a:srgbClr val="FBEC85"/>
      </a:accent3>
      <a:accent4>
        <a:srgbClr val="D2C2F1"/>
      </a:accent4>
      <a:accent5>
        <a:srgbClr val="DA5AF4"/>
      </a:accent5>
      <a:accent6>
        <a:srgbClr val="9D09D1"/>
      </a:accent6>
      <a:hlink>
        <a:srgbClr val="1286C9"/>
      </a:hlink>
      <a:folHlink>
        <a:srgbClr val="A8C2E7"/>
      </a:folHlink>
    </a:clrScheme>
    <a:fontScheme name="Pixel">
      <a:majorFont>
        <a:latin typeface="Corbel"/>
        <a:ea typeface=""/>
        <a:cs typeface=""/>
        <a:font script="Jpan" typeface="メイリオ"/>
      </a:majorFont>
      <a:minorFont>
        <a:latin typeface="Corbel"/>
        <a:ea typeface=""/>
        <a:cs typeface=""/>
        <a:font script="Jpan" typeface="メイリオ"/>
      </a:minorFont>
    </a:fontScheme>
    <a:fmtScheme name="Pixel">
      <a:fillStyleLst>
        <a:solidFill>
          <a:schemeClr val="phClr"/>
        </a:solidFill>
        <a:solidFill>
          <a:schemeClr val="phClr">
            <a:satMod val="150000"/>
          </a:schemeClr>
        </a:solidFill>
        <a:solidFill>
          <a:schemeClr val="phClr">
            <a:shade val="80000"/>
            <a:lumMod val="9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63500" dir="2700000" sx="102000" sy="102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glow" dir="tl"/>
          </a:scene3d>
          <a:sp3d>
            <a:bevelT w="0" h="0"/>
          </a:sp3d>
        </a:effectStyle>
        <a:effectStyle>
          <a:effectLst>
            <a:outerShdw blurRad="63500" dist="38100" dir="3600000" sx="103000" sy="103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5400000"/>
            </a:lightRig>
          </a:scene3d>
          <a:sp3d prstMaterial="softmetal">
            <a:bevelT w="635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5000"/>
                <a:satMod val="350000"/>
              </a:schemeClr>
            </a:gs>
            <a:gs pos="100000">
              <a:schemeClr val="phClr">
                <a:shade val="20000"/>
                <a:satMod val="15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1000"/>
                <a:satMod val="400000"/>
              </a:schemeClr>
              <a:schemeClr val="phClr">
                <a:tint val="50000"/>
                <a:satMod val="4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Pixel.thmx</Template>
  <TotalTime>252</TotalTime>
  <Words>153</Words>
  <Application>Microsoft Office PowerPoint</Application>
  <PresentationFormat>On-screen Show (4:3)</PresentationFormat>
  <Paragraphs>42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Pixel</vt:lpstr>
      <vt:lpstr>Information Assurance Group</vt:lpstr>
      <vt:lpstr>Sign - In</vt:lpstr>
      <vt:lpstr>US Cyber Challenge</vt:lpstr>
      <vt:lpstr>Info Systems Security Association </vt:lpstr>
      <vt:lpstr>IA Scholarship Program</vt:lpstr>
      <vt:lpstr>Current Officers </vt:lpstr>
      <vt:lpstr>Hacking Time!</vt:lpstr>
      <vt:lpstr>Login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IA GROUP</dc:title>
  <dc:creator>j s</dc:creator>
  <cp:lastModifiedBy>TOM</cp:lastModifiedBy>
  <cp:revision>4</cp:revision>
  <dcterms:created xsi:type="dcterms:W3CDTF">2011-08-29T14:54:43Z</dcterms:created>
  <dcterms:modified xsi:type="dcterms:W3CDTF">2011-10-31T01:23:32Z</dcterms:modified>
</cp:coreProperties>
</file>