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62" r:id="rId5"/>
    <p:sldId id="257" r:id="rId6"/>
    <p:sldId id="260" r:id="rId7"/>
    <p:sldId id="258" r:id="rId8"/>
    <p:sldId id="271" r:id="rId9"/>
    <p:sldId id="272" r:id="rId10"/>
    <p:sldId id="273" r:id="rId11"/>
    <p:sldId id="274" r:id="rId12"/>
    <p:sldId id="275" r:id="rId13"/>
    <p:sldId id="276" r:id="rId14"/>
    <p:sldId id="277" r:id="rId15"/>
    <p:sldId id="278" r:id="rId16"/>
    <p:sldId id="279" r:id="rId17"/>
    <p:sldId id="280" r:id="rId18"/>
    <p:sldId id="297" r:id="rId19"/>
    <p:sldId id="281" r:id="rId20"/>
    <p:sldId id="282" r:id="rId21"/>
    <p:sldId id="283" r:id="rId22"/>
    <p:sldId id="285" r:id="rId23"/>
    <p:sldId id="284" r:id="rId24"/>
    <p:sldId id="286" r:id="rId25"/>
    <p:sldId id="287" r:id="rId26"/>
    <p:sldId id="288" r:id="rId27"/>
    <p:sldId id="289" r:id="rId28"/>
    <p:sldId id="296" r:id="rId29"/>
    <p:sldId id="293" r:id="rId30"/>
    <p:sldId id="259" r:id="rId31"/>
    <p:sldId id="294" r:id="rId32"/>
    <p:sldId id="292" r:id="rId33"/>
    <p:sldId id="295" r:id="rId34"/>
    <p:sldId id="266" r:id="rId35"/>
    <p:sldId id="261" r:id="rId36"/>
    <p:sldId id="269" r:id="rId37"/>
    <p:sldId id="2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59B9A-BB00-476D-A242-ED1725975CA2}" v="11" dt="2024-07-05T13:49:53.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autoAdjust="0"/>
    <p:restoredTop sz="84626"/>
  </p:normalViewPr>
  <p:slideViewPr>
    <p:cSldViewPr snapToGrid="0">
      <p:cViewPr varScale="1">
        <p:scale>
          <a:sx n="72" d="100"/>
          <a:sy n="72" d="100"/>
        </p:scale>
        <p:origin x="5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0273D-85E3-4D97-A91F-76990CEB9FF9}" type="datetimeFigureOut">
              <a:rPr lang="en-US" smtClean="0"/>
              <a:t>7/5/2024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C82BE-1A52-4747-9E99-3B90FDA734FB}" type="slidenum">
              <a:rPr lang="en-US" smtClean="0"/>
              <a:t>‹#›</a:t>
            </a:fld>
            <a:endParaRPr lang="en-US"/>
          </a:p>
        </p:txBody>
      </p:sp>
    </p:spTree>
    <p:extLst>
      <p:ext uri="{BB962C8B-B14F-4D97-AF65-F5344CB8AC3E}">
        <p14:creationId xmlns:p14="http://schemas.microsoft.com/office/powerpoint/2010/main" val="141894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HCS requires periodic revision to maintain consistency with the GHS and incorporate the progression of scientific principles and best approaches for classification and communication of workplace hazards related to hazardous chemical exposure.</a:t>
            </a:r>
          </a:p>
          <a:p>
            <a:r>
              <a:rPr lang="en-US" dirty="0"/>
              <a:t>Regularly updating the HCS to align with international practices eases compliance for global corporations because it provides greater international consistency.</a:t>
            </a:r>
          </a:p>
        </p:txBody>
      </p:sp>
      <p:sp>
        <p:nvSpPr>
          <p:cNvPr id="4" name="Slide Number Placeholder 3"/>
          <p:cNvSpPr>
            <a:spLocks noGrp="1"/>
          </p:cNvSpPr>
          <p:nvPr>
            <p:ph type="sldNum" sz="quarter" idx="5"/>
          </p:nvPr>
        </p:nvSpPr>
        <p:spPr/>
        <p:txBody>
          <a:bodyPr/>
          <a:lstStyle/>
          <a:p>
            <a:fld id="{BABC82BE-1A52-4747-9E99-3B90FDA734FB}" type="slidenum">
              <a:rPr lang="en-US" smtClean="0"/>
              <a:t>2</a:t>
            </a:fld>
            <a:endParaRPr lang="en-US" dirty="0"/>
          </a:p>
        </p:txBody>
      </p:sp>
    </p:spTree>
    <p:extLst>
      <p:ext uri="{BB962C8B-B14F-4D97-AF65-F5344CB8AC3E}">
        <p14:creationId xmlns:p14="http://schemas.microsoft.com/office/powerpoint/2010/main" val="4048961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11</a:t>
            </a:fld>
            <a:endParaRPr lang="en-US" dirty="0"/>
          </a:p>
        </p:txBody>
      </p:sp>
    </p:spTree>
    <p:extLst>
      <p:ext uri="{BB962C8B-B14F-4D97-AF65-F5344CB8AC3E}">
        <p14:creationId xmlns:p14="http://schemas.microsoft.com/office/powerpoint/2010/main" val="1848421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12</a:t>
            </a:fld>
            <a:endParaRPr lang="en-US" dirty="0"/>
          </a:p>
        </p:txBody>
      </p:sp>
    </p:spTree>
    <p:extLst>
      <p:ext uri="{BB962C8B-B14F-4D97-AF65-F5344CB8AC3E}">
        <p14:creationId xmlns:p14="http://schemas.microsoft.com/office/powerpoint/2010/main" val="3338561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13</a:t>
            </a:fld>
            <a:endParaRPr lang="en-US" dirty="0"/>
          </a:p>
        </p:txBody>
      </p:sp>
    </p:spTree>
    <p:extLst>
      <p:ext uri="{BB962C8B-B14F-4D97-AF65-F5344CB8AC3E}">
        <p14:creationId xmlns:p14="http://schemas.microsoft.com/office/powerpoint/2010/main" val="47027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14</a:t>
            </a:fld>
            <a:endParaRPr lang="en-US" dirty="0"/>
          </a:p>
        </p:txBody>
      </p:sp>
    </p:spTree>
    <p:extLst>
      <p:ext uri="{BB962C8B-B14F-4D97-AF65-F5344CB8AC3E}">
        <p14:creationId xmlns:p14="http://schemas.microsoft.com/office/powerpoint/2010/main" val="1436921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15</a:t>
            </a:fld>
            <a:endParaRPr lang="en-US" dirty="0"/>
          </a:p>
        </p:txBody>
      </p:sp>
    </p:spTree>
    <p:extLst>
      <p:ext uri="{BB962C8B-B14F-4D97-AF65-F5344CB8AC3E}">
        <p14:creationId xmlns:p14="http://schemas.microsoft.com/office/powerpoint/2010/main" val="2157237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16</a:t>
            </a:fld>
            <a:endParaRPr lang="en-US" dirty="0"/>
          </a:p>
        </p:txBody>
      </p:sp>
    </p:spTree>
    <p:extLst>
      <p:ext uri="{BB962C8B-B14F-4D97-AF65-F5344CB8AC3E}">
        <p14:creationId xmlns:p14="http://schemas.microsoft.com/office/powerpoint/2010/main" val="216434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17</a:t>
            </a:fld>
            <a:endParaRPr lang="en-US" dirty="0"/>
          </a:p>
        </p:txBody>
      </p:sp>
    </p:spTree>
    <p:extLst>
      <p:ext uri="{BB962C8B-B14F-4D97-AF65-F5344CB8AC3E}">
        <p14:creationId xmlns:p14="http://schemas.microsoft.com/office/powerpoint/2010/main" val="46039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18</a:t>
            </a:fld>
            <a:endParaRPr lang="en-US" dirty="0"/>
          </a:p>
        </p:txBody>
      </p:sp>
    </p:spTree>
    <p:extLst>
      <p:ext uri="{BB962C8B-B14F-4D97-AF65-F5344CB8AC3E}">
        <p14:creationId xmlns:p14="http://schemas.microsoft.com/office/powerpoint/2010/main" val="2283906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19</a:t>
            </a:fld>
            <a:endParaRPr lang="en-US" dirty="0"/>
          </a:p>
        </p:txBody>
      </p:sp>
    </p:spTree>
    <p:extLst>
      <p:ext uri="{BB962C8B-B14F-4D97-AF65-F5344CB8AC3E}">
        <p14:creationId xmlns:p14="http://schemas.microsoft.com/office/powerpoint/2010/main" val="247272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20</a:t>
            </a:fld>
            <a:endParaRPr lang="en-US" dirty="0"/>
          </a:p>
        </p:txBody>
      </p:sp>
    </p:spTree>
    <p:extLst>
      <p:ext uri="{BB962C8B-B14F-4D97-AF65-F5344CB8AC3E}">
        <p14:creationId xmlns:p14="http://schemas.microsoft.com/office/powerpoint/2010/main" val="304153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HCS requires periodic revision to maintain consistency with the GHS and incorporate the progression of scientific principles and best approaches for classification and communication of workplace hazards related to hazardous chemical exposure.</a:t>
            </a:r>
          </a:p>
          <a:p>
            <a:r>
              <a:rPr lang="en-US" dirty="0"/>
              <a:t>Regularly updating the HCS to align with international practices eases compliance for global corporations because it provides greater international consistency.</a:t>
            </a:r>
          </a:p>
        </p:txBody>
      </p:sp>
      <p:sp>
        <p:nvSpPr>
          <p:cNvPr id="4" name="Slide Number Placeholder 3"/>
          <p:cNvSpPr>
            <a:spLocks noGrp="1"/>
          </p:cNvSpPr>
          <p:nvPr>
            <p:ph type="sldNum" sz="quarter" idx="5"/>
          </p:nvPr>
        </p:nvSpPr>
        <p:spPr/>
        <p:txBody>
          <a:bodyPr/>
          <a:lstStyle/>
          <a:p>
            <a:fld id="{BABC82BE-1A52-4747-9E99-3B90FDA734FB}" type="slidenum">
              <a:rPr lang="en-US" smtClean="0"/>
              <a:t>3</a:t>
            </a:fld>
            <a:endParaRPr lang="en-US" dirty="0"/>
          </a:p>
        </p:txBody>
      </p:sp>
    </p:spTree>
    <p:extLst>
      <p:ext uri="{BB962C8B-B14F-4D97-AF65-F5344CB8AC3E}">
        <p14:creationId xmlns:p14="http://schemas.microsoft.com/office/powerpoint/2010/main" val="399085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21</a:t>
            </a:fld>
            <a:endParaRPr lang="en-US" dirty="0"/>
          </a:p>
        </p:txBody>
      </p:sp>
    </p:spTree>
    <p:extLst>
      <p:ext uri="{BB962C8B-B14F-4D97-AF65-F5344CB8AC3E}">
        <p14:creationId xmlns:p14="http://schemas.microsoft.com/office/powerpoint/2010/main" val="1404144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22</a:t>
            </a:fld>
            <a:endParaRPr lang="en-US"/>
          </a:p>
        </p:txBody>
      </p:sp>
    </p:spTree>
    <p:extLst>
      <p:ext uri="{BB962C8B-B14F-4D97-AF65-F5344CB8AC3E}">
        <p14:creationId xmlns:p14="http://schemas.microsoft.com/office/powerpoint/2010/main" val="1166477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23</a:t>
            </a:fld>
            <a:endParaRPr lang="en-US"/>
          </a:p>
        </p:txBody>
      </p:sp>
    </p:spTree>
    <p:extLst>
      <p:ext uri="{BB962C8B-B14F-4D97-AF65-F5344CB8AC3E}">
        <p14:creationId xmlns:p14="http://schemas.microsoft.com/office/powerpoint/2010/main" val="3600137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of Publication in the Federal Register was 20 May 2024.</a:t>
            </a:r>
          </a:p>
        </p:txBody>
      </p:sp>
      <p:sp>
        <p:nvSpPr>
          <p:cNvPr id="4" name="Slide Number Placeholder 3"/>
          <p:cNvSpPr>
            <a:spLocks noGrp="1"/>
          </p:cNvSpPr>
          <p:nvPr>
            <p:ph type="sldNum" sz="quarter" idx="5"/>
          </p:nvPr>
        </p:nvSpPr>
        <p:spPr/>
        <p:txBody>
          <a:bodyPr/>
          <a:lstStyle/>
          <a:p>
            <a:fld id="{BABC82BE-1A52-4747-9E99-3B90FDA734FB}" type="slidenum">
              <a:rPr lang="en-US" smtClean="0"/>
              <a:t>24</a:t>
            </a:fld>
            <a:endParaRPr lang="en-US"/>
          </a:p>
        </p:txBody>
      </p:sp>
    </p:spTree>
    <p:extLst>
      <p:ext uri="{BB962C8B-B14F-4D97-AF65-F5344CB8AC3E}">
        <p14:creationId xmlns:p14="http://schemas.microsoft.com/office/powerpoint/2010/main" val="1861968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of Publication in the Federal Register was 20 May 2024.</a:t>
            </a:r>
          </a:p>
        </p:txBody>
      </p:sp>
      <p:sp>
        <p:nvSpPr>
          <p:cNvPr id="4" name="Slide Number Placeholder 3"/>
          <p:cNvSpPr>
            <a:spLocks noGrp="1"/>
          </p:cNvSpPr>
          <p:nvPr>
            <p:ph type="sldNum" sz="quarter" idx="5"/>
          </p:nvPr>
        </p:nvSpPr>
        <p:spPr/>
        <p:txBody>
          <a:bodyPr/>
          <a:lstStyle/>
          <a:p>
            <a:fld id="{BABC82BE-1A52-4747-9E99-3B90FDA734FB}" type="slidenum">
              <a:rPr lang="en-US" smtClean="0"/>
              <a:t>25</a:t>
            </a:fld>
            <a:endParaRPr lang="en-US"/>
          </a:p>
        </p:txBody>
      </p:sp>
    </p:spTree>
    <p:extLst>
      <p:ext uri="{BB962C8B-B14F-4D97-AF65-F5344CB8AC3E}">
        <p14:creationId xmlns:p14="http://schemas.microsoft.com/office/powerpoint/2010/main" val="2708176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has removed the proposal to include a released for shipment date.</a:t>
            </a:r>
          </a:p>
        </p:txBody>
      </p:sp>
      <p:sp>
        <p:nvSpPr>
          <p:cNvPr id="4" name="Slide Number Placeholder 3"/>
          <p:cNvSpPr>
            <a:spLocks noGrp="1"/>
          </p:cNvSpPr>
          <p:nvPr>
            <p:ph type="sldNum" sz="quarter" idx="5"/>
          </p:nvPr>
        </p:nvSpPr>
        <p:spPr/>
        <p:txBody>
          <a:bodyPr/>
          <a:lstStyle/>
          <a:p>
            <a:fld id="{BABC82BE-1A52-4747-9E99-3B90FDA734FB}" type="slidenum">
              <a:rPr lang="en-US" smtClean="0"/>
              <a:t>26</a:t>
            </a:fld>
            <a:endParaRPr lang="en-US"/>
          </a:p>
        </p:txBody>
      </p:sp>
    </p:spTree>
    <p:extLst>
      <p:ext uri="{BB962C8B-B14F-4D97-AF65-F5344CB8AC3E}">
        <p14:creationId xmlns:p14="http://schemas.microsoft.com/office/powerpoint/2010/main" val="2670033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has removed the proposal to include a released for shipment date.</a:t>
            </a:r>
          </a:p>
        </p:txBody>
      </p:sp>
      <p:sp>
        <p:nvSpPr>
          <p:cNvPr id="4" name="Slide Number Placeholder 3"/>
          <p:cNvSpPr>
            <a:spLocks noGrp="1"/>
          </p:cNvSpPr>
          <p:nvPr>
            <p:ph type="sldNum" sz="quarter" idx="5"/>
          </p:nvPr>
        </p:nvSpPr>
        <p:spPr/>
        <p:txBody>
          <a:bodyPr/>
          <a:lstStyle/>
          <a:p>
            <a:fld id="{BABC82BE-1A52-4747-9E99-3B90FDA734FB}" type="slidenum">
              <a:rPr lang="en-US" smtClean="0"/>
              <a:t>27</a:t>
            </a:fld>
            <a:endParaRPr lang="en-US"/>
          </a:p>
        </p:txBody>
      </p:sp>
    </p:spTree>
    <p:extLst>
      <p:ext uri="{BB962C8B-B14F-4D97-AF65-F5344CB8AC3E}">
        <p14:creationId xmlns:p14="http://schemas.microsoft.com/office/powerpoint/2010/main" val="1289501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has removed the proposal to include a released for shipment date.</a:t>
            </a:r>
          </a:p>
        </p:txBody>
      </p:sp>
      <p:sp>
        <p:nvSpPr>
          <p:cNvPr id="4" name="Slide Number Placeholder 3"/>
          <p:cNvSpPr>
            <a:spLocks noGrp="1"/>
          </p:cNvSpPr>
          <p:nvPr>
            <p:ph type="sldNum" sz="quarter" idx="5"/>
          </p:nvPr>
        </p:nvSpPr>
        <p:spPr/>
        <p:txBody>
          <a:bodyPr/>
          <a:lstStyle/>
          <a:p>
            <a:fld id="{BABC82BE-1A52-4747-9E99-3B90FDA734FB}" type="slidenum">
              <a:rPr lang="en-US" smtClean="0"/>
              <a:t>28</a:t>
            </a:fld>
            <a:endParaRPr lang="en-US"/>
          </a:p>
        </p:txBody>
      </p:sp>
    </p:spTree>
    <p:extLst>
      <p:ext uri="{BB962C8B-B14F-4D97-AF65-F5344CB8AC3E}">
        <p14:creationId xmlns:p14="http://schemas.microsoft.com/office/powerpoint/2010/main" val="2616852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has removed the proposal to include a released for shipment date.</a:t>
            </a:r>
          </a:p>
        </p:txBody>
      </p:sp>
      <p:sp>
        <p:nvSpPr>
          <p:cNvPr id="4" name="Slide Number Placeholder 3"/>
          <p:cNvSpPr>
            <a:spLocks noGrp="1"/>
          </p:cNvSpPr>
          <p:nvPr>
            <p:ph type="sldNum" sz="quarter" idx="5"/>
          </p:nvPr>
        </p:nvSpPr>
        <p:spPr/>
        <p:txBody>
          <a:bodyPr/>
          <a:lstStyle/>
          <a:p>
            <a:fld id="{BABC82BE-1A52-4747-9E99-3B90FDA734FB}" type="slidenum">
              <a:rPr lang="en-US" smtClean="0"/>
              <a:t>29</a:t>
            </a:fld>
            <a:endParaRPr lang="en-US"/>
          </a:p>
        </p:txBody>
      </p:sp>
    </p:spTree>
    <p:extLst>
      <p:ext uri="{BB962C8B-B14F-4D97-AF65-F5344CB8AC3E}">
        <p14:creationId xmlns:p14="http://schemas.microsoft.com/office/powerpoint/2010/main" val="961591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has removed the proposal to include a released for shipment date.</a:t>
            </a:r>
          </a:p>
        </p:txBody>
      </p:sp>
      <p:sp>
        <p:nvSpPr>
          <p:cNvPr id="4" name="Slide Number Placeholder 3"/>
          <p:cNvSpPr>
            <a:spLocks noGrp="1"/>
          </p:cNvSpPr>
          <p:nvPr>
            <p:ph type="sldNum" sz="quarter" idx="5"/>
          </p:nvPr>
        </p:nvSpPr>
        <p:spPr/>
        <p:txBody>
          <a:bodyPr/>
          <a:lstStyle/>
          <a:p>
            <a:fld id="{BABC82BE-1A52-4747-9E99-3B90FDA734FB}" type="slidenum">
              <a:rPr lang="en-US" smtClean="0"/>
              <a:t>30</a:t>
            </a:fld>
            <a:endParaRPr lang="en-US"/>
          </a:p>
        </p:txBody>
      </p:sp>
    </p:spTree>
    <p:extLst>
      <p:ext uri="{BB962C8B-B14F-4D97-AF65-F5344CB8AC3E}">
        <p14:creationId xmlns:p14="http://schemas.microsoft.com/office/powerpoint/2010/main" val="119185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4</a:t>
            </a:fld>
            <a:endParaRPr lang="en-US" dirty="0"/>
          </a:p>
        </p:txBody>
      </p:sp>
    </p:spTree>
    <p:extLst>
      <p:ext uri="{BB962C8B-B14F-4D97-AF65-F5344CB8AC3E}">
        <p14:creationId xmlns:p14="http://schemas.microsoft.com/office/powerpoint/2010/main" val="2529166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C82BE-1A52-4747-9E99-3B90FDA734FB}" type="slidenum">
              <a:rPr lang="en-US" smtClean="0"/>
              <a:t>31</a:t>
            </a:fld>
            <a:endParaRPr lang="en-US"/>
          </a:p>
        </p:txBody>
      </p:sp>
    </p:spTree>
    <p:extLst>
      <p:ext uri="{BB962C8B-B14F-4D97-AF65-F5344CB8AC3E}">
        <p14:creationId xmlns:p14="http://schemas.microsoft.com/office/powerpoint/2010/main" val="63205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5</a:t>
            </a:fld>
            <a:endParaRPr lang="en-US" dirty="0"/>
          </a:p>
        </p:txBody>
      </p:sp>
    </p:spTree>
    <p:extLst>
      <p:ext uri="{BB962C8B-B14F-4D97-AF65-F5344CB8AC3E}">
        <p14:creationId xmlns:p14="http://schemas.microsoft.com/office/powerpoint/2010/main" val="384535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6</a:t>
            </a:fld>
            <a:endParaRPr lang="en-US" dirty="0"/>
          </a:p>
        </p:txBody>
      </p:sp>
    </p:spTree>
    <p:extLst>
      <p:ext uri="{BB962C8B-B14F-4D97-AF65-F5344CB8AC3E}">
        <p14:creationId xmlns:p14="http://schemas.microsoft.com/office/powerpoint/2010/main" val="152042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7</a:t>
            </a:fld>
            <a:endParaRPr lang="en-US" dirty="0"/>
          </a:p>
        </p:txBody>
      </p:sp>
    </p:spTree>
    <p:extLst>
      <p:ext uri="{BB962C8B-B14F-4D97-AF65-F5344CB8AC3E}">
        <p14:creationId xmlns:p14="http://schemas.microsoft.com/office/powerpoint/2010/main" val="306892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8</a:t>
            </a:fld>
            <a:endParaRPr lang="en-US" dirty="0"/>
          </a:p>
        </p:txBody>
      </p:sp>
    </p:spTree>
    <p:extLst>
      <p:ext uri="{BB962C8B-B14F-4D97-AF65-F5344CB8AC3E}">
        <p14:creationId xmlns:p14="http://schemas.microsoft.com/office/powerpoint/2010/main" val="114289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9</a:t>
            </a:fld>
            <a:endParaRPr lang="en-US" dirty="0"/>
          </a:p>
        </p:txBody>
      </p:sp>
    </p:spTree>
    <p:extLst>
      <p:ext uri="{BB962C8B-B14F-4D97-AF65-F5344CB8AC3E}">
        <p14:creationId xmlns:p14="http://schemas.microsoft.com/office/powerpoint/2010/main" val="48322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did not estimate any training costs for users of aerosols, desensitized explosives, or flammable gases in the workplace because the agency does not believe that these users would need to dedicate more than a trivial amount of time to training associated with the reclassification of these chemicals. This is because the hazards associated with these chemicals have not changed; the only thing that is changing under the   revisions to the HCS is the way the hazards are classified. For example,</a:t>
            </a:r>
          </a:p>
          <a:p>
            <a:r>
              <a:rPr lang="en-US" dirty="0"/>
              <a:t>users of pyrophoric gases should already have received training on the fire- and explosive-related hazards associated with these chemicals.</a:t>
            </a:r>
          </a:p>
        </p:txBody>
      </p:sp>
      <p:sp>
        <p:nvSpPr>
          <p:cNvPr id="4" name="Slide Number Placeholder 3"/>
          <p:cNvSpPr>
            <a:spLocks noGrp="1"/>
          </p:cNvSpPr>
          <p:nvPr>
            <p:ph type="sldNum" sz="quarter" idx="5"/>
          </p:nvPr>
        </p:nvSpPr>
        <p:spPr/>
        <p:txBody>
          <a:bodyPr/>
          <a:lstStyle/>
          <a:p>
            <a:fld id="{BABC82BE-1A52-4747-9E99-3B90FDA734FB}" type="slidenum">
              <a:rPr lang="en-US" smtClean="0"/>
              <a:t>10</a:t>
            </a:fld>
            <a:endParaRPr lang="en-US" dirty="0"/>
          </a:p>
        </p:txBody>
      </p:sp>
    </p:spTree>
    <p:extLst>
      <p:ext uri="{BB962C8B-B14F-4D97-AF65-F5344CB8AC3E}">
        <p14:creationId xmlns:p14="http://schemas.microsoft.com/office/powerpoint/2010/main" val="58414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838200" y="365127"/>
            <a:ext cx="105156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7/5/2024</a:t>
            </a:fld>
            <a:endParaRPr lang="en-US"/>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403401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7/5/2024</a:t>
            </a:fld>
            <a:endParaRPr lang="en-US"/>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fld id="{A9EDB695-B233-4887-BF2C-7F3BB78C8EBC}" type="slidenum">
              <a:rPr lang="en-US" smtClean="0"/>
              <a:pPr/>
              <a:t>‹#›</a:t>
            </a:fld>
            <a:endParaRPr lang="en-US"/>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246888" y="269875"/>
            <a:ext cx="5783371" cy="590232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6287389" y="269877"/>
            <a:ext cx="5590667" cy="2820797"/>
          </a:xfrm>
        </p:spPr>
        <p:txBody>
          <a:bodyPr/>
          <a:lstStyle>
            <a:lvl1pPr marL="0" indent="0">
              <a:buNone/>
              <a:defRPr sz="32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6287389" y="3351406"/>
            <a:ext cx="5590667" cy="2820797"/>
          </a:xfrm>
        </p:spPr>
        <p:txBody>
          <a:bodyPr>
            <a:normAutofit/>
          </a:bodyPr>
          <a:lstStyle>
            <a:lvl1pPr marL="0" indent="0">
              <a:buNone/>
              <a:defRPr sz="3200"/>
            </a:lvl1pPr>
          </a:lstStyle>
          <a:p>
            <a:r>
              <a:rPr lang="en-US"/>
              <a:t>Click icon to add picture</a:t>
            </a:r>
            <a:endParaRPr lang="en-US" dirty="0"/>
          </a:p>
        </p:txBody>
      </p:sp>
      <p:pic>
        <p:nvPicPr>
          <p:cNvPr id="10" name="Picture 9">
            <a:extLst>
              <a:ext uri="{FF2B5EF4-FFF2-40B4-BE49-F238E27FC236}">
                <a16:creationId xmlns:a16="http://schemas.microsoft.com/office/drawing/2014/main" id="{F13FFF10-3D70-6E4D-8722-78F95EC314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70208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349759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841248" y="1664208"/>
            <a:ext cx="10515600" cy="2387600"/>
          </a:xfrm>
        </p:spPr>
        <p:txBody>
          <a:bodyPr anchor="b">
            <a:normAutofit/>
          </a:bodyPr>
          <a:lstStyle>
            <a:lvl1pPr algn="l">
              <a:defRPr sz="540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841248" y="4032504"/>
            <a:ext cx="10515600" cy="1152144"/>
          </a:xfrm>
        </p:spPr>
        <p:txBody>
          <a:bodyPr>
            <a:normAutofit/>
          </a:bodyPr>
          <a:lstStyle>
            <a:lvl1pPr marL="0" indent="0" algn="l">
              <a:buNone/>
              <a:defRPr sz="28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4774931" y="5894265"/>
            <a:ext cx="1437120" cy="365125"/>
          </a:xfrm>
        </p:spPr>
        <p:txBody>
          <a:bodyPr/>
          <a:lstStyle>
            <a:lvl1pPr>
              <a:defRPr>
                <a:solidFill>
                  <a:schemeClr val="bg1"/>
                </a:solidFill>
              </a:defRPr>
            </a:lvl1pPr>
          </a:lstStyle>
          <a:p>
            <a:fld id="{DB5C3BE7-E80C-4D5C-8EB8-295547A75DAE}" type="datetimeFigureOut">
              <a:rPr lang="en-US" smtClean="0"/>
              <a:pPr/>
              <a:t>7/5/2024</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6579541" y="5893230"/>
            <a:ext cx="3029272"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9986034" y="5893230"/>
            <a:ext cx="1370815"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566" y="5594103"/>
            <a:ext cx="1733093" cy="689222"/>
          </a:xfrm>
          <a:prstGeom prst="rect">
            <a:avLst/>
          </a:prstGeom>
        </p:spPr>
      </p:pic>
    </p:spTree>
    <p:extLst>
      <p:ext uri="{BB962C8B-B14F-4D97-AF65-F5344CB8AC3E}">
        <p14:creationId xmlns:p14="http://schemas.microsoft.com/office/powerpoint/2010/main" val="5776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838200" y="4407410"/>
            <a:ext cx="10515600" cy="1865679"/>
          </a:xfrm>
        </p:spPr>
        <p:txBody>
          <a:bodyPr anchor="t">
            <a:normAutofit/>
          </a:bodyPr>
          <a:lstStyle>
            <a:lvl1pPr>
              <a:defRPr sz="5400">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838200" y="2907794"/>
            <a:ext cx="10515600" cy="1500187"/>
          </a:xfrm>
        </p:spPr>
        <p:txBody>
          <a:bodyPr anchor="b">
            <a:normAutofit/>
          </a:bodyPr>
          <a:lstStyle>
            <a:lvl1pPr marL="0" indent="0">
              <a:buNone/>
              <a:defRPr sz="28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133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7/5/2024</a:t>
            </a:fld>
            <a:endParaRPr lang="en-US"/>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fld id="{A9EDB695-B233-4887-BF2C-7F3BB78C8EBC}" type="slidenum">
              <a:rPr lang="en-US" smtClean="0"/>
              <a:t>‹#›</a:t>
            </a:fld>
            <a:endParaRPr lang="en-US"/>
          </a:p>
        </p:txBody>
      </p:sp>
      <p:pic>
        <p:nvPicPr>
          <p:cNvPr id="8" name="Picture 7">
            <a:extLst>
              <a:ext uri="{FF2B5EF4-FFF2-40B4-BE49-F238E27FC236}">
                <a16:creationId xmlns:a16="http://schemas.microsoft.com/office/drawing/2014/main" id="{B6BB9DFD-786E-2847-9F8A-6E23BBAB3D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87441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6172201" y="1681163"/>
            <a:ext cx="5183188"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7/5/2024</a:t>
            </a:fld>
            <a:endParaRPr lang="en-US"/>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fld id="{A9EDB695-B233-4887-BF2C-7F3BB78C8EBC}" type="slidenum">
              <a:rPr lang="en-US" smtClean="0"/>
              <a:t>‹#›</a:t>
            </a:fld>
            <a:endParaRPr lang="en-US"/>
          </a:p>
        </p:txBody>
      </p:sp>
      <p:pic>
        <p:nvPicPr>
          <p:cNvPr id="10" name="Picture 9">
            <a:extLst>
              <a:ext uri="{FF2B5EF4-FFF2-40B4-BE49-F238E27FC236}">
                <a16:creationId xmlns:a16="http://schemas.microsoft.com/office/drawing/2014/main" id="{482CDBD5-A7DA-864D-922B-6E499FDDB9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9836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7/5/2024</a:t>
            </a:fld>
            <a:endParaRPr lang="en-US"/>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fld id="{A9EDB695-B233-4887-BF2C-7F3BB78C8EBC}" type="slidenum">
              <a:rPr lang="en-US" smtClean="0"/>
              <a:t>‹#›</a:t>
            </a:fld>
            <a:endParaRPr lang="en-US"/>
          </a:p>
        </p:txBody>
      </p:sp>
      <p:pic>
        <p:nvPicPr>
          <p:cNvPr id="8" name="Picture 7">
            <a:extLst>
              <a:ext uri="{FF2B5EF4-FFF2-40B4-BE49-F238E27FC236}">
                <a16:creationId xmlns:a16="http://schemas.microsoft.com/office/drawing/2014/main" id="{33E6EA25-A469-4146-BDB1-D2601BC7EF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237121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userDrawn="1"/>
        </p:nvSpPr>
        <p:spPr>
          <a:xfrm>
            <a:off x="6099048" y="0"/>
            <a:ext cx="6099048"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8" name="Picture 7">
            <a:extLst>
              <a:ext uri="{FF2B5EF4-FFF2-40B4-BE49-F238E27FC236}">
                <a16:creationId xmlns:a16="http://schemas.microsoft.com/office/drawing/2014/main" id="{88414A10-C669-6549-A1EF-76C795306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userDrawn="1"/>
        </p:nvPicPr>
        <p:blipFill>
          <a:blip r:embed="rId3"/>
          <a:stretch>
            <a:fillRect/>
          </a:stretch>
        </p:blipFill>
        <p:spPr>
          <a:xfrm>
            <a:off x="9969501" y="5841999"/>
            <a:ext cx="2222500"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6099048" y="0"/>
            <a:ext cx="6099048" cy="6858000"/>
          </a:xfr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7/5/2024</a:t>
            </a:fld>
            <a:endParaRPr lang="en-US"/>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fld id="{A9EDB695-B233-4887-BF2C-7F3BB78C8EBC}" type="slidenum">
              <a:rPr lang="en-US" smtClean="0"/>
              <a:t>‹#›</a:t>
            </a:fld>
            <a:endParaRPr lang="en-US"/>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839788" y="2057400"/>
            <a:ext cx="5004959" cy="3811588"/>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839788" y="457200"/>
            <a:ext cx="5004959" cy="1600200"/>
          </a:xfrm>
        </p:spPr>
        <p:txBody>
          <a:bodyPr anchor="b">
            <a:normAutofit/>
          </a:bodyPr>
          <a:lstStyle>
            <a:lvl1pPr>
              <a:defRPr sz="3600"/>
            </a:lvl1pPr>
          </a:lstStyle>
          <a:p>
            <a:r>
              <a:rPr lang="en-US" dirty="0"/>
              <a:t>Click to add slide title</a:t>
            </a:r>
          </a:p>
        </p:txBody>
      </p:sp>
    </p:spTree>
    <p:extLst>
      <p:ext uri="{BB962C8B-B14F-4D97-AF65-F5344CB8AC3E}">
        <p14:creationId xmlns:p14="http://schemas.microsoft.com/office/powerpoint/2010/main" val="197971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7/5/2024</a:t>
            </a:fld>
            <a:endParaRPr lang="en-US"/>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fld id="{A9EDB695-B233-4887-BF2C-7F3BB78C8EBC}" type="slidenum">
              <a:rPr lang="en-US" smtClean="0"/>
              <a:t>‹#›</a:t>
            </a:fld>
            <a:endParaRPr lang="en-US"/>
          </a:p>
        </p:txBody>
      </p:sp>
      <p:pic>
        <p:nvPicPr>
          <p:cNvPr id="6" name="Picture 5">
            <a:extLst>
              <a:ext uri="{FF2B5EF4-FFF2-40B4-BE49-F238E27FC236}">
                <a16:creationId xmlns:a16="http://schemas.microsoft.com/office/drawing/2014/main" id="{B9DBF7BC-BC7A-5248-B04A-EDBD69E124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61953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7/5/2024</a:t>
            </a:fld>
            <a:endParaRPr lang="en-US"/>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fld id="{A9EDB695-B233-4887-BF2C-7F3BB78C8EBC}" type="slidenum">
              <a:rPr lang="en-US" smtClean="0"/>
              <a:t>‹#›</a:t>
            </a:fld>
            <a:endParaRPr lang="en-US"/>
          </a:p>
        </p:txBody>
      </p:sp>
      <p:pic>
        <p:nvPicPr>
          <p:cNvPr id="5" name="Picture 4">
            <a:extLst>
              <a:ext uri="{FF2B5EF4-FFF2-40B4-BE49-F238E27FC236}">
                <a16:creationId xmlns:a16="http://schemas.microsoft.com/office/drawing/2014/main" id="{AA895AA7-1587-7A44-B6E7-4AAE93B26F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7462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2412480" y="6356352"/>
            <a:ext cx="2743200" cy="365125"/>
          </a:xfrm>
          <a:prstGeom prst="rect">
            <a:avLst/>
          </a:prstGeom>
        </p:spPr>
        <p:txBody>
          <a:bodyPr vert="horz" lIns="91440" tIns="45720" rIns="91440" bIns="45720" rtlCol="0" anchor="ctr"/>
          <a:lstStyle>
            <a:lvl1pPr algn="l">
              <a:defRPr sz="1200" b="1" i="0">
                <a:solidFill>
                  <a:schemeClr val="bg2"/>
                </a:solidFill>
                <a:latin typeface="Franklin Gothic Demi" panose="020B0603020102020204" pitchFamily="34" charset="0"/>
              </a:defRPr>
            </a:lvl1pPr>
          </a:lstStyle>
          <a:p>
            <a:fld id="{DB5C3BE7-E80C-4D5C-8EB8-295547A75DAE}" type="datetimeFigureOut">
              <a:rPr lang="en-US" smtClean="0"/>
              <a:pPr/>
              <a:t>7/5/2024</a:t>
            </a:fld>
            <a:endParaRPr lang="en-US"/>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5528035" y="6356352"/>
            <a:ext cx="4114800" cy="365125"/>
          </a:xfrm>
          <a:prstGeom prst="rect">
            <a:avLst/>
          </a:prstGeom>
        </p:spPr>
        <p:txBody>
          <a:bodyPr vert="horz" lIns="91440" tIns="45720" rIns="91440" bIns="45720" rtlCol="0" anchor="ctr"/>
          <a:lstStyle>
            <a:lvl1pPr algn="ctr">
              <a:defRPr sz="1200"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9982986" y="6356352"/>
            <a:ext cx="1370815" cy="365125"/>
          </a:xfrm>
          <a:prstGeom prst="rect">
            <a:avLst/>
          </a:prstGeom>
        </p:spPr>
        <p:txBody>
          <a:bodyPr vert="horz" lIns="91440" tIns="45720" rIns="91440" bIns="45720" rtlCol="0" anchor="ctr"/>
          <a:lstStyle>
            <a:lvl1pPr algn="r">
              <a:defRPr sz="1200" b="1" i="0">
                <a:solidFill>
                  <a:schemeClr val="bg2"/>
                </a:solidFill>
                <a:latin typeface="Franklin Gothic Demi" panose="020B0603020102020204" pitchFamily="34" charset="0"/>
              </a:defRPr>
            </a:lvl1pPr>
          </a:lstStyle>
          <a:p>
            <a:fld id="{A9EDB695-B233-4887-BF2C-7F3BB78C8EBC}" type="slidenum">
              <a:rPr lang="en-US" smtClean="0"/>
              <a:pPr/>
              <a:t>‹#›</a:t>
            </a:fld>
            <a:endParaRPr lang="en-US"/>
          </a:p>
        </p:txBody>
      </p:sp>
    </p:spTree>
    <p:extLst>
      <p:ext uri="{BB962C8B-B14F-4D97-AF65-F5344CB8AC3E}">
        <p14:creationId xmlns:p14="http://schemas.microsoft.com/office/powerpoint/2010/main" val="275385006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6" r:id="rId6"/>
    <p:sldLayoutId id="2147483657" r:id="rId7"/>
    <p:sldLayoutId id="2147483654" r:id="rId8"/>
    <p:sldLayoutId id="2147483655" r:id="rId9"/>
    <p:sldLayoutId id="2147483659" r:id="rId10"/>
    <p:sldLayoutId id="2147483658" r:id="rId11"/>
  </p:sldLayoutIdLst>
  <p:txStyles>
    <p:titleStyle>
      <a:lvl1pPr algn="l" defTabSz="914377" rtl="0" eaLnBrk="1" latinLnBrk="0" hangingPunct="1">
        <a:lnSpc>
          <a:spcPct val="90000"/>
        </a:lnSpc>
        <a:spcBef>
          <a:spcPct val="0"/>
        </a:spcBef>
        <a:buNone/>
        <a:defRPr sz="4400" b="1" i="0" kern="1200">
          <a:solidFill>
            <a:schemeClr val="tx2"/>
          </a:solidFill>
          <a:latin typeface="Franklin Gothic Demi" panose="020B0603020102020204" pitchFamily="34" charset="0"/>
          <a:ea typeface="+mj-ea"/>
          <a:cs typeface="+mj-cs"/>
        </a:defRPr>
      </a:lvl1pPr>
    </p:titleStyle>
    <p:bodyStyle>
      <a:lvl1pPr marL="228594" indent="-228594" algn="l" defTabSz="914377" rtl="0" eaLnBrk="1" latinLnBrk="0" hangingPunct="1">
        <a:lnSpc>
          <a:spcPct val="100000"/>
        </a:lnSpc>
        <a:spcBef>
          <a:spcPts val="1000"/>
        </a:spcBef>
        <a:spcAft>
          <a:spcPts val="100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osha.gov/hazcom" TargetMode="External"/><Relationship Id="rId7" Type="http://schemas.openxmlformats.org/officeDocument/2006/relationships/hyperlink" Target="https://www.osha.gov/sites/default/files/HCS_side-by-side.pdf"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osha.gov/sites/default/files/HCS_Q-and-As.pdf" TargetMode="External"/><Relationship Id="rId5" Type="http://schemas.openxmlformats.org/officeDocument/2006/relationships/hyperlink" Target="https://www.federalregister.gov/documents/2024/05/20/2024-08568/hazard-communication-standard" TargetMode="External"/><Relationship Id="rId4" Type="http://schemas.openxmlformats.org/officeDocument/2006/relationships/hyperlink" Target="https://www.osha.gov/news/newsreleases/national/05202024"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iup.edu/pa-oshaconsultation/" TargetMode="External"/><Relationship Id="rId2" Type="http://schemas.openxmlformats.org/officeDocument/2006/relationships/hyperlink" Target="mailto:rmason@iup.edu" TargetMode="External"/><Relationship Id="rId1" Type="http://schemas.openxmlformats.org/officeDocument/2006/relationships/slideLayout" Target="../slideLayouts/slideLayout1.xml"/><Relationship Id="rId5" Type="http://schemas.openxmlformats.org/officeDocument/2006/relationships/hyperlink" Target="https://twitter.com/search?q=PA%20OSHA%20Consultation&amp;src=savs" TargetMode="External"/><Relationship Id="rId4" Type="http://schemas.openxmlformats.org/officeDocument/2006/relationships/hyperlink" Target="https://www.facebook.com/Pennsylvania-OSHA-Consultation-Program-548810235234647/"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0E600-516D-4156-B3F6-49679D712FA6}"/>
              </a:ext>
            </a:extLst>
          </p:cNvPr>
          <p:cNvSpPr/>
          <p:nvPr/>
        </p:nvSpPr>
        <p:spPr>
          <a:xfrm>
            <a:off x="677333" y="1120676"/>
            <a:ext cx="10769600" cy="461664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srgbClr val="FFFFFF"/>
                </a:solidFill>
                <a:effectLst/>
                <a:uLnTx/>
                <a:uFillTx/>
                <a:latin typeface="Constantia"/>
                <a:ea typeface="+mn-ea"/>
                <a:cs typeface="+mn-cs"/>
              </a:rPr>
              <a:t>Welcome</a:t>
            </a:r>
            <a:br>
              <a:rPr kumimoji="0" lang="en-US" altLang="en-US" sz="6000" b="1" i="0" u="none" strike="noStrike" kern="1200" cap="none" spc="0" normalizeH="0" baseline="0" noProof="0" dirty="0">
                <a:ln>
                  <a:noFill/>
                </a:ln>
                <a:solidFill>
                  <a:srgbClr val="FFFFFF"/>
                </a:solidFill>
                <a:effectLst/>
                <a:uLnTx/>
                <a:uFillTx/>
                <a:latin typeface="Constantia"/>
                <a:ea typeface="+mn-ea"/>
                <a:cs typeface="+mn-cs"/>
              </a:rPr>
            </a:br>
            <a:r>
              <a:rPr kumimoji="0" lang="en-US" sz="4400" b="1" i="0" u="none" strike="noStrike" kern="1200" cap="none" spc="0" normalizeH="0" baseline="0" noProof="0" dirty="0">
                <a:ln>
                  <a:noFill/>
                </a:ln>
                <a:solidFill>
                  <a:srgbClr val="ECB51B"/>
                </a:solidFill>
                <a:effectLst/>
                <a:uLnTx/>
                <a:uFillTx/>
                <a:latin typeface="Franklin Gothic Demi" panose="020B0603020102020204" pitchFamily="34" charset="0"/>
                <a:ea typeface="+mn-ea"/>
                <a:cs typeface="+mn-cs"/>
              </a:rPr>
              <a:t>Update to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CB51B"/>
                </a:solidFill>
                <a:effectLst/>
                <a:uLnTx/>
                <a:uFillTx/>
                <a:latin typeface="Franklin Gothic Demi" panose="020B0603020102020204" pitchFamily="34" charset="0"/>
                <a:ea typeface="+mn-ea"/>
                <a:cs typeface="+mn-cs"/>
              </a:rPr>
              <a:t>Hazard Communication Standard </a:t>
            </a:r>
            <a:br>
              <a:rPr kumimoji="0" lang="en-US" altLang="en-US" sz="2800" b="1" i="0" u="sng" strike="noStrike" kern="1200" cap="none" spc="0" normalizeH="0" baseline="0" noProof="0" dirty="0">
                <a:ln>
                  <a:noFill/>
                </a:ln>
                <a:solidFill>
                  <a:srgbClr val="FFFFFF"/>
                </a:solidFill>
                <a:effectLst/>
                <a:uLnTx/>
                <a:uFillTx/>
                <a:latin typeface="Constantia"/>
                <a:ea typeface="+mn-ea"/>
                <a:cs typeface="+mn-cs"/>
              </a:rPr>
            </a:br>
            <a:r>
              <a:rPr kumimoji="0" lang="en-US" altLang="en-US" sz="2000" b="1" i="0" u="none" strike="noStrike" kern="1200" cap="none" spc="0" normalizeH="0" baseline="0" noProof="0" dirty="0">
                <a:ln>
                  <a:noFill/>
                </a:ln>
                <a:solidFill>
                  <a:srgbClr val="FFFFFF"/>
                </a:solidFill>
                <a:effectLst/>
                <a:uLnTx/>
                <a:uFillTx/>
                <a:latin typeface="Constantia"/>
                <a:ea typeface="+mn-ea"/>
                <a:cs typeface="+mn-cs"/>
              </a:rPr>
              <a:t>Will begin at 10:30am</a:t>
            </a:r>
            <a:br>
              <a:rPr kumimoji="0" lang="en-US" altLang="en-US" sz="2000" b="1" i="0" u="none" strike="noStrike" kern="1200" cap="none" spc="0" normalizeH="0" baseline="0" noProof="0" dirty="0">
                <a:ln>
                  <a:noFill/>
                </a:ln>
                <a:solidFill>
                  <a:srgbClr val="FFFFFF"/>
                </a:solidFill>
                <a:effectLst/>
                <a:uLnTx/>
                <a:uFillTx/>
                <a:latin typeface="Constantia"/>
                <a:ea typeface="+mn-ea"/>
                <a:cs typeface="+mn-cs"/>
              </a:rPr>
            </a:br>
            <a:b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Presented by:</a:t>
            </a:r>
            <a:b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Rick Mason, CIH, CSP, CHMM</a:t>
            </a:r>
            <a:b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br>
            <a:b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Pennsylvania OSHA Consultation Office</a:t>
            </a:r>
            <a:b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t>Phone: 800-382-1241 or 724-357-4095</a:t>
            </a:r>
            <a:b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t>Website</a:t>
            </a: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 </a:t>
            </a: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hlinkClick r:id="rId2">
                  <a:extLst>
                    <a:ext uri="{A12FA001-AC4F-418D-AE19-62706E023703}">
                      <ahyp:hlinkClr xmlns:ahyp="http://schemas.microsoft.com/office/drawing/2018/hyperlinkcolor" val="tx"/>
                    </a:ext>
                  </a:extLst>
                </a:hlinkClick>
              </a:rPr>
              <a:t>www.iup.edu/pa-oshaconsultation</a:t>
            </a:r>
            <a:endParaRPr kumimoji="0" lang="en-US" sz="1800" b="0" i="0" u="none" strike="noStrike" kern="1200" cap="none" spc="0" normalizeH="0" baseline="0" noProof="0" dirty="0">
              <a:ln>
                <a:noFill/>
              </a:ln>
              <a:solidFill>
                <a:srgbClr val="FFFFFF"/>
              </a:solidFill>
              <a:effectLst/>
              <a:uLnTx/>
              <a:uFillTx/>
              <a:latin typeface="Constantia"/>
              <a:ea typeface="+mn-ea"/>
              <a:cs typeface="+mn-cs"/>
            </a:endParaRPr>
          </a:p>
        </p:txBody>
      </p:sp>
    </p:spTree>
    <p:extLst>
      <p:ext uri="{BB962C8B-B14F-4D97-AF65-F5344CB8AC3E}">
        <p14:creationId xmlns:p14="http://schemas.microsoft.com/office/powerpoint/2010/main" val="50521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c) Definitions </a:t>
            </a:r>
            <a:r>
              <a:rPr lang="en-US" sz="4000" b="0" dirty="0"/>
              <a:t>(continued):</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690690"/>
            <a:ext cx="10515600" cy="4486273"/>
          </a:xfrm>
        </p:spPr>
        <p:txBody>
          <a:bodyPr>
            <a:normAutofit/>
          </a:bodyPr>
          <a:lstStyle/>
          <a:p>
            <a:pPr marL="0" marR="88900" indent="0">
              <a:spcBef>
                <a:spcPts val="0"/>
              </a:spcBef>
              <a:spcAft>
                <a:spcPts val="0"/>
              </a:spcAft>
              <a:buNone/>
            </a:pPr>
            <a:r>
              <a:rPr lang="en-US" sz="2400" b="1" i="1" strike="sngStrike" dirty="0">
                <a:solidFill>
                  <a:srgbClr val="FF0000"/>
                </a:solidFill>
                <a:effectLst/>
                <a:latin typeface="Times New Roman" panose="02020603050405020304" pitchFamily="18" charset="0"/>
                <a:ea typeface="Times New Roman" panose="02020603050405020304" pitchFamily="18" charset="0"/>
              </a:rPr>
              <a:t>Pyrophoric</a:t>
            </a:r>
            <a:r>
              <a:rPr lang="en-US" sz="2400" b="1" i="1" strike="sngStrike" spc="-5" dirty="0">
                <a:solidFill>
                  <a:srgbClr val="FF0000"/>
                </a:solidFill>
                <a:effectLst/>
                <a:latin typeface="Times New Roman" panose="02020603050405020304" pitchFamily="18" charset="0"/>
                <a:ea typeface="Times New Roman" panose="02020603050405020304" pitchFamily="18" charset="0"/>
              </a:rPr>
              <a:t> </a:t>
            </a:r>
            <a:r>
              <a:rPr lang="en-US" sz="2400" b="1" i="1" strike="sngStrike" dirty="0">
                <a:solidFill>
                  <a:srgbClr val="FF0000"/>
                </a:solidFill>
                <a:effectLst/>
                <a:latin typeface="Times New Roman" panose="02020603050405020304" pitchFamily="18" charset="0"/>
                <a:ea typeface="Times New Roman" panose="02020603050405020304" pitchFamily="18" charset="0"/>
              </a:rPr>
              <a:t>gas </a:t>
            </a:r>
            <a:r>
              <a:rPr lang="en-US" sz="2400" b="1" strike="sngStrike" dirty="0">
                <a:solidFill>
                  <a:srgbClr val="FF0000"/>
                </a:solidFill>
                <a:effectLst/>
                <a:latin typeface="Times New Roman" panose="02020603050405020304" pitchFamily="18" charset="0"/>
                <a:ea typeface="Times New Roman" panose="02020603050405020304" pitchFamily="18" charset="0"/>
              </a:rPr>
              <a:t>means a chemical in a</a:t>
            </a:r>
            <a:r>
              <a:rPr lang="en-US" sz="2400" b="1" strike="sngStrike" spc="-5" dirty="0">
                <a:solidFill>
                  <a:srgbClr val="FF0000"/>
                </a:solidFill>
                <a:effectLst/>
                <a:latin typeface="Times New Roman" panose="02020603050405020304" pitchFamily="18" charset="0"/>
                <a:ea typeface="Times New Roman" panose="02020603050405020304" pitchFamily="18" charset="0"/>
              </a:rPr>
              <a:t> </a:t>
            </a:r>
            <a:r>
              <a:rPr lang="en-US" sz="2400" b="1" strike="sngStrike" dirty="0">
                <a:solidFill>
                  <a:srgbClr val="FF0000"/>
                </a:solidFill>
                <a:effectLst/>
                <a:latin typeface="Times New Roman" panose="02020603050405020304" pitchFamily="18" charset="0"/>
                <a:ea typeface="Times New Roman" panose="02020603050405020304" pitchFamily="18" charset="0"/>
              </a:rPr>
              <a:t>gaseous state</a:t>
            </a:r>
            <a:r>
              <a:rPr lang="en-US" sz="2400" b="1" strike="sngStrike" spc="-5" dirty="0">
                <a:solidFill>
                  <a:srgbClr val="FF0000"/>
                </a:solidFill>
                <a:effectLst/>
                <a:latin typeface="Times New Roman" panose="02020603050405020304" pitchFamily="18" charset="0"/>
                <a:ea typeface="Times New Roman" panose="02020603050405020304" pitchFamily="18" charset="0"/>
              </a:rPr>
              <a:t> </a:t>
            </a:r>
            <a:r>
              <a:rPr lang="en-US" sz="2400" b="1" strike="sngStrike" dirty="0">
                <a:solidFill>
                  <a:srgbClr val="FF0000"/>
                </a:solidFill>
                <a:effectLst/>
                <a:latin typeface="Times New Roman" panose="02020603050405020304" pitchFamily="18" charset="0"/>
                <a:ea typeface="Times New Roman" panose="02020603050405020304" pitchFamily="18" charset="0"/>
              </a:rPr>
              <a:t>that will</a:t>
            </a:r>
            <a:r>
              <a:rPr lang="en-US" sz="2400" b="1" strike="sngStrike" spc="-5" dirty="0">
                <a:solidFill>
                  <a:srgbClr val="FF0000"/>
                </a:solidFill>
                <a:effectLst/>
                <a:latin typeface="Times New Roman" panose="02020603050405020304" pitchFamily="18" charset="0"/>
                <a:ea typeface="Times New Roman" panose="02020603050405020304" pitchFamily="18" charset="0"/>
              </a:rPr>
              <a:t> </a:t>
            </a:r>
            <a:r>
              <a:rPr lang="en-US" sz="2400" b="1" strike="sngStrike" dirty="0">
                <a:solidFill>
                  <a:srgbClr val="FF0000"/>
                </a:solidFill>
                <a:effectLst/>
                <a:latin typeface="Times New Roman" panose="02020603050405020304" pitchFamily="18" charset="0"/>
                <a:ea typeface="Times New Roman" panose="02020603050405020304" pitchFamily="18" charset="0"/>
              </a:rPr>
              <a:t>ignite</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strike="sngStrike" dirty="0">
                <a:solidFill>
                  <a:srgbClr val="FF0000"/>
                </a:solidFill>
                <a:effectLst/>
                <a:latin typeface="Times New Roman" panose="02020603050405020304" pitchFamily="18" charset="0"/>
                <a:ea typeface="Times New Roman" panose="02020603050405020304" pitchFamily="18" charset="0"/>
              </a:rPr>
              <a:t>spontaneously in air at a temperature of 130 degrees F (54.4</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strike="sngStrike" dirty="0">
                <a:solidFill>
                  <a:srgbClr val="FF0000"/>
                </a:solidFill>
                <a:effectLst/>
                <a:latin typeface="Times New Roman" panose="02020603050405020304" pitchFamily="18" charset="0"/>
                <a:ea typeface="Times New Roman" panose="02020603050405020304" pitchFamily="18" charset="0"/>
              </a:rPr>
              <a:t>degrees C) or below.</a:t>
            </a:r>
          </a:p>
          <a:p>
            <a:pPr marL="0" marR="88900" indent="0">
              <a:spcBef>
                <a:spcPts val="0"/>
              </a:spcBef>
              <a:spcAft>
                <a:spcPts val="0"/>
              </a:spcAft>
              <a:buNone/>
            </a:pPr>
            <a:endParaRPr lang="en-US" sz="2400" dirty="0">
              <a:effectLst/>
              <a:latin typeface="Times New Roman" panose="02020603050405020304" pitchFamily="18" charset="0"/>
              <a:ea typeface="Times New Roman" panose="02020603050405020304" pitchFamily="18" charset="0"/>
            </a:endParaRPr>
          </a:p>
          <a:p>
            <a:pPr marL="0" marR="88900" indent="0">
              <a:spcBef>
                <a:spcPts val="0"/>
              </a:spcBef>
              <a:spcAft>
                <a:spcPts val="0"/>
              </a:spcAft>
              <a:buNone/>
            </a:pPr>
            <a:r>
              <a:rPr lang="en-US" sz="2400" b="1" i="1" dirty="0">
                <a:solidFill>
                  <a:srgbClr val="FF0000"/>
                </a:solidFill>
                <a:effectLst/>
                <a:latin typeface="Times New Roman" panose="02020603050405020304" pitchFamily="18" charset="0"/>
                <a:ea typeface="Times New Roman" panose="02020603050405020304" pitchFamily="18" charset="0"/>
              </a:rPr>
              <a:t>Released for shipment </a:t>
            </a:r>
            <a:r>
              <a:rPr lang="en-US" sz="2400" b="1" dirty="0">
                <a:solidFill>
                  <a:srgbClr val="FF0000"/>
                </a:solidFill>
                <a:effectLst/>
                <a:latin typeface="Times New Roman" panose="02020603050405020304" pitchFamily="18" charset="0"/>
                <a:ea typeface="Times New Roman" panose="02020603050405020304" pitchFamily="18" charset="0"/>
              </a:rPr>
              <a:t>means a chemical that has been packaged and labeled in</a:t>
            </a:r>
            <a:r>
              <a:rPr lang="en-US" sz="2400" b="1" spc="-5"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the</a:t>
            </a:r>
            <a:r>
              <a:rPr lang="en-US" sz="2400" b="1" spc="-15"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manner in which it will be distributed</a:t>
            </a:r>
            <a:r>
              <a:rPr lang="en-US" sz="2400" b="1" spc="-5"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or sold.</a:t>
            </a:r>
          </a:p>
          <a:p>
            <a:pPr marL="0" marR="88900" indent="0">
              <a:spcBef>
                <a:spcPts val="0"/>
              </a:spcBef>
              <a:spcAft>
                <a:spcPts val="0"/>
              </a:spcAft>
              <a:buNone/>
            </a:pPr>
            <a:endParaRPr lang="en-US" sz="2400" b="1"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US" sz="2400" b="1" i="1" dirty="0">
                <a:solidFill>
                  <a:srgbClr val="FF0000"/>
                </a:solidFill>
                <a:effectLst/>
                <a:latin typeface="Times New Roman" panose="02020603050405020304" pitchFamily="18" charset="0"/>
                <a:ea typeface="Times New Roman" panose="02020603050405020304" pitchFamily="18" charset="0"/>
              </a:rPr>
              <a:t>Solid</a:t>
            </a:r>
            <a:r>
              <a:rPr lang="en-US" sz="2400" b="1" i="1" spc="-1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means a</a:t>
            </a:r>
            <a:r>
              <a:rPr lang="en-US" sz="2400" b="1" spc="-15"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substance</a:t>
            </a:r>
            <a:r>
              <a:rPr lang="en-US" sz="2400" b="1" spc="-1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or</a:t>
            </a:r>
            <a:r>
              <a:rPr lang="en-US" sz="2400" b="1" spc="-1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mixture</a:t>
            </a:r>
            <a:r>
              <a:rPr lang="en-US" sz="2400" b="1" spc="-1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which does not meet</a:t>
            </a:r>
            <a:r>
              <a:rPr lang="en-US" sz="2400" b="1" spc="-5"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the definitions of liquid or gas.</a:t>
            </a:r>
            <a:endParaRPr lang="en-US" sz="3600" dirty="0"/>
          </a:p>
        </p:txBody>
      </p:sp>
    </p:spTree>
    <p:extLst>
      <p:ext uri="{BB962C8B-B14F-4D97-AF65-F5344CB8AC3E}">
        <p14:creationId xmlns:p14="http://schemas.microsoft.com/office/powerpoint/2010/main" val="3304222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d) Hazard classification</a:t>
            </a:r>
            <a:r>
              <a:rPr lang="en-US" sz="4000" b="0" dirty="0"/>
              <a:t>:</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690690"/>
            <a:ext cx="10515600" cy="4486273"/>
          </a:xfrm>
        </p:spPr>
        <p:txBody>
          <a:bodyPr>
            <a:normAutofit fontScale="92500" lnSpcReduction="20000"/>
          </a:bodyPr>
          <a:lstStyle/>
          <a:p>
            <a:pPr marL="65405" marR="6731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(d)(1)</a:t>
            </a:r>
            <a:r>
              <a:rPr lang="en-US" sz="2400" spc="-3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Chemical</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manufacturers and</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importers shall</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evaluate chemicals produced in their workplaces or imported by them to classify the chemicals in accordance with this section. For each chemical, the chemical manufacturer or importer</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shall determine the hazard classes, and where appropriate, the category of each class that apply to the chemical being classified. </a:t>
            </a:r>
            <a:r>
              <a:rPr lang="en-US" sz="2400" b="1" dirty="0">
                <a:solidFill>
                  <a:srgbClr val="FF0000"/>
                </a:solidFill>
                <a:effectLst/>
                <a:latin typeface="Times New Roman" panose="02020603050405020304" pitchFamily="18" charset="0"/>
                <a:ea typeface="Times New Roman" panose="02020603050405020304" pitchFamily="18" charset="0"/>
              </a:rPr>
              <a:t>The hazard classification shall include any hazards associated with the chemical’s intrinsic properties </a:t>
            </a:r>
            <a:r>
              <a:rPr lang="en-US" sz="2400" b="1" spc="-10" dirty="0">
                <a:solidFill>
                  <a:srgbClr val="FF0000"/>
                </a:solidFill>
                <a:effectLst/>
                <a:latin typeface="Times New Roman" panose="02020603050405020304" pitchFamily="18" charset="0"/>
                <a:ea typeface="Times New Roman" panose="02020603050405020304" pitchFamily="18" charset="0"/>
              </a:rPr>
              <a:t>including:</a:t>
            </a:r>
            <a:endParaRPr lang="en-US" sz="3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32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Clr>
                <a:srgbClr val="FF0000"/>
              </a:buClr>
              <a:buSzPts val="1000"/>
              <a:buNone/>
              <a:tabLst>
                <a:tab pos="228600" algn="l"/>
              </a:tabLst>
            </a:pPr>
            <a:r>
              <a:rPr lang="en-US" sz="2400" b="1" spc="0" dirty="0">
                <a:solidFill>
                  <a:srgbClr val="FF0000"/>
                </a:solidFill>
                <a:effectLst/>
                <a:latin typeface="Times New Roman" panose="02020603050405020304" pitchFamily="18" charset="0"/>
                <a:ea typeface="Times New Roman" panose="02020603050405020304" pitchFamily="18" charset="0"/>
              </a:rPr>
              <a:t>(i)	a</a:t>
            </a:r>
            <a:r>
              <a:rPr lang="en-US" sz="2400" b="1" spc="-5" dirty="0">
                <a:solidFill>
                  <a:srgbClr val="FF0000"/>
                </a:solidFill>
                <a:effectLst/>
                <a:latin typeface="Times New Roman" panose="02020603050405020304" pitchFamily="18" charset="0"/>
                <a:ea typeface="Times New Roman" panose="02020603050405020304" pitchFamily="18" charset="0"/>
              </a:rPr>
              <a:t> </a:t>
            </a:r>
            <a:r>
              <a:rPr lang="en-US" sz="2400" b="1" spc="0" dirty="0">
                <a:solidFill>
                  <a:srgbClr val="FF0000"/>
                </a:solidFill>
                <a:effectLst/>
                <a:latin typeface="Times New Roman" panose="02020603050405020304" pitchFamily="18" charset="0"/>
                <a:ea typeface="Times New Roman" panose="02020603050405020304" pitchFamily="18" charset="0"/>
              </a:rPr>
              <a:t>change</a:t>
            </a:r>
            <a:r>
              <a:rPr lang="en-US" sz="2400" b="1" spc="-10" dirty="0">
                <a:solidFill>
                  <a:srgbClr val="FF0000"/>
                </a:solidFill>
                <a:effectLst/>
                <a:latin typeface="Times New Roman" panose="02020603050405020304" pitchFamily="18" charset="0"/>
                <a:ea typeface="Times New Roman" panose="02020603050405020304" pitchFamily="18" charset="0"/>
              </a:rPr>
              <a:t> </a:t>
            </a:r>
            <a:r>
              <a:rPr lang="en-US" sz="2400" b="1" spc="0" dirty="0">
                <a:solidFill>
                  <a:srgbClr val="FF0000"/>
                </a:solidFill>
                <a:effectLst/>
                <a:latin typeface="Times New Roman" panose="02020603050405020304" pitchFamily="18" charset="0"/>
                <a:ea typeface="Times New Roman" panose="02020603050405020304" pitchFamily="18" charset="0"/>
              </a:rPr>
              <a:t>in</a:t>
            </a:r>
            <a:r>
              <a:rPr lang="en-US" sz="2400" b="1" spc="-10" dirty="0">
                <a:solidFill>
                  <a:srgbClr val="FF0000"/>
                </a:solidFill>
                <a:effectLst/>
                <a:latin typeface="Times New Roman" panose="02020603050405020304" pitchFamily="18" charset="0"/>
                <a:ea typeface="Times New Roman" panose="02020603050405020304" pitchFamily="18" charset="0"/>
              </a:rPr>
              <a:t> </a:t>
            </a:r>
            <a:r>
              <a:rPr lang="en-US" sz="2400" b="1" spc="0" dirty="0">
                <a:solidFill>
                  <a:srgbClr val="FF0000"/>
                </a:solidFill>
                <a:effectLst/>
                <a:latin typeface="Times New Roman" panose="02020603050405020304" pitchFamily="18" charset="0"/>
                <a:ea typeface="Times New Roman" panose="02020603050405020304" pitchFamily="18" charset="0"/>
              </a:rPr>
              <a:t>the</a:t>
            </a:r>
            <a:r>
              <a:rPr lang="en-US" sz="2400" b="1" spc="-5" dirty="0">
                <a:solidFill>
                  <a:srgbClr val="FF0000"/>
                </a:solidFill>
                <a:effectLst/>
                <a:latin typeface="Times New Roman" panose="02020603050405020304" pitchFamily="18" charset="0"/>
                <a:ea typeface="Times New Roman" panose="02020603050405020304" pitchFamily="18" charset="0"/>
              </a:rPr>
              <a:t> </a:t>
            </a:r>
            <a:r>
              <a:rPr lang="en-US" sz="2400" b="1" spc="0" dirty="0">
                <a:solidFill>
                  <a:srgbClr val="FF0000"/>
                </a:solidFill>
                <a:effectLst/>
                <a:latin typeface="Times New Roman" panose="02020603050405020304" pitchFamily="18" charset="0"/>
                <a:ea typeface="Times New Roman" panose="02020603050405020304" pitchFamily="18" charset="0"/>
              </a:rPr>
              <a:t>chemical’s</a:t>
            </a:r>
            <a:r>
              <a:rPr lang="en-US" sz="2400" b="1" spc="5" dirty="0">
                <a:solidFill>
                  <a:srgbClr val="FF0000"/>
                </a:solidFill>
                <a:effectLst/>
                <a:latin typeface="Times New Roman" panose="02020603050405020304" pitchFamily="18" charset="0"/>
                <a:ea typeface="Times New Roman" panose="02020603050405020304" pitchFamily="18" charset="0"/>
              </a:rPr>
              <a:t> </a:t>
            </a:r>
            <a:r>
              <a:rPr lang="en-US" sz="2400" b="1" spc="0" dirty="0">
                <a:solidFill>
                  <a:srgbClr val="FF0000"/>
                </a:solidFill>
                <a:effectLst/>
                <a:latin typeface="Times New Roman" panose="02020603050405020304" pitchFamily="18" charset="0"/>
                <a:ea typeface="Times New Roman" panose="02020603050405020304" pitchFamily="18" charset="0"/>
              </a:rPr>
              <a:t>physical</a:t>
            </a:r>
            <a:r>
              <a:rPr lang="en-US" sz="2400" b="1" spc="-10" dirty="0">
                <a:solidFill>
                  <a:srgbClr val="FF0000"/>
                </a:solidFill>
                <a:effectLst/>
                <a:latin typeface="Times New Roman" panose="02020603050405020304" pitchFamily="18" charset="0"/>
                <a:ea typeface="Times New Roman" panose="02020603050405020304" pitchFamily="18" charset="0"/>
              </a:rPr>
              <a:t> </a:t>
            </a:r>
            <a:r>
              <a:rPr lang="en-US" sz="2400" b="1" spc="0" dirty="0">
                <a:solidFill>
                  <a:srgbClr val="FF0000"/>
                </a:solidFill>
                <a:effectLst/>
                <a:latin typeface="Times New Roman" panose="02020603050405020304" pitchFamily="18" charset="0"/>
                <a:ea typeface="Times New Roman" panose="02020603050405020304" pitchFamily="18" charset="0"/>
              </a:rPr>
              <a:t>form</a:t>
            </a:r>
            <a:r>
              <a:rPr lang="en-US" sz="2400" b="1" spc="-15" dirty="0">
                <a:solidFill>
                  <a:srgbClr val="FF0000"/>
                </a:solidFill>
                <a:effectLst/>
                <a:latin typeface="Times New Roman" panose="02020603050405020304" pitchFamily="18" charset="0"/>
                <a:ea typeface="Times New Roman" panose="02020603050405020304" pitchFamily="18" charset="0"/>
              </a:rPr>
              <a:t> </a:t>
            </a:r>
            <a:r>
              <a:rPr lang="en-US" sz="2400" b="1" spc="-20" dirty="0">
                <a:solidFill>
                  <a:srgbClr val="FF0000"/>
                </a:solidFill>
                <a:effectLst/>
                <a:latin typeface="Times New Roman" panose="02020603050405020304" pitchFamily="18" charset="0"/>
                <a:ea typeface="Times New Roman" panose="02020603050405020304" pitchFamily="18" charset="0"/>
              </a:rPr>
              <a:t>and;</a:t>
            </a:r>
            <a:endParaRPr lang="en-US" sz="3200" spc="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3200" dirty="0">
              <a:effectLst/>
              <a:latin typeface="Times New Roman" panose="02020603050405020304" pitchFamily="18" charset="0"/>
              <a:ea typeface="Times New Roman" panose="02020603050405020304" pitchFamily="18" charset="0"/>
            </a:endParaRPr>
          </a:p>
          <a:p>
            <a:pPr marL="0" marR="591185" lvl="0" indent="0">
              <a:spcBef>
                <a:spcPts val="0"/>
              </a:spcBef>
              <a:spcAft>
                <a:spcPts val="0"/>
              </a:spcAft>
              <a:buClr>
                <a:srgbClr val="FF0000"/>
              </a:buClr>
              <a:buSzPts val="1000"/>
              <a:buNone/>
              <a:tabLst>
                <a:tab pos="264795" algn="l"/>
              </a:tabLst>
            </a:pPr>
            <a:r>
              <a:rPr lang="en-US" sz="2400" b="1" spc="0" dirty="0">
                <a:solidFill>
                  <a:srgbClr val="FF0000"/>
                </a:solidFill>
                <a:effectLst/>
                <a:latin typeface="Times New Roman" panose="02020603050405020304" pitchFamily="18" charset="0"/>
                <a:ea typeface="Times New Roman" panose="02020603050405020304" pitchFamily="18" charset="0"/>
              </a:rPr>
              <a:t>(ii)	chemical</a:t>
            </a:r>
            <a:r>
              <a:rPr lang="en-US" sz="2400" b="1" spc="-40" dirty="0">
                <a:solidFill>
                  <a:srgbClr val="FF0000"/>
                </a:solidFill>
                <a:effectLst/>
                <a:latin typeface="Times New Roman" panose="02020603050405020304" pitchFamily="18" charset="0"/>
                <a:ea typeface="Times New Roman" panose="02020603050405020304" pitchFamily="18" charset="0"/>
              </a:rPr>
              <a:t> </a:t>
            </a:r>
            <a:r>
              <a:rPr lang="en-US" sz="2400" b="1" spc="0" dirty="0">
                <a:solidFill>
                  <a:srgbClr val="FF0000"/>
                </a:solidFill>
                <a:effectLst/>
                <a:latin typeface="Times New Roman" panose="02020603050405020304" pitchFamily="18" charset="0"/>
                <a:ea typeface="Times New Roman" panose="02020603050405020304" pitchFamily="18" charset="0"/>
              </a:rPr>
              <a:t>reaction</a:t>
            </a:r>
            <a:r>
              <a:rPr lang="en-US" sz="2400" b="1" spc="-40" dirty="0">
                <a:solidFill>
                  <a:srgbClr val="FF0000"/>
                </a:solidFill>
                <a:effectLst/>
                <a:latin typeface="Times New Roman" panose="02020603050405020304" pitchFamily="18" charset="0"/>
                <a:ea typeface="Times New Roman" panose="02020603050405020304" pitchFamily="18" charset="0"/>
              </a:rPr>
              <a:t> </a:t>
            </a:r>
            <a:r>
              <a:rPr lang="en-US" sz="2400" b="1" spc="0" dirty="0">
                <a:solidFill>
                  <a:srgbClr val="FF0000"/>
                </a:solidFill>
                <a:effectLst/>
                <a:latin typeface="Times New Roman" panose="02020603050405020304" pitchFamily="18" charset="0"/>
                <a:ea typeface="Times New Roman" panose="02020603050405020304" pitchFamily="18" charset="0"/>
              </a:rPr>
              <a:t>products</a:t>
            </a:r>
            <a:r>
              <a:rPr lang="en-US" sz="2400" b="1" spc="-40" dirty="0">
                <a:solidFill>
                  <a:srgbClr val="FF0000"/>
                </a:solidFill>
                <a:effectLst/>
                <a:latin typeface="Times New Roman" panose="02020603050405020304" pitchFamily="18" charset="0"/>
                <a:ea typeface="Times New Roman" panose="02020603050405020304" pitchFamily="18" charset="0"/>
              </a:rPr>
              <a:t> </a:t>
            </a:r>
            <a:r>
              <a:rPr lang="en-US" sz="2400" b="1" spc="0" dirty="0">
                <a:solidFill>
                  <a:srgbClr val="FF0000"/>
                </a:solidFill>
                <a:effectLst/>
                <a:latin typeface="Times New Roman" panose="02020603050405020304" pitchFamily="18" charset="0"/>
                <a:ea typeface="Times New Roman" panose="02020603050405020304" pitchFamily="18" charset="0"/>
              </a:rPr>
              <a:t>associated</a:t>
            </a:r>
            <a:r>
              <a:rPr lang="en-US" sz="2400" b="1" spc="-40" dirty="0">
                <a:solidFill>
                  <a:srgbClr val="FF0000"/>
                </a:solidFill>
                <a:effectLst/>
                <a:latin typeface="Times New Roman" panose="02020603050405020304" pitchFamily="18" charset="0"/>
                <a:ea typeface="Times New Roman" panose="02020603050405020304" pitchFamily="18" charset="0"/>
              </a:rPr>
              <a:t> </a:t>
            </a:r>
            <a:r>
              <a:rPr lang="en-US" sz="2400" b="1" spc="0" dirty="0">
                <a:solidFill>
                  <a:srgbClr val="FF0000"/>
                </a:solidFill>
                <a:effectLst/>
                <a:latin typeface="Times New Roman" panose="02020603050405020304" pitchFamily="18" charset="0"/>
                <a:ea typeface="Times New Roman" panose="02020603050405020304" pitchFamily="18" charset="0"/>
              </a:rPr>
              <a:t>with</a:t>
            </a:r>
            <a:r>
              <a:rPr lang="en-US" sz="2400" b="1" spc="-40" dirty="0">
                <a:solidFill>
                  <a:srgbClr val="FF0000"/>
                </a:solidFill>
                <a:effectLst/>
                <a:latin typeface="Times New Roman" panose="02020603050405020304" pitchFamily="18" charset="0"/>
                <a:ea typeface="Times New Roman" panose="02020603050405020304" pitchFamily="18" charset="0"/>
              </a:rPr>
              <a:t> </a:t>
            </a:r>
            <a:r>
              <a:rPr lang="en-US" sz="2400" b="1" spc="0" dirty="0">
                <a:solidFill>
                  <a:srgbClr val="FF0000"/>
                </a:solidFill>
                <a:effectLst/>
                <a:latin typeface="Times New Roman" panose="02020603050405020304" pitchFamily="18" charset="0"/>
                <a:ea typeface="Times New Roman" panose="02020603050405020304" pitchFamily="18" charset="0"/>
              </a:rPr>
              <a:t>known</a:t>
            </a:r>
            <a:r>
              <a:rPr lang="en-US" sz="2400" b="1" spc="-40" dirty="0">
                <a:solidFill>
                  <a:srgbClr val="FF0000"/>
                </a:solidFill>
                <a:effectLst/>
                <a:latin typeface="Times New Roman" panose="02020603050405020304" pitchFamily="18" charset="0"/>
                <a:ea typeface="Times New Roman" panose="02020603050405020304" pitchFamily="18" charset="0"/>
              </a:rPr>
              <a:t> </a:t>
            </a:r>
            <a:r>
              <a:rPr lang="en-US" sz="2400" b="1" spc="0" dirty="0">
                <a:solidFill>
                  <a:srgbClr val="FF0000"/>
                </a:solidFill>
                <a:effectLst/>
                <a:latin typeface="Times New Roman" panose="02020603050405020304" pitchFamily="18" charset="0"/>
                <a:ea typeface="Times New Roman" panose="02020603050405020304" pitchFamily="18" charset="0"/>
              </a:rPr>
              <a:t>or reasonably 			anticipated uses or applications.</a:t>
            </a:r>
            <a:endParaRPr lang="en-US" sz="3200" spc="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3200" dirty="0">
              <a:effectLst/>
              <a:latin typeface="Times New Roman" panose="02020603050405020304" pitchFamily="18" charset="0"/>
              <a:ea typeface="Times New Roman" panose="02020603050405020304" pitchFamily="18" charset="0"/>
            </a:endParaRPr>
          </a:p>
          <a:p>
            <a:pPr marL="66675" marR="8890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Employers are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not</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required to</a:t>
            </a:r>
            <a:r>
              <a:rPr lang="en-US" sz="2400" spc="-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classify</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chemicals unless they</a:t>
            </a:r>
            <a:r>
              <a:rPr lang="en-US" sz="2400" spc="-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choose not to rely on the classification performed by the chemical manufacturer or importer for the</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chemical to</a:t>
            </a:r>
            <a:r>
              <a:rPr lang="en-US" sz="2400" spc="-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satisfy</a:t>
            </a:r>
            <a:r>
              <a:rPr lang="en-US" sz="2400" spc="-3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this </a:t>
            </a:r>
            <a:r>
              <a:rPr lang="en-US" sz="2400" strike="sngStrike" dirty="0">
                <a:solidFill>
                  <a:srgbClr val="FF0000"/>
                </a:solidFill>
                <a:effectLst/>
                <a:latin typeface="Times New Roman" panose="02020603050405020304" pitchFamily="18" charset="0"/>
                <a:ea typeface="Times New Roman" panose="02020603050405020304" pitchFamily="18" charset="0"/>
              </a:rPr>
              <a:t>requirement</a:t>
            </a:r>
            <a:r>
              <a:rPr lang="en-US" sz="2400" dirty="0">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paragraph </a:t>
            </a:r>
            <a:r>
              <a:rPr lang="en-US" sz="2400" b="1" spc="-10" dirty="0">
                <a:solidFill>
                  <a:srgbClr val="FF0000"/>
                </a:solidFill>
                <a:effectLst/>
                <a:latin typeface="Times New Roman" panose="02020603050405020304" pitchFamily="18" charset="0"/>
                <a:ea typeface="Times New Roman" panose="02020603050405020304" pitchFamily="18" charset="0"/>
              </a:rPr>
              <a:t>(d)(1).</a:t>
            </a:r>
            <a:endParaRPr lang="en-US" sz="3600" dirty="0"/>
          </a:p>
        </p:txBody>
      </p:sp>
    </p:spTree>
    <p:extLst>
      <p:ext uri="{BB962C8B-B14F-4D97-AF65-F5344CB8AC3E}">
        <p14:creationId xmlns:p14="http://schemas.microsoft.com/office/powerpoint/2010/main" val="16236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lang="en-US" dirty="0"/>
              <a:t>e) Written hazard communication </a:t>
            </a:r>
            <a:br>
              <a:rPr lang="en-US" dirty="0"/>
            </a:br>
            <a:r>
              <a:rPr lang="en-US" dirty="0"/>
              <a:t>program</a:t>
            </a:r>
            <a:r>
              <a:rPr lang="en-US" sz="4000" b="0" dirty="0"/>
              <a:t>:</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690690"/>
            <a:ext cx="10515600" cy="4486273"/>
          </a:xfrm>
        </p:spPr>
        <p:txBody>
          <a:bodyPr>
            <a:normAutofit/>
          </a:bodyPr>
          <a:lstStyle/>
          <a:p>
            <a:pPr marL="0" marR="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e)(4)</a:t>
            </a:r>
            <a:r>
              <a:rPr lang="en-US" spc="-3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The</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employer shall make</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the</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written hazard communication program available, upon request, to employees, their designated representatives, the Assistant Secretary and the Director, in accordance</a:t>
            </a:r>
            <a:r>
              <a:rPr lang="en-US" spc="-2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with</a:t>
            </a:r>
            <a:r>
              <a:rPr lang="en-US" spc="-1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the</a:t>
            </a:r>
            <a:r>
              <a:rPr lang="en-US" spc="-2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requirements of</a:t>
            </a:r>
            <a:r>
              <a:rPr lang="en-US" spc="-10" dirty="0">
                <a:effectLst/>
                <a:latin typeface="Times New Roman" panose="02020603050405020304" pitchFamily="18" charset="0"/>
                <a:ea typeface="Times New Roman" panose="02020603050405020304" pitchFamily="18" charset="0"/>
              </a:rPr>
              <a:t> </a:t>
            </a:r>
            <a:r>
              <a:rPr lang="en-US" b="1" strike="sngStrike" dirty="0">
                <a:solidFill>
                  <a:srgbClr val="FF0000"/>
                </a:solidFill>
                <a:effectLst/>
                <a:latin typeface="Times New Roman" panose="02020603050405020304" pitchFamily="18" charset="0"/>
                <a:ea typeface="Times New Roman" panose="02020603050405020304" pitchFamily="18" charset="0"/>
              </a:rPr>
              <a:t>29</a:t>
            </a:r>
            <a:r>
              <a:rPr lang="en-US" b="1" strike="sngStrike" spc="-15" dirty="0">
                <a:solidFill>
                  <a:srgbClr val="FF0000"/>
                </a:solidFill>
                <a:effectLst/>
                <a:latin typeface="Times New Roman" panose="02020603050405020304" pitchFamily="18" charset="0"/>
                <a:ea typeface="Times New Roman" panose="02020603050405020304" pitchFamily="18" charset="0"/>
              </a:rPr>
              <a:t> </a:t>
            </a:r>
            <a:r>
              <a:rPr lang="en-US" b="1" strike="sngStrike" dirty="0">
                <a:solidFill>
                  <a:srgbClr val="FF0000"/>
                </a:solidFill>
                <a:effectLst/>
                <a:latin typeface="Times New Roman" panose="02020603050405020304" pitchFamily="18" charset="0"/>
                <a:ea typeface="Times New Roman" panose="02020603050405020304" pitchFamily="18" charset="0"/>
              </a:rPr>
              <a:t>CFR</a:t>
            </a:r>
            <a:r>
              <a:rPr lang="en-US" b="1" dirty="0">
                <a:solidFill>
                  <a:srgbClr val="FF0000"/>
                </a:solidFill>
                <a:effectLst/>
                <a:latin typeface="Times New Roman" panose="02020603050405020304" pitchFamily="18" charset="0"/>
                <a:ea typeface="Times New Roman" panose="02020603050405020304" pitchFamily="18" charset="0"/>
              </a:rPr>
              <a:t>§</a:t>
            </a:r>
            <a:r>
              <a:rPr lang="en-US" b="1" spc="-15" dirty="0">
                <a:solidFill>
                  <a:srgbClr val="FF0000"/>
                </a:solidFill>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1910.1020</a:t>
            </a:r>
            <a:r>
              <a:rPr lang="en-US" spc="-2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(e).</a:t>
            </a:r>
            <a:endParaRPr lang="en-US" sz="3600" dirty="0"/>
          </a:p>
        </p:txBody>
      </p:sp>
    </p:spTree>
    <p:extLst>
      <p:ext uri="{BB962C8B-B14F-4D97-AF65-F5344CB8AC3E}">
        <p14:creationId xmlns:p14="http://schemas.microsoft.com/office/powerpoint/2010/main" val="114302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lang="en-US" dirty="0"/>
              <a:t>f) Labels and other forms </a:t>
            </a:r>
            <a:br>
              <a:rPr lang="en-US" dirty="0"/>
            </a:br>
            <a:r>
              <a:rPr lang="en-US" dirty="0"/>
              <a:t>of warning</a:t>
            </a:r>
            <a:r>
              <a:rPr lang="en-US" sz="4000" b="0" dirty="0"/>
              <a:t>:</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690690"/>
            <a:ext cx="10515600" cy="4486273"/>
          </a:xfrm>
        </p:spPr>
        <p:txBody>
          <a:bodyPr>
            <a:normAutofit fontScale="92500" lnSpcReduction="20000"/>
          </a:bodyPr>
          <a:lstStyle/>
          <a:p>
            <a:pPr marL="0" marR="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(f)(1) Labels on shipped containers. The chemical manufacturer, importer, or distributor</a:t>
            </a:r>
            <a:r>
              <a:rPr lang="en-US" sz="2400" spc="-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shall</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ensure</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that</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each container of</a:t>
            </a:r>
            <a:r>
              <a:rPr lang="en-US" sz="2400" spc="-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hazardous chemicals leaving the workplace is labeled, tagged or marked.</a:t>
            </a:r>
            <a:endParaRPr lang="en-US" sz="3200" dirty="0">
              <a:effectLst/>
              <a:latin typeface="Times New Roman" panose="02020603050405020304" pitchFamily="18" charset="0"/>
              <a:ea typeface="Times New Roman" panose="02020603050405020304" pitchFamily="18" charset="0"/>
            </a:endParaRPr>
          </a:p>
          <a:p>
            <a:pPr marL="0" indent="0">
              <a:buNone/>
            </a:pPr>
            <a:r>
              <a:rPr lang="en-US" sz="2400" dirty="0">
                <a:effectLst/>
                <a:latin typeface="Times New Roman" panose="02020603050405020304" pitchFamily="18" charset="0"/>
                <a:ea typeface="Times New Roman" panose="02020603050405020304" pitchFamily="18" charset="0"/>
              </a:rPr>
              <a:t>Hazards not otherwise classified </a:t>
            </a:r>
            <a:r>
              <a:rPr lang="en-US" sz="2400" b="1" dirty="0">
                <a:solidFill>
                  <a:srgbClr val="FF0000"/>
                </a:solidFill>
                <a:effectLst/>
                <a:latin typeface="Times New Roman" panose="02020603050405020304" pitchFamily="18" charset="0"/>
                <a:ea typeface="Times New Roman" panose="02020603050405020304" pitchFamily="18" charset="0"/>
              </a:rPr>
              <a:t>and hazards identified and classified under (d)(1)(ii) </a:t>
            </a:r>
            <a:r>
              <a:rPr lang="en-US" sz="2400" dirty="0">
                <a:effectLst/>
                <a:latin typeface="Times New Roman" panose="02020603050405020304" pitchFamily="18" charset="0"/>
                <a:ea typeface="Times New Roman" panose="02020603050405020304" pitchFamily="18" charset="0"/>
              </a:rPr>
              <a:t>do not have to be addressed on the container. Where the chemical manufacturer</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strike="sngStrike" dirty="0">
                <a:solidFill>
                  <a:srgbClr val="FF0000"/>
                </a:solidFill>
                <a:effectLst/>
                <a:latin typeface="Times New Roman" panose="02020603050405020304" pitchFamily="18" charset="0"/>
                <a:ea typeface="Times New Roman" panose="02020603050405020304" pitchFamily="18" charset="0"/>
              </a:rPr>
              <a:t>or</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importer</a:t>
            </a:r>
            <a:r>
              <a:rPr lang="en-US" sz="2400" b="1" dirty="0">
                <a:solidFill>
                  <a:srgbClr val="FF0000"/>
                </a:solidFill>
                <a:effectLst/>
                <a:latin typeface="Times New Roman" panose="02020603050405020304" pitchFamily="18" charset="0"/>
                <a:ea typeface="Times New Roman" panose="02020603050405020304" pitchFamily="18" charset="0"/>
              </a:rPr>
              <a:t>, or distributor </a:t>
            </a:r>
            <a:r>
              <a:rPr lang="en-US" sz="2400" dirty="0">
                <a:effectLst/>
                <a:latin typeface="Times New Roman" panose="02020603050405020304" pitchFamily="18" charset="0"/>
                <a:ea typeface="Times New Roman" panose="02020603050405020304" pitchFamily="18" charset="0"/>
              </a:rPr>
              <a:t>is required to label, tag or mark the following </a:t>
            </a:r>
            <a:r>
              <a:rPr lang="en-US" sz="2400" b="1" dirty="0">
                <a:solidFill>
                  <a:srgbClr val="FF0000"/>
                </a:solidFill>
                <a:effectLst/>
                <a:latin typeface="Times New Roman" panose="02020603050405020304" pitchFamily="18" charset="0"/>
                <a:ea typeface="Times New Roman" panose="02020603050405020304" pitchFamily="18" charset="0"/>
              </a:rPr>
              <a:t>information </a:t>
            </a:r>
            <a:r>
              <a:rPr lang="en-US" sz="2400" dirty="0">
                <a:effectLst/>
                <a:latin typeface="Times New Roman" panose="02020603050405020304" pitchFamily="18" charset="0"/>
                <a:ea typeface="Times New Roman" panose="02020603050405020304" pitchFamily="18" charset="0"/>
              </a:rPr>
              <a:t>shall be provided:</a:t>
            </a:r>
          </a:p>
          <a:p>
            <a:pPr marL="0" marR="0" lvl="0" indent="0">
              <a:spcBef>
                <a:spcPts val="0"/>
              </a:spcBef>
              <a:spcAft>
                <a:spcPts val="0"/>
              </a:spcAft>
              <a:buSzPts val="1000"/>
              <a:buNone/>
              <a:tabLst>
                <a:tab pos="218440" algn="l"/>
              </a:tabLst>
            </a:pPr>
            <a:r>
              <a:rPr lang="en-US" sz="2400" spc="-5" dirty="0">
                <a:effectLst/>
                <a:latin typeface="Times New Roman" panose="02020603050405020304" pitchFamily="18" charset="0"/>
                <a:ea typeface="Times New Roman" panose="02020603050405020304" pitchFamily="18" charset="0"/>
              </a:rPr>
              <a:t>(i)  Product </a:t>
            </a:r>
            <a:r>
              <a:rPr lang="en-US" sz="2400" spc="-10" dirty="0">
                <a:effectLst/>
                <a:latin typeface="Times New Roman" panose="02020603050405020304" pitchFamily="18" charset="0"/>
                <a:ea typeface="Times New Roman" panose="02020603050405020304" pitchFamily="18" charset="0"/>
              </a:rPr>
              <a:t>identifier;</a:t>
            </a:r>
            <a:r>
              <a:rPr lang="en-US" sz="2400" b="1"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SzPts val="1000"/>
              <a:buNone/>
              <a:tabLst>
                <a:tab pos="252730" algn="l"/>
              </a:tabLst>
            </a:pPr>
            <a:r>
              <a:rPr lang="en-US" sz="2400" spc="-5" dirty="0">
                <a:effectLst/>
                <a:latin typeface="Times New Roman" panose="02020603050405020304" pitchFamily="18" charset="0"/>
                <a:ea typeface="Times New Roman" panose="02020603050405020304" pitchFamily="18" charset="0"/>
              </a:rPr>
              <a:t>(ii)  Signal</a:t>
            </a:r>
            <a:r>
              <a:rPr lang="en-US" sz="2400" spc="-10" dirty="0">
                <a:effectLst/>
                <a:latin typeface="Times New Roman" panose="02020603050405020304" pitchFamily="18" charset="0"/>
                <a:ea typeface="Times New Roman" panose="02020603050405020304" pitchFamily="18" charset="0"/>
              </a:rPr>
              <a:t> word;</a:t>
            </a:r>
            <a:r>
              <a:rPr lang="en-US" sz="2400" b="1"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SzPts val="1000"/>
              <a:buNone/>
              <a:tabLst>
                <a:tab pos="287655" algn="l"/>
              </a:tabLst>
            </a:pPr>
            <a:r>
              <a:rPr lang="en-US" sz="2400" spc="-5" dirty="0">
                <a:effectLst/>
                <a:latin typeface="Times New Roman" panose="02020603050405020304" pitchFamily="18" charset="0"/>
                <a:ea typeface="Times New Roman" panose="02020603050405020304" pitchFamily="18" charset="0"/>
              </a:rPr>
              <a:t>(iii) Hazard </a:t>
            </a:r>
            <a:r>
              <a:rPr lang="en-US" sz="2400" spc="-10" dirty="0">
                <a:effectLst/>
                <a:latin typeface="Times New Roman" panose="02020603050405020304" pitchFamily="18" charset="0"/>
                <a:ea typeface="Times New Roman" panose="02020603050405020304" pitchFamily="18" charset="0"/>
              </a:rPr>
              <a:t>statement(s);</a:t>
            </a:r>
            <a:r>
              <a:rPr lang="en-US" sz="2400" b="1"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SzPts val="1000"/>
              <a:buNone/>
              <a:tabLst>
                <a:tab pos="313055" algn="l"/>
              </a:tabLst>
            </a:pPr>
            <a:r>
              <a:rPr lang="en-US" sz="2400" spc="-10" dirty="0">
                <a:effectLst/>
                <a:latin typeface="Times New Roman" panose="02020603050405020304" pitchFamily="18" charset="0"/>
                <a:ea typeface="Times New Roman" panose="02020603050405020304" pitchFamily="18" charset="0"/>
              </a:rPr>
              <a:t>(iv) Pictogram(s);</a:t>
            </a:r>
          </a:p>
          <a:p>
            <a:pPr marL="0" marR="0" lvl="0" indent="0">
              <a:spcBef>
                <a:spcPts val="0"/>
              </a:spcBef>
              <a:spcAft>
                <a:spcPts val="0"/>
              </a:spcAft>
              <a:buSzPts val="1000"/>
              <a:buNone/>
              <a:tabLst>
                <a:tab pos="313055" algn="l"/>
              </a:tabLst>
            </a:pPr>
            <a:r>
              <a:rPr lang="en-US" sz="2400" spc="-5" dirty="0">
                <a:effectLst/>
                <a:latin typeface="Times New Roman" panose="02020603050405020304" pitchFamily="18" charset="0"/>
                <a:ea typeface="Times New Roman" panose="02020603050405020304" pitchFamily="18" charset="0"/>
              </a:rPr>
              <a:t>(v)  Precautionary</a:t>
            </a:r>
            <a:r>
              <a:rPr lang="en-US" sz="2400" spc="-40" dirty="0">
                <a:effectLst/>
                <a:latin typeface="Times New Roman" panose="02020603050405020304" pitchFamily="18" charset="0"/>
                <a:ea typeface="Times New Roman" panose="02020603050405020304" pitchFamily="18" charset="0"/>
              </a:rPr>
              <a:t> </a:t>
            </a:r>
            <a:r>
              <a:rPr lang="en-US" sz="2400" spc="-5" dirty="0">
                <a:effectLst/>
                <a:latin typeface="Times New Roman" panose="02020603050405020304" pitchFamily="18" charset="0"/>
                <a:ea typeface="Times New Roman" panose="02020603050405020304" pitchFamily="18" charset="0"/>
              </a:rPr>
              <a:t>statement(s);</a:t>
            </a:r>
            <a:r>
              <a:rPr lang="en-US" sz="2400" spc="10" dirty="0">
                <a:effectLst/>
                <a:latin typeface="Times New Roman" panose="02020603050405020304" pitchFamily="18" charset="0"/>
                <a:ea typeface="Times New Roman" panose="02020603050405020304" pitchFamily="18" charset="0"/>
              </a:rPr>
              <a:t> </a:t>
            </a:r>
            <a:r>
              <a:rPr lang="en-US" sz="2400" spc="-20" dirty="0">
                <a:effectLst/>
                <a:latin typeface="Times New Roman" panose="02020603050405020304" pitchFamily="18" charset="0"/>
                <a:ea typeface="Times New Roman" panose="02020603050405020304" pitchFamily="18" charset="0"/>
              </a:rPr>
              <a:t>and,</a:t>
            </a:r>
          </a:p>
          <a:p>
            <a:pPr marL="0" marR="0" lvl="0" indent="0">
              <a:spcBef>
                <a:spcPts val="0"/>
              </a:spcBef>
              <a:spcAft>
                <a:spcPts val="0"/>
              </a:spcAft>
              <a:buSzPts val="1000"/>
              <a:buNone/>
              <a:tabLst>
                <a:tab pos="313055" algn="l"/>
              </a:tabLst>
            </a:pPr>
            <a:r>
              <a:rPr lang="en-US" sz="2400" dirty="0">
                <a:latin typeface="Times New Roman" panose="02020603050405020304" pitchFamily="18" charset="0"/>
                <a:ea typeface="Times New Roman" panose="02020603050405020304" pitchFamily="18" charset="0"/>
              </a:rPr>
              <a:t>(vi) </a:t>
            </a:r>
            <a:r>
              <a:rPr lang="en-US" sz="2400" dirty="0">
                <a:effectLst/>
                <a:latin typeface="Times New Roman" panose="02020603050405020304" pitchFamily="18" charset="0"/>
                <a:ea typeface="Times New Roman" panose="02020603050405020304" pitchFamily="18" charset="0"/>
              </a:rPr>
              <a:t>Name, </a:t>
            </a:r>
            <a:r>
              <a:rPr lang="en-US" sz="2400" b="1" dirty="0">
                <a:solidFill>
                  <a:srgbClr val="FF0000"/>
                </a:solidFill>
                <a:effectLst/>
                <a:latin typeface="Times New Roman" panose="02020603050405020304" pitchFamily="18" charset="0"/>
                <a:ea typeface="Times New Roman" panose="02020603050405020304" pitchFamily="18" charset="0"/>
              </a:rPr>
              <a:t>U.S. </a:t>
            </a:r>
            <a:r>
              <a:rPr lang="en-US" sz="2400" dirty="0">
                <a:effectLst/>
                <a:latin typeface="Times New Roman" panose="02020603050405020304" pitchFamily="18" charset="0"/>
                <a:ea typeface="Times New Roman" panose="02020603050405020304" pitchFamily="18" charset="0"/>
              </a:rPr>
              <a:t>address, and </a:t>
            </a:r>
            <a:r>
              <a:rPr lang="en-US" sz="2400" b="1" dirty="0">
                <a:solidFill>
                  <a:srgbClr val="FF0000"/>
                </a:solidFill>
                <a:effectLst/>
                <a:latin typeface="Times New Roman" panose="02020603050405020304" pitchFamily="18" charset="0"/>
                <a:ea typeface="Times New Roman" panose="02020603050405020304" pitchFamily="18" charset="0"/>
              </a:rPr>
              <a:t>U.S</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telephone number of the chemical manufacturer,  		   importer, orother responsible party.</a:t>
            </a:r>
            <a:endParaRPr lang="en-US" sz="2400" dirty="0"/>
          </a:p>
        </p:txBody>
      </p:sp>
    </p:spTree>
    <p:extLst>
      <p:ext uri="{BB962C8B-B14F-4D97-AF65-F5344CB8AC3E}">
        <p14:creationId xmlns:p14="http://schemas.microsoft.com/office/powerpoint/2010/main" val="327262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kumimoji="0" lang="en-US" sz="44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f) Labels and other forms </a:t>
            </a:r>
            <a:br>
              <a:rPr kumimoji="0" lang="en-US" sz="44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br>
            <a:r>
              <a:rPr kumimoji="0" lang="en-US" sz="44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of warning</a:t>
            </a:r>
            <a:r>
              <a:rPr kumimoji="0" lang="en-US" sz="4000" b="0"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690690"/>
            <a:ext cx="10515600" cy="4486273"/>
          </a:xfrm>
        </p:spPr>
        <p:txBody>
          <a:bodyPr>
            <a:normAutofit lnSpcReduction="10000"/>
          </a:bodyPr>
          <a:lstStyle/>
          <a:p>
            <a:pPr marL="0" marR="0" indent="0">
              <a:spcBef>
                <a:spcPts val="525"/>
              </a:spcBef>
              <a:spcAft>
                <a:spcPts val="0"/>
              </a:spcAft>
              <a:buNone/>
            </a:pPr>
            <a:r>
              <a:rPr lang="en-US" sz="2400" dirty="0">
                <a:effectLst/>
                <a:latin typeface="Times New Roman" panose="02020603050405020304" pitchFamily="18" charset="0"/>
                <a:ea typeface="Times New Roman" panose="02020603050405020304" pitchFamily="18" charset="0"/>
              </a:rPr>
              <a:t>(f)(5)</a:t>
            </a:r>
            <a:r>
              <a:rPr lang="en-US" sz="2400" spc="15" dirty="0">
                <a:effectLst/>
                <a:latin typeface="Times New Roman" panose="02020603050405020304" pitchFamily="18" charset="0"/>
                <a:ea typeface="Times New Roman" panose="02020603050405020304" pitchFamily="18" charset="0"/>
              </a:rPr>
              <a:t> </a:t>
            </a:r>
            <a:r>
              <a:rPr lang="en-US" sz="2400" b="1" spc="-10" dirty="0">
                <a:solidFill>
                  <a:srgbClr val="FF0000"/>
                </a:solidFill>
                <a:effectLst/>
                <a:latin typeface="Times New Roman" panose="02020603050405020304" pitchFamily="18" charset="0"/>
                <a:ea typeface="Times New Roman" panose="02020603050405020304" pitchFamily="18" charset="0"/>
              </a:rPr>
              <a:t>Transportation.</a:t>
            </a:r>
            <a:endParaRPr lang="en-US" sz="3200" dirty="0">
              <a:effectLst/>
              <a:latin typeface="Times New Roman" panose="02020603050405020304" pitchFamily="18" charset="0"/>
              <a:ea typeface="Times New Roman" panose="02020603050405020304" pitchFamily="18" charset="0"/>
            </a:endParaRPr>
          </a:p>
          <a:p>
            <a:pPr marL="342900" marR="79375" lvl="0" indent="-342900">
              <a:spcBef>
                <a:spcPts val="5"/>
              </a:spcBef>
              <a:spcAft>
                <a:spcPts val="0"/>
              </a:spcAft>
              <a:buFont typeface="+mj-lt"/>
              <a:buAutoNum type="romanLcParenBoth"/>
              <a:tabLst>
                <a:tab pos="217805" algn="l"/>
              </a:tabLst>
            </a:pPr>
            <a:r>
              <a:rPr lang="en-US" sz="2400" spc="-5" dirty="0">
                <a:effectLst/>
                <a:latin typeface="Times New Roman" panose="02020603050405020304" pitchFamily="18" charset="0"/>
                <a:ea typeface="Times New Roman" panose="02020603050405020304" pitchFamily="18" charset="0"/>
              </a:rPr>
              <a:t>Chemical manufacturers, importers, or distributors shall ensure</a:t>
            </a:r>
            <a:r>
              <a:rPr lang="en-US" sz="2400" spc="200" dirty="0">
                <a:effectLst/>
                <a:latin typeface="Times New Roman" panose="02020603050405020304" pitchFamily="18" charset="0"/>
                <a:ea typeface="Times New Roman" panose="02020603050405020304" pitchFamily="18" charset="0"/>
              </a:rPr>
              <a:t> </a:t>
            </a:r>
            <a:r>
              <a:rPr lang="en-US" sz="2400" spc="-5" dirty="0">
                <a:effectLst/>
                <a:latin typeface="Times New Roman" panose="02020603050405020304" pitchFamily="18" charset="0"/>
                <a:ea typeface="Times New Roman" panose="02020603050405020304" pitchFamily="18" charset="0"/>
              </a:rPr>
              <a:t>that each container of hazardous chemicals leaving the workplace is labeled, tagged, or marked in accordance with this section in a manner which does not conflict with the requirements of the Hazardous Materials Transportation Act (49 U.S.C. 1801 </a:t>
            </a:r>
            <a:r>
              <a:rPr lang="en-US" sz="2400" i="1" spc="-5" dirty="0">
                <a:effectLst/>
                <a:latin typeface="Times New Roman" panose="02020603050405020304" pitchFamily="18" charset="0"/>
                <a:ea typeface="Times New Roman" panose="02020603050405020304" pitchFamily="18" charset="0"/>
              </a:rPr>
              <a:t>et seq</a:t>
            </a:r>
            <a:r>
              <a:rPr lang="en-US" sz="2400" spc="-5" dirty="0">
                <a:effectLst/>
                <a:latin typeface="Times New Roman" panose="02020603050405020304" pitchFamily="18" charset="0"/>
                <a:ea typeface="Times New Roman" panose="02020603050405020304" pitchFamily="18" charset="0"/>
              </a:rPr>
              <a:t>.) and regulations issued under that Act by the Department of Transportation.</a:t>
            </a:r>
            <a:endParaRPr lang="en-US" sz="3200" spc="-5" dirty="0">
              <a:effectLst/>
              <a:latin typeface="Times New Roman" panose="02020603050405020304" pitchFamily="18" charset="0"/>
              <a:ea typeface="Times New Roman" panose="02020603050405020304" pitchFamily="18" charset="0"/>
            </a:endParaRPr>
          </a:p>
          <a:p>
            <a:pPr marL="342900" marR="80010" lvl="0" indent="-342900">
              <a:spcBef>
                <a:spcPts val="1150"/>
              </a:spcBef>
              <a:spcAft>
                <a:spcPts val="0"/>
              </a:spcAft>
              <a:buFont typeface="+mj-lt"/>
              <a:buAutoNum type="romanLcParenBoth"/>
              <a:tabLst>
                <a:tab pos="247015" algn="l"/>
              </a:tabLst>
            </a:pPr>
            <a:r>
              <a:rPr lang="en-US" sz="2400" b="1" spc="-5" dirty="0">
                <a:solidFill>
                  <a:srgbClr val="FF0000"/>
                </a:solidFill>
                <a:effectLst/>
                <a:latin typeface="Times New Roman" panose="02020603050405020304" pitchFamily="18" charset="0"/>
                <a:ea typeface="Times New Roman" panose="02020603050405020304" pitchFamily="18" charset="0"/>
              </a:rPr>
              <a:t> The label for bulk shipments of hazardous chemicals must be on the immediate</a:t>
            </a:r>
            <a:r>
              <a:rPr lang="en-US" sz="2400" b="1" spc="-10"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container, transmitted with the shipping papers or</a:t>
            </a:r>
            <a:r>
              <a:rPr lang="en-US" sz="2400" b="1" spc="-20"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the bills</a:t>
            </a:r>
            <a:r>
              <a:rPr lang="en-US" sz="2400" b="1" spc="-10"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of</a:t>
            </a:r>
            <a:r>
              <a:rPr lang="en-US" sz="2400" b="1" spc="-20"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lading or,</a:t>
            </a:r>
            <a:r>
              <a:rPr lang="en-US" sz="2400" b="1" spc="-25"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with</a:t>
            </a:r>
            <a:r>
              <a:rPr lang="en-US" sz="2400" b="1" spc="-25"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the</a:t>
            </a:r>
            <a:r>
              <a:rPr lang="en-US" sz="2400" b="1" spc="-25"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agreement</a:t>
            </a:r>
            <a:r>
              <a:rPr lang="en-US" sz="2400" b="1" spc="-25"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of</a:t>
            </a:r>
            <a:r>
              <a:rPr lang="en-US" sz="2400" b="1" spc="-25"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the</a:t>
            </a:r>
            <a:r>
              <a:rPr lang="en-US" sz="2400" b="1" spc="-25"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receiving</a:t>
            </a:r>
            <a:r>
              <a:rPr lang="en-US" sz="2400" b="1" spc="-25"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entity, transmitted by technological or electronic means so that it is immediately</a:t>
            </a:r>
            <a:r>
              <a:rPr lang="en-US" sz="2400" b="1" spc="-35"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available to</a:t>
            </a:r>
            <a:r>
              <a:rPr lang="en-US" sz="2400" b="1" spc="-25"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workers in printed form on the</a:t>
            </a:r>
            <a:r>
              <a:rPr lang="en-US" sz="2400" b="1" spc="-20"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receiving end of shipment.</a:t>
            </a:r>
          </a:p>
          <a:p>
            <a:pPr marL="0" indent="0">
              <a:spcBef>
                <a:spcPts val="0"/>
              </a:spcBef>
              <a:spcAft>
                <a:spcPts val="0"/>
              </a:spcAft>
              <a:buNone/>
            </a:pPr>
            <a:endParaRPr lang="en-US" sz="3600" dirty="0"/>
          </a:p>
        </p:txBody>
      </p:sp>
    </p:spTree>
    <p:extLst>
      <p:ext uri="{BB962C8B-B14F-4D97-AF65-F5344CB8AC3E}">
        <p14:creationId xmlns:p14="http://schemas.microsoft.com/office/powerpoint/2010/main" val="211783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kumimoji="0" lang="en-US" sz="44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f) Labels and other forms </a:t>
            </a:r>
            <a:br>
              <a:rPr kumimoji="0" lang="en-US" sz="44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br>
            <a:r>
              <a:rPr kumimoji="0" lang="en-US" sz="44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of warning</a:t>
            </a:r>
            <a:r>
              <a:rPr kumimoji="0" lang="en-US" sz="4000" b="0"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690690"/>
            <a:ext cx="10515600" cy="4486273"/>
          </a:xfrm>
        </p:spPr>
        <p:txBody>
          <a:bodyPr>
            <a:normAutofit/>
          </a:bodyPr>
          <a:lstStyle/>
          <a:p>
            <a:pPr marL="0" indent="0">
              <a:spcBef>
                <a:spcPts val="0"/>
              </a:spcBef>
              <a:spcAft>
                <a:spcPts val="0"/>
              </a:spcAft>
              <a:buNone/>
            </a:pPr>
            <a:r>
              <a:rPr lang="en-US" sz="2400" b="1" dirty="0">
                <a:solidFill>
                  <a:srgbClr val="FF0000"/>
                </a:solidFill>
                <a:effectLst/>
                <a:latin typeface="Times New Roman" panose="02020603050405020304" pitchFamily="18" charset="0"/>
                <a:ea typeface="Times New Roman" panose="02020603050405020304" pitchFamily="18" charset="0"/>
              </a:rPr>
              <a:t>(iii) Where a pictogram required by the Department of Transportation under Title</a:t>
            </a:r>
            <a:r>
              <a:rPr lang="en-US" sz="2400" b="1" spc="-1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49 of</a:t>
            </a:r>
            <a:r>
              <a:rPr lang="en-US" sz="2400" b="1" spc="-3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the</a:t>
            </a:r>
            <a:r>
              <a:rPr lang="en-US" sz="2400" b="1" spc="-2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Code of</a:t>
            </a:r>
            <a:r>
              <a:rPr lang="en-US" sz="2400" b="1" spc="-2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Federal</a:t>
            </a:r>
            <a:r>
              <a:rPr lang="en-US" sz="2400" b="1" spc="-15"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Regulations appears on a shipped container, the pictogram specified in Appendix C.4 of this section for the same hazard is not required on the label.</a:t>
            </a:r>
          </a:p>
          <a:p>
            <a:pPr marL="0" indent="0">
              <a:spcBef>
                <a:spcPts val="0"/>
              </a:spcBef>
              <a:spcAft>
                <a:spcPts val="0"/>
              </a:spcAft>
              <a:buNone/>
            </a:pPr>
            <a:endParaRPr lang="en-US" sz="3600" dirty="0"/>
          </a:p>
        </p:txBody>
      </p:sp>
      <p:pic>
        <p:nvPicPr>
          <p:cNvPr id="2" name="Picture 1">
            <a:extLst>
              <a:ext uri="{FF2B5EF4-FFF2-40B4-BE49-F238E27FC236}">
                <a16:creationId xmlns:a16="http://schemas.microsoft.com/office/drawing/2014/main" id="{77ED060A-238A-4E24-EC18-2BB970F39222}"/>
              </a:ext>
            </a:extLst>
          </p:cNvPr>
          <p:cNvPicPr>
            <a:picLocks noChangeAspect="1"/>
          </p:cNvPicPr>
          <p:nvPr/>
        </p:nvPicPr>
        <p:blipFill>
          <a:blip r:embed="rId3"/>
          <a:stretch>
            <a:fillRect/>
          </a:stretch>
        </p:blipFill>
        <p:spPr>
          <a:xfrm>
            <a:off x="2043348" y="3470790"/>
            <a:ext cx="1598056" cy="1514476"/>
          </a:xfrm>
          <a:prstGeom prst="rect">
            <a:avLst/>
          </a:prstGeom>
        </p:spPr>
      </p:pic>
      <p:pic>
        <p:nvPicPr>
          <p:cNvPr id="3" name="Picture 2">
            <a:extLst>
              <a:ext uri="{FF2B5EF4-FFF2-40B4-BE49-F238E27FC236}">
                <a16:creationId xmlns:a16="http://schemas.microsoft.com/office/drawing/2014/main" id="{97FD5C8E-947E-8BA0-0569-764DB9374822}"/>
              </a:ext>
            </a:extLst>
          </p:cNvPr>
          <p:cNvPicPr>
            <a:picLocks noChangeAspect="1"/>
          </p:cNvPicPr>
          <p:nvPr/>
        </p:nvPicPr>
        <p:blipFill>
          <a:blip r:embed="rId4"/>
          <a:stretch>
            <a:fillRect/>
          </a:stretch>
        </p:blipFill>
        <p:spPr>
          <a:xfrm>
            <a:off x="4099522" y="3429000"/>
            <a:ext cx="1598056" cy="1598056"/>
          </a:xfrm>
          <a:prstGeom prst="rect">
            <a:avLst/>
          </a:prstGeom>
        </p:spPr>
      </p:pic>
      <p:pic>
        <p:nvPicPr>
          <p:cNvPr id="4" name="Picture 3">
            <a:extLst>
              <a:ext uri="{FF2B5EF4-FFF2-40B4-BE49-F238E27FC236}">
                <a16:creationId xmlns:a16="http://schemas.microsoft.com/office/drawing/2014/main" id="{286F47EC-EF9E-DF89-0064-8AFB75DF6681}"/>
              </a:ext>
            </a:extLst>
          </p:cNvPr>
          <p:cNvPicPr>
            <a:picLocks noChangeAspect="1"/>
          </p:cNvPicPr>
          <p:nvPr/>
        </p:nvPicPr>
        <p:blipFill>
          <a:blip r:embed="rId5"/>
          <a:stretch>
            <a:fillRect/>
          </a:stretch>
        </p:blipFill>
        <p:spPr>
          <a:xfrm>
            <a:off x="5880618" y="3429000"/>
            <a:ext cx="1598056" cy="1598056"/>
          </a:xfrm>
          <a:prstGeom prst="rect">
            <a:avLst/>
          </a:prstGeom>
        </p:spPr>
      </p:pic>
      <p:pic>
        <p:nvPicPr>
          <p:cNvPr id="5" name="Picture 4">
            <a:extLst>
              <a:ext uri="{FF2B5EF4-FFF2-40B4-BE49-F238E27FC236}">
                <a16:creationId xmlns:a16="http://schemas.microsoft.com/office/drawing/2014/main" id="{792F394E-F4F7-6124-67E7-6F52F28168C8}"/>
              </a:ext>
            </a:extLst>
          </p:cNvPr>
          <p:cNvPicPr>
            <a:picLocks noChangeAspect="1"/>
          </p:cNvPicPr>
          <p:nvPr/>
        </p:nvPicPr>
        <p:blipFill>
          <a:blip r:embed="rId6"/>
          <a:stretch>
            <a:fillRect/>
          </a:stretch>
        </p:blipFill>
        <p:spPr>
          <a:xfrm>
            <a:off x="7824789" y="3349883"/>
            <a:ext cx="1719261" cy="1719261"/>
          </a:xfrm>
          <a:prstGeom prst="rect">
            <a:avLst/>
          </a:prstGeom>
        </p:spPr>
      </p:pic>
      <p:pic>
        <p:nvPicPr>
          <p:cNvPr id="7" name="Picture 6">
            <a:extLst>
              <a:ext uri="{FF2B5EF4-FFF2-40B4-BE49-F238E27FC236}">
                <a16:creationId xmlns:a16="http://schemas.microsoft.com/office/drawing/2014/main" id="{A7177787-C6DB-655A-46AD-968538190591}"/>
              </a:ext>
            </a:extLst>
          </p:cNvPr>
          <p:cNvPicPr>
            <a:picLocks noChangeAspect="1"/>
          </p:cNvPicPr>
          <p:nvPr/>
        </p:nvPicPr>
        <p:blipFill>
          <a:blip r:embed="rId7"/>
          <a:stretch>
            <a:fillRect/>
          </a:stretch>
        </p:blipFill>
        <p:spPr>
          <a:xfrm>
            <a:off x="4989274" y="4911401"/>
            <a:ext cx="1647825" cy="1666875"/>
          </a:xfrm>
          <a:prstGeom prst="rect">
            <a:avLst/>
          </a:prstGeom>
        </p:spPr>
      </p:pic>
      <p:pic>
        <p:nvPicPr>
          <p:cNvPr id="8" name="Picture 7">
            <a:extLst>
              <a:ext uri="{FF2B5EF4-FFF2-40B4-BE49-F238E27FC236}">
                <a16:creationId xmlns:a16="http://schemas.microsoft.com/office/drawing/2014/main" id="{40A5500F-3BC5-CDA5-43AC-546FBE9E74AD}"/>
              </a:ext>
            </a:extLst>
          </p:cNvPr>
          <p:cNvPicPr>
            <a:picLocks noChangeAspect="1"/>
          </p:cNvPicPr>
          <p:nvPr/>
        </p:nvPicPr>
        <p:blipFill>
          <a:blip r:embed="rId8"/>
          <a:stretch>
            <a:fillRect/>
          </a:stretch>
        </p:blipFill>
        <p:spPr>
          <a:xfrm>
            <a:off x="3163098" y="5069144"/>
            <a:ext cx="1465144" cy="1482082"/>
          </a:xfrm>
          <a:prstGeom prst="rect">
            <a:avLst/>
          </a:prstGeom>
        </p:spPr>
      </p:pic>
      <p:pic>
        <p:nvPicPr>
          <p:cNvPr id="9" name="Picture 8">
            <a:extLst>
              <a:ext uri="{FF2B5EF4-FFF2-40B4-BE49-F238E27FC236}">
                <a16:creationId xmlns:a16="http://schemas.microsoft.com/office/drawing/2014/main" id="{C1F2AAB8-68FB-6E9B-0330-A6A3D001530A}"/>
              </a:ext>
            </a:extLst>
          </p:cNvPr>
          <p:cNvPicPr>
            <a:picLocks noChangeAspect="1"/>
          </p:cNvPicPr>
          <p:nvPr/>
        </p:nvPicPr>
        <p:blipFill>
          <a:blip r:embed="rId9"/>
          <a:stretch>
            <a:fillRect/>
          </a:stretch>
        </p:blipFill>
        <p:spPr>
          <a:xfrm>
            <a:off x="6955872" y="4911401"/>
            <a:ext cx="1680408" cy="1719261"/>
          </a:xfrm>
          <a:prstGeom prst="rect">
            <a:avLst/>
          </a:prstGeom>
        </p:spPr>
      </p:pic>
    </p:spTree>
    <p:extLst>
      <p:ext uri="{BB962C8B-B14F-4D97-AF65-F5344CB8AC3E}">
        <p14:creationId xmlns:p14="http://schemas.microsoft.com/office/powerpoint/2010/main" val="222839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lang="en-US" dirty="0"/>
              <a:t>f) Labels and other forms </a:t>
            </a:r>
            <a:br>
              <a:rPr lang="en-US" dirty="0"/>
            </a:br>
            <a:r>
              <a:rPr lang="en-US" dirty="0"/>
              <a:t>of warning</a:t>
            </a:r>
            <a:r>
              <a:rPr lang="en-US" sz="4000" b="0" dirty="0"/>
              <a:t>:</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690690"/>
            <a:ext cx="10515600" cy="4486273"/>
          </a:xfrm>
        </p:spPr>
        <p:txBody>
          <a:bodyPr>
            <a:normAutofit fontScale="92500"/>
          </a:bodyPr>
          <a:lstStyle/>
          <a:p>
            <a:pPr marL="66040" marR="6731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(f)(11) </a:t>
            </a:r>
            <a:r>
              <a:rPr lang="en-US" sz="2400" b="1" dirty="0">
                <a:solidFill>
                  <a:srgbClr val="FF0000"/>
                </a:solidFill>
                <a:effectLst/>
                <a:latin typeface="Times New Roman" panose="02020603050405020304" pitchFamily="18" charset="0"/>
                <a:ea typeface="Times New Roman" panose="02020603050405020304" pitchFamily="18" charset="0"/>
              </a:rPr>
              <a:t>Label Updates</a:t>
            </a:r>
            <a:r>
              <a:rPr lang="en-US" sz="2400" b="1" dirty="0">
                <a:solidFill>
                  <a:srgbClr val="6F2F9F"/>
                </a:solidFill>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Chemical manufacturers, importers, distributors,</a:t>
            </a:r>
            <a:r>
              <a:rPr lang="en-US" sz="2400" spc="-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or</a:t>
            </a:r>
            <a:r>
              <a:rPr lang="en-US" sz="2400" spc="-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employers who</a:t>
            </a:r>
            <a:r>
              <a:rPr lang="en-US" sz="2400" spc="-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become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newly</a:t>
            </a:r>
            <a:r>
              <a:rPr lang="en-US" sz="2400" spc="-3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aware of any</a:t>
            </a:r>
            <a:r>
              <a:rPr lang="en-US" sz="2400" spc="-4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significant information regarding</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hazards</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of</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chemical shall</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revise the </a:t>
            </a:r>
            <a:r>
              <a:rPr lang="en-US" sz="2400" spc="-10" dirty="0">
                <a:effectLst/>
                <a:latin typeface="Times New Roman" panose="02020603050405020304" pitchFamily="18" charset="0"/>
                <a:ea typeface="Times New Roman" panose="02020603050405020304" pitchFamily="18" charset="0"/>
              </a:rPr>
              <a:t>labels </a:t>
            </a:r>
            <a:r>
              <a:rPr lang="en-US" sz="2400" dirty="0">
                <a:effectLst/>
                <a:latin typeface="Times New Roman" panose="02020603050405020304" pitchFamily="18" charset="0"/>
                <a:ea typeface="Times New Roman" panose="02020603050405020304" pitchFamily="18" charset="0"/>
              </a:rPr>
              <a:t>for the chemical within six months of becoming aware of the new information, and shall ensure</a:t>
            </a:r>
            <a:r>
              <a:rPr lang="en-US" sz="2400" spc="-3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that</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labels</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on</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containers of</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hazardous chemicals shipped after that time contain the new information</a:t>
            </a:r>
            <a:r>
              <a:rPr lang="en-US" sz="2400" dirty="0">
                <a:solidFill>
                  <a:srgbClr val="6F2F9F"/>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For chemicals that have been released for shipment and are awaiting future distribution, chemical manufacturers, importers, distributors, or employers have the option not to relabel those containers; however, if they do not relabel the containers, they must</a:t>
            </a:r>
            <a:r>
              <a:rPr lang="en-US" sz="2400" b="1" spc="-25"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provide</a:t>
            </a:r>
            <a:r>
              <a:rPr lang="en-US" sz="2400" b="1" spc="-15"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the</a:t>
            </a:r>
            <a:r>
              <a:rPr lang="en-US" sz="2400" b="1" spc="-1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updated</a:t>
            </a:r>
            <a:r>
              <a:rPr lang="en-US" sz="2400" b="1" spc="-5"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label for each individual container with each shipment.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66675" marR="8890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If the chemical is not currently</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produced or imported, the chemical manufacturer, importer, distributor, or employer shall add the information</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to</a:t>
            </a:r>
            <a:r>
              <a:rPr lang="en-US" sz="2400" spc="-3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label</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before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chemical</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is shipped</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or introduced into the workplace again.</a:t>
            </a:r>
          </a:p>
          <a:p>
            <a:pPr marL="66675" marR="67310" indent="0">
              <a:spcBef>
                <a:spcPts val="525"/>
              </a:spcBef>
              <a:spcAft>
                <a:spcPts val="0"/>
              </a:spcAft>
              <a:buNone/>
            </a:pPr>
            <a:endParaRPr lang="en-US" sz="3600" dirty="0"/>
          </a:p>
        </p:txBody>
      </p:sp>
    </p:spTree>
    <p:extLst>
      <p:ext uri="{BB962C8B-B14F-4D97-AF65-F5344CB8AC3E}">
        <p14:creationId xmlns:p14="http://schemas.microsoft.com/office/powerpoint/2010/main" val="55189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lang="en-US" dirty="0"/>
              <a:t>f) Labels and other forms </a:t>
            </a:r>
            <a:br>
              <a:rPr lang="en-US" dirty="0"/>
            </a:br>
            <a:r>
              <a:rPr lang="en-US" dirty="0"/>
              <a:t>of warning</a:t>
            </a:r>
            <a:r>
              <a:rPr lang="en-US" sz="4000" b="0" dirty="0"/>
              <a:t>:</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577009"/>
            <a:ext cx="10515600" cy="4599954"/>
          </a:xfrm>
        </p:spPr>
        <p:txBody>
          <a:bodyPr>
            <a:normAutofit fontScale="25000" lnSpcReduction="20000"/>
          </a:bodyPr>
          <a:lstStyle/>
          <a:p>
            <a:pPr marL="0" marR="0" indent="0">
              <a:spcBef>
                <a:spcPts val="0"/>
              </a:spcBef>
              <a:spcAft>
                <a:spcPts val="0"/>
              </a:spcAft>
              <a:buNone/>
            </a:pPr>
            <a:r>
              <a:rPr lang="en-US" sz="6800" b="1" dirty="0">
                <a:solidFill>
                  <a:srgbClr val="FF0000"/>
                </a:solidFill>
                <a:effectLst/>
                <a:latin typeface="Times New Roman" panose="02020603050405020304" pitchFamily="18" charset="0"/>
                <a:ea typeface="Times New Roman" panose="02020603050405020304" pitchFamily="18" charset="0"/>
              </a:rPr>
              <a:t>(f)(12)</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Small</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container</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spc="-10" dirty="0">
                <a:solidFill>
                  <a:srgbClr val="FF0000"/>
                </a:solidFill>
                <a:effectLst/>
                <a:latin typeface="Times New Roman" panose="02020603050405020304" pitchFamily="18" charset="0"/>
                <a:ea typeface="Times New Roman" panose="02020603050405020304" pitchFamily="18" charset="0"/>
              </a:rPr>
              <a:t>labelling.</a:t>
            </a:r>
            <a:r>
              <a:rPr lang="en-US" sz="6800" b="1"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endParaRPr lang="en-US" sz="6800" dirty="0">
              <a:effectLst/>
              <a:latin typeface="Times New Roman" panose="02020603050405020304" pitchFamily="18" charset="0"/>
              <a:ea typeface="Times New Roman" panose="02020603050405020304" pitchFamily="18" charset="0"/>
            </a:endParaRPr>
          </a:p>
          <a:p>
            <a:pPr marL="0" marR="93345" lvl="0" indent="0">
              <a:spcBef>
                <a:spcPts val="0"/>
              </a:spcBef>
              <a:spcAft>
                <a:spcPts val="0"/>
              </a:spcAft>
              <a:buClr>
                <a:srgbClr val="FF0000"/>
              </a:buClr>
              <a:buSzPts val="1000"/>
              <a:buNone/>
              <a:tabLst>
                <a:tab pos="219075" algn="l"/>
              </a:tabLst>
            </a:pPr>
            <a:r>
              <a:rPr lang="en-US" sz="6800" b="1" spc="-5" dirty="0">
                <a:solidFill>
                  <a:srgbClr val="FF0000"/>
                </a:solidFill>
                <a:effectLst/>
                <a:latin typeface="Times New Roman" panose="02020603050405020304" pitchFamily="18" charset="0"/>
                <a:ea typeface="Times New Roman" panose="02020603050405020304" pitchFamily="18" charset="0"/>
              </a:rPr>
              <a:t>(i)   This paragraph (f)(12) applies where the chemical manufacturer, importer, or distributor can demonstrate that it is not feasible to use pull-out labels, fold-back labels, or tags containing</a:t>
            </a:r>
            <a:r>
              <a:rPr lang="en-US" sz="6800" b="1" spc="-25"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the</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full</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label information required by paragraph (f)(1) of this section.</a:t>
            </a:r>
            <a:endParaRPr lang="en-US" sz="6800" spc="-5"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6800" dirty="0">
              <a:effectLst/>
              <a:latin typeface="Times New Roman" panose="02020603050405020304" pitchFamily="18" charset="0"/>
              <a:ea typeface="Times New Roman" panose="02020603050405020304" pitchFamily="18" charset="0"/>
            </a:endParaRPr>
          </a:p>
          <a:p>
            <a:pPr marL="0" marR="148590" lvl="0" indent="0">
              <a:spcBef>
                <a:spcPts val="0"/>
              </a:spcBef>
              <a:spcAft>
                <a:spcPts val="0"/>
              </a:spcAft>
              <a:buClr>
                <a:srgbClr val="FF0000"/>
              </a:buClr>
              <a:buSzPts val="1000"/>
              <a:buNone/>
              <a:tabLst>
                <a:tab pos="250190" algn="l"/>
              </a:tabLst>
            </a:pPr>
            <a:r>
              <a:rPr lang="en-US" sz="6800" b="1" spc="-5" dirty="0">
                <a:solidFill>
                  <a:srgbClr val="FF0000"/>
                </a:solidFill>
                <a:effectLst/>
                <a:latin typeface="Times New Roman" panose="02020603050405020304" pitchFamily="18" charset="0"/>
                <a:ea typeface="Times New Roman" panose="02020603050405020304" pitchFamily="18" charset="0"/>
              </a:rPr>
              <a:t>(ii)  For a container less than or equal to 100 ml capacity, the chemical</a:t>
            </a:r>
            <a:r>
              <a:rPr lang="en-US" sz="6800" b="1" spc="-3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manufacturer,</a:t>
            </a:r>
            <a:r>
              <a:rPr lang="en-US" sz="6800" b="1" spc="-3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importer,</a:t>
            </a:r>
            <a:r>
              <a:rPr lang="en-US" sz="6800" b="1" spc="-35"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or</a:t>
            </a:r>
            <a:r>
              <a:rPr lang="en-US" sz="6800" b="1" spc="-65"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distributor</a:t>
            </a:r>
            <a:r>
              <a:rPr lang="en-US" sz="6800" b="1" spc="-3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must</a:t>
            </a:r>
            <a:r>
              <a:rPr lang="en-US" sz="6800" b="1" spc="-5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include,</a:t>
            </a:r>
            <a:r>
              <a:rPr lang="en-US" sz="6800" b="1" spc="-3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at a minimum, the following information on the label of the </a:t>
            </a:r>
            <a:r>
              <a:rPr lang="en-US" sz="6800" b="1" spc="-10" dirty="0">
                <a:solidFill>
                  <a:srgbClr val="FF0000"/>
                </a:solidFill>
                <a:effectLst/>
                <a:latin typeface="Times New Roman" panose="02020603050405020304" pitchFamily="18" charset="0"/>
                <a:ea typeface="Times New Roman" panose="02020603050405020304" pitchFamily="18" charset="0"/>
              </a:rPr>
              <a:t>container:</a:t>
            </a:r>
            <a:endParaRPr lang="en-US" sz="6800" dirty="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Clr>
                <a:srgbClr val="FF0000"/>
              </a:buClr>
              <a:buSzPts val="1000"/>
              <a:buNone/>
              <a:tabLst>
                <a:tab pos="271145" algn="l"/>
              </a:tabLst>
            </a:pPr>
            <a:r>
              <a:rPr lang="en-US" sz="6800" b="1" spc="-5" dirty="0">
                <a:solidFill>
                  <a:srgbClr val="FF0000"/>
                </a:solidFill>
                <a:effectLst/>
                <a:latin typeface="Times New Roman" panose="02020603050405020304" pitchFamily="18" charset="0"/>
                <a:ea typeface="Times New Roman" panose="02020603050405020304" pitchFamily="18" charset="0"/>
              </a:rPr>
              <a:t>(A) Product</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spc="-10" dirty="0">
                <a:solidFill>
                  <a:srgbClr val="FF0000"/>
                </a:solidFill>
                <a:effectLst/>
                <a:latin typeface="Times New Roman" panose="02020603050405020304" pitchFamily="18" charset="0"/>
                <a:ea typeface="Times New Roman" panose="02020603050405020304" pitchFamily="18" charset="0"/>
              </a:rPr>
              <a:t>identifier;</a:t>
            </a:r>
            <a:endParaRPr lang="en-US" sz="6800" dirty="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Clr>
                <a:srgbClr val="FF0000"/>
              </a:buClr>
              <a:buSzPts val="1000"/>
              <a:buNone/>
              <a:tabLst>
                <a:tab pos="263525" algn="l"/>
              </a:tabLst>
            </a:pPr>
            <a:r>
              <a:rPr lang="en-US" sz="6800" b="1" spc="-10" dirty="0">
                <a:solidFill>
                  <a:srgbClr val="FF0000"/>
                </a:solidFill>
                <a:effectLst/>
                <a:latin typeface="Times New Roman" panose="02020603050405020304" pitchFamily="18" charset="0"/>
                <a:ea typeface="Times New Roman" panose="02020603050405020304" pitchFamily="18" charset="0"/>
              </a:rPr>
              <a:t>(B) Pictogram(s);</a:t>
            </a:r>
            <a:endParaRPr lang="en-US" sz="6800" dirty="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Clr>
                <a:srgbClr val="FF0000"/>
              </a:buClr>
              <a:buSzPts val="1000"/>
              <a:buNone/>
              <a:tabLst>
                <a:tab pos="270510" algn="l"/>
              </a:tabLst>
            </a:pPr>
            <a:r>
              <a:rPr lang="en-US" sz="6800" b="1" spc="-5" dirty="0">
                <a:solidFill>
                  <a:srgbClr val="FF0000"/>
                </a:solidFill>
                <a:effectLst/>
                <a:latin typeface="Times New Roman" panose="02020603050405020304" pitchFamily="18" charset="0"/>
                <a:ea typeface="Times New Roman" panose="02020603050405020304" pitchFamily="18" charset="0"/>
              </a:rPr>
              <a:t>(C) Signal </a:t>
            </a:r>
            <a:r>
              <a:rPr lang="en-US" sz="6800" b="1" spc="-20" dirty="0">
                <a:solidFill>
                  <a:srgbClr val="FF0000"/>
                </a:solidFill>
                <a:effectLst/>
                <a:latin typeface="Times New Roman" panose="02020603050405020304" pitchFamily="18" charset="0"/>
                <a:ea typeface="Times New Roman" panose="02020603050405020304" pitchFamily="18" charset="0"/>
              </a:rPr>
              <a:t>word;</a:t>
            </a:r>
            <a:endParaRPr lang="en-US" sz="6800" dirty="0">
              <a:effectLst/>
              <a:latin typeface="Times New Roman" panose="02020603050405020304" pitchFamily="18" charset="0"/>
              <a:ea typeface="Times New Roman" panose="02020603050405020304" pitchFamily="18" charset="0"/>
            </a:endParaRPr>
          </a:p>
          <a:p>
            <a:pPr marL="457200" marR="0" lvl="1" indent="0">
              <a:spcBef>
                <a:spcPts val="5"/>
              </a:spcBef>
              <a:spcAft>
                <a:spcPts val="0"/>
              </a:spcAft>
              <a:buClr>
                <a:srgbClr val="FF0000"/>
              </a:buClr>
              <a:buSzPts val="1000"/>
              <a:buNone/>
              <a:tabLst>
                <a:tab pos="269875" algn="l"/>
              </a:tabLst>
            </a:pPr>
            <a:r>
              <a:rPr lang="en-US" sz="6800" b="1" spc="-5" dirty="0">
                <a:solidFill>
                  <a:srgbClr val="FF0000"/>
                </a:solidFill>
                <a:effectLst/>
                <a:latin typeface="Times New Roman" panose="02020603050405020304" pitchFamily="18" charset="0"/>
                <a:ea typeface="Times New Roman" panose="02020603050405020304" pitchFamily="18" charset="0"/>
              </a:rPr>
              <a:t>(D) Chemical</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manufacturer’s</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name</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and phone</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number;</a:t>
            </a:r>
            <a:r>
              <a:rPr lang="en-US" sz="6800" b="1" spc="-20" dirty="0">
                <a:solidFill>
                  <a:srgbClr val="FF0000"/>
                </a:solidFill>
                <a:effectLst/>
                <a:latin typeface="Times New Roman" panose="02020603050405020304" pitchFamily="18" charset="0"/>
                <a:ea typeface="Times New Roman" panose="02020603050405020304" pitchFamily="18" charset="0"/>
              </a:rPr>
              <a:t> </a:t>
            </a:r>
            <a:r>
              <a:rPr lang="en-US" sz="6800" b="1" spc="-25" dirty="0">
                <a:solidFill>
                  <a:srgbClr val="FF0000"/>
                </a:solidFill>
                <a:effectLst/>
                <a:latin typeface="Times New Roman" panose="02020603050405020304" pitchFamily="18" charset="0"/>
                <a:ea typeface="Times New Roman" panose="02020603050405020304" pitchFamily="18" charset="0"/>
              </a:rPr>
              <a:t>and</a:t>
            </a:r>
            <a:endParaRPr lang="en-US" sz="6800" spc="-5" dirty="0">
              <a:latin typeface="Times New Roman" panose="02020603050405020304" pitchFamily="18" charset="0"/>
              <a:ea typeface="Times New Roman" panose="02020603050405020304" pitchFamily="18" charset="0"/>
            </a:endParaRPr>
          </a:p>
          <a:p>
            <a:pPr marL="457200" marR="0" lvl="1" indent="0">
              <a:spcBef>
                <a:spcPts val="5"/>
              </a:spcBef>
              <a:spcAft>
                <a:spcPts val="0"/>
              </a:spcAft>
              <a:buClr>
                <a:srgbClr val="FF0000"/>
              </a:buClr>
              <a:buSzPts val="1000"/>
              <a:buNone/>
              <a:tabLst>
                <a:tab pos="269875" algn="l"/>
              </a:tabLst>
            </a:pPr>
            <a:r>
              <a:rPr lang="en-US" sz="6800" b="1" spc="-5" dirty="0">
                <a:solidFill>
                  <a:srgbClr val="FF0000"/>
                </a:solidFill>
                <a:effectLst/>
                <a:latin typeface="Times New Roman" panose="02020603050405020304" pitchFamily="18" charset="0"/>
                <a:ea typeface="Times New Roman" panose="02020603050405020304" pitchFamily="18" charset="0"/>
              </a:rPr>
              <a:t>(E) A</a:t>
            </a:r>
            <a:r>
              <a:rPr lang="en-US" sz="6800" b="1" spc="-2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statement that the</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full label information for the hazardous chemical is provided on the immediate</a:t>
            </a:r>
          </a:p>
          <a:p>
            <a:pPr marL="457200" marR="0" lvl="1" indent="0">
              <a:spcBef>
                <a:spcPts val="5"/>
              </a:spcBef>
              <a:spcAft>
                <a:spcPts val="0"/>
              </a:spcAft>
              <a:buClr>
                <a:srgbClr val="FF0000"/>
              </a:buClr>
              <a:buSzPts val="1000"/>
              <a:buNone/>
              <a:tabLst>
                <a:tab pos="269875" algn="l"/>
              </a:tabLst>
            </a:pPr>
            <a:r>
              <a:rPr lang="en-US" sz="6800" b="1" spc="-5" dirty="0">
                <a:solidFill>
                  <a:srgbClr val="FF0000"/>
                </a:solidFill>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    outer package.</a:t>
            </a:r>
            <a:endParaRPr lang="en-US" sz="6800" spc="-5"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6800" b="1" dirty="0">
                <a:solidFill>
                  <a:srgbClr val="FF0000"/>
                </a:solidFill>
                <a:effectLst/>
                <a:latin typeface="Times New Roman" panose="02020603050405020304" pitchFamily="18" charset="0"/>
                <a:ea typeface="Times New Roman" panose="02020603050405020304" pitchFamily="18" charset="0"/>
              </a:rPr>
              <a:t>(iii)</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For</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a</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container less than or equal</a:t>
            </a:r>
            <a:r>
              <a:rPr lang="en-US" sz="6800" b="1" spc="-3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to</a:t>
            </a:r>
            <a:r>
              <a:rPr lang="en-US" sz="6800" b="1" spc="-3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3</a:t>
            </a:r>
            <a:r>
              <a:rPr lang="en-US" sz="6800" b="1" spc="3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ml capacity,</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where</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spc="-25" dirty="0">
                <a:solidFill>
                  <a:srgbClr val="FF0000"/>
                </a:solidFill>
                <a:effectLst/>
                <a:latin typeface="Times New Roman" panose="02020603050405020304" pitchFamily="18" charset="0"/>
                <a:ea typeface="Times New Roman" panose="02020603050405020304" pitchFamily="18" charset="0"/>
              </a:rPr>
              <a:t>the </a:t>
            </a:r>
            <a:r>
              <a:rPr lang="en-US" sz="6800" b="1" dirty="0">
                <a:solidFill>
                  <a:srgbClr val="FF0000"/>
                </a:solidFill>
                <a:effectLst/>
                <a:latin typeface="Times New Roman" panose="02020603050405020304" pitchFamily="18" charset="0"/>
                <a:ea typeface="Times New Roman" panose="02020603050405020304" pitchFamily="18" charset="0"/>
              </a:rPr>
              <a:t>chemical</a:t>
            </a:r>
            <a:r>
              <a:rPr lang="en-US" sz="6800" b="1" spc="-5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manufacturer,</a:t>
            </a:r>
            <a:r>
              <a:rPr lang="en-US" sz="6800" b="1" spc="-6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importer,</a:t>
            </a:r>
            <a:r>
              <a:rPr lang="en-US" sz="6800" b="1" spc="-4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or</a:t>
            </a:r>
            <a:r>
              <a:rPr lang="en-US" sz="6800" b="1" spc="-4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distributor</a:t>
            </a:r>
            <a:r>
              <a:rPr lang="en-US" sz="6800" b="1" spc="-4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can</a:t>
            </a:r>
            <a:r>
              <a:rPr lang="en-US" sz="6800" b="1" spc="-4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demonstrate that any</a:t>
            </a:r>
            <a:r>
              <a:rPr lang="en-US" sz="6800" b="1" spc="-2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label interferes with the normal use of the container, no label</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is required, but</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the</a:t>
            </a:r>
            <a:r>
              <a:rPr lang="en-US" sz="6800" b="1" spc="-2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container</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must</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bear,</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at</a:t>
            </a:r>
            <a:r>
              <a:rPr lang="en-US" sz="6800" b="1" spc="-2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a</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minimum,</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the product identifier.</a:t>
            </a:r>
            <a:r>
              <a:rPr lang="en-US" sz="6800" b="1" dirty="0">
                <a:effectLst/>
                <a:latin typeface="Times New Roman" panose="02020603050405020304" pitchFamily="18" charset="0"/>
                <a:ea typeface="Times New Roman" panose="02020603050405020304" pitchFamily="18" charset="0"/>
              </a:rPr>
              <a:t> </a:t>
            </a:r>
            <a:endParaRPr lang="en-US" sz="6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6800" b="1" dirty="0">
                <a:solidFill>
                  <a:srgbClr val="FF0000"/>
                </a:solidFill>
                <a:effectLst/>
                <a:latin typeface="Times New Roman" panose="02020603050405020304" pitchFamily="18" charset="0"/>
                <a:ea typeface="Times New Roman" panose="02020603050405020304" pitchFamily="18" charset="0"/>
              </a:rPr>
              <a:t>(iv)</a:t>
            </a:r>
            <a:r>
              <a:rPr lang="en-US" sz="6800" b="1" spc="-3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For all</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small</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containers</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covered by</a:t>
            </a:r>
            <a:r>
              <a:rPr lang="en-US" sz="6800" b="1" spc="-2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paragraph (f)(12)(ii)</a:t>
            </a:r>
            <a:r>
              <a:rPr lang="en-US" sz="6800" b="1" spc="20" dirty="0">
                <a:solidFill>
                  <a:srgbClr val="FF0000"/>
                </a:solidFill>
                <a:effectLst/>
                <a:latin typeface="Times New Roman" panose="02020603050405020304" pitchFamily="18" charset="0"/>
                <a:ea typeface="Times New Roman" panose="02020603050405020304" pitchFamily="18" charset="0"/>
              </a:rPr>
              <a:t> </a:t>
            </a:r>
            <a:r>
              <a:rPr lang="en-US" sz="6800" b="1" spc="-25" dirty="0">
                <a:solidFill>
                  <a:srgbClr val="FF0000"/>
                </a:solidFill>
                <a:effectLst/>
                <a:latin typeface="Times New Roman" panose="02020603050405020304" pitchFamily="18" charset="0"/>
                <a:ea typeface="Times New Roman" panose="02020603050405020304" pitchFamily="18" charset="0"/>
              </a:rPr>
              <a:t>or </a:t>
            </a:r>
            <a:r>
              <a:rPr lang="en-US" sz="6800" b="1" dirty="0">
                <a:solidFill>
                  <a:srgbClr val="FF0000"/>
                </a:solidFill>
                <a:effectLst/>
                <a:latin typeface="Times New Roman" panose="02020603050405020304" pitchFamily="18" charset="0"/>
                <a:ea typeface="Times New Roman" panose="02020603050405020304" pitchFamily="18" charset="0"/>
              </a:rPr>
              <a:t>(iii)</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of</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this section,</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the</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immediate</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outer</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package</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must</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spc="-10" dirty="0">
                <a:solidFill>
                  <a:srgbClr val="FF0000"/>
                </a:solidFill>
                <a:effectLst/>
                <a:latin typeface="Times New Roman" panose="02020603050405020304" pitchFamily="18" charset="0"/>
                <a:ea typeface="Times New Roman" panose="02020603050405020304" pitchFamily="18" charset="0"/>
              </a:rPr>
              <a:t>include:</a:t>
            </a:r>
          </a:p>
          <a:p>
            <a:pPr marL="0" marR="0" indent="0">
              <a:spcBef>
                <a:spcPts val="5"/>
              </a:spcBef>
              <a:spcAft>
                <a:spcPts val="0"/>
              </a:spcAft>
              <a:buNone/>
            </a:pPr>
            <a:r>
              <a:rPr lang="en-US" sz="6800" b="1" spc="-5" dirty="0">
                <a:solidFill>
                  <a:srgbClr val="FF0000"/>
                </a:solidFill>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(A)   The</a:t>
            </a:r>
            <a:r>
              <a:rPr lang="en-US" sz="6800" b="1" spc="-2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full label</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information required by</a:t>
            </a:r>
            <a:r>
              <a:rPr lang="en-US" sz="6800" b="1" spc="-4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paragraph (f)(1)</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of</a:t>
            </a:r>
            <a:r>
              <a:rPr lang="en-US" sz="6800" b="1" spc="-2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this section for each hazardous chemical in</a:t>
            </a:r>
          </a:p>
          <a:p>
            <a:pPr marL="0" marR="0" indent="0">
              <a:spcBef>
                <a:spcPts val="5"/>
              </a:spcBef>
              <a:spcAft>
                <a:spcPts val="0"/>
              </a:spcAft>
              <a:buNone/>
            </a:pPr>
            <a:r>
              <a:rPr lang="en-US" sz="6800" b="1" spc="-5" dirty="0">
                <a:solidFill>
                  <a:srgbClr val="FF0000"/>
                </a:solidFill>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 the immediate outer package. The label must not be removed or defaced, as required by paragraph</a:t>
            </a:r>
          </a:p>
          <a:p>
            <a:pPr marL="0" marR="0" indent="0">
              <a:spcBef>
                <a:spcPts val="5"/>
              </a:spcBef>
              <a:spcAft>
                <a:spcPts val="0"/>
              </a:spcAft>
              <a:buNone/>
            </a:pPr>
            <a:r>
              <a:rPr lang="en-US" sz="6800" b="1" spc="-5" dirty="0">
                <a:solidFill>
                  <a:srgbClr val="FF0000"/>
                </a:solidFill>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 (f)(9) of this section.</a:t>
            </a:r>
            <a:r>
              <a:rPr lang="en-US" sz="6800" b="1" dirty="0">
                <a:effectLst/>
                <a:latin typeface="Times New Roman" panose="02020603050405020304" pitchFamily="18" charset="0"/>
                <a:ea typeface="Times New Roman" panose="02020603050405020304" pitchFamily="18" charset="0"/>
              </a:rPr>
              <a:t> </a:t>
            </a:r>
            <a:endParaRPr lang="en-US" sz="6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Clr>
                <a:srgbClr val="FF0000"/>
              </a:buClr>
              <a:buSzPts val="1000"/>
              <a:buNone/>
              <a:tabLst>
                <a:tab pos="260985" algn="l"/>
              </a:tabLst>
            </a:pPr>
            <a:r>
              <a:rPr lang="en-US" sz="6800" b="1" spc="-5" dirty="0">
                <a:solidFill>
                  <a:srgbClr val="FF0000"/>
                </a:solidFill>
                <a:effectLst/>
                <a:latin typeface="Times New Roman" panose="02020603050405020304" pitchFamily="18" charset="0"/>
                <a:ea typeface="Times New Roman" panose="02020603050405020304" pitchFamily="18" charset="0"/>
              </a:rPr>
              <a:t>         (B)   A</a:t>
            </a:r>
            <a:r>
              <a:rPr lang="en-US" sz="6800" b="1" spc="-65"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statement</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that</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the small container(s)</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inside must</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spc="-5" dirty="0">
                <a:solidFill>
                  <a:srgbClr val="FF0000"/>
                </a:solidFill>
                <a:effectLst/>
                <a:latin typeface="Times New Roman" panose="02020603050405020304" pitchFamily="18" charset="0"/>
                <a:ea typeface="Times New Roman" panose="02020603050405020304" pitchFamily="18" charset="0"/>
              </a:rPr>
              <a:t>be</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spc="-10" dirty="0">
                <a:solidFill>
                  <a:srgbClr val="FF0000"/>
                </a:solidFill>
                <a:effectLst/>
                <a:latin typeface="Times New Roman" panose="02020603050405020304" pitchFamily="18" charset="0"/>
                <a:ea typeface="Times New Roman" panose="02020603050405020304" pitchFamily="18" charset="0"/>
              </a:rPr>
              <a:t>stored </a:t>
            </a:r>
            <a:r>
              <a:rPr lang="en-US" sz="6800" b="1" dirty="0">
                <a:solidFill>
                  <a:srgbClr val="FF0000"/>
                </a:solidFill>
                <a:effectLst/>
                <a:latin typeface="Times New Roman" panose="02020603050405020304" pitchFamily="18" charset="0"/>
                <a:ea typeface="Times New Roman" panose="02020603050405020304" pitchFamily="18" charset="0"/>
              </a:rPr>
              <a:t>in</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the</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immediate</a:t>
            </a:r>
            <a:r>
              <a:rPr lang="en-US" sz="6800" b="1" spc="-2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outer</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package</a:t>
            </a:r>
            <a:r>
              <a:rPr lang="en-US" sz="6800" b="1" spc="-1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bearing</a:t>
            </a:r>
          </a:p>
          <a:p>
            <a:pPr marL="0" marR="0" lvl="0" indent="0">
              <a:spcBef>
                <a:spcPts val="0"/>
              </a:spcBef>
              <a:spcAft>
                <a:spcPts val="0"/>
              </a:spcAft>
              <a:buClr>
                <a:srgbClr val="FF0000"/>
              </a:buClr>
              <a:buSzPts val="1000"/>
              <a:buNone/>
              <a:tabLst>
                <a:tab pos="260985" algn="l"/>
              </a:tabLst>
            </a:pPr>
            <a:r>
              <a:rPr lang="en-US" sz="6800" b="1" spc="-20" dirty="0">
                <a:solidFill>
                  <a:srgbClr val="FF0000"/>
                </a:solidFill>
                <a:latin typeface="Times New Roman" panose="02020603050405020304" pitchFamily="18" charset="0"/>
                <a:ea typeface="Times New Roman" panose="02020603050405020304" pitchFamily="18" charset="0"/>
              </a:rPr>
              <a:t>                 </a:t>
            </a:r>
            <a:r>
              <a:rPr lang="en-US" sz="6800" b="1" spc="-2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the complete</a:t>
            </a:r>
            <a:r>
              <a:rPr lang="en-US" sz="6800" b="1" spc="-10"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label</a:t>
            </a:r>
            <a:r>
              <a:rPr lang="en-US" sz="6800" b="1" spc="-5" dirty="0">
                <a:solidFill>
                  <a:srgbClr val="FF0000"/>
                </a:solidFill>
                <a:effectLst/>
                <a:latin typeface="Times New Roman" panose="02020603050405020304" pitchFamily="18" charset="0"/>
                <a:ea typeface="Times New Roman" panose="02020603050405020304" pitchFamily="18" charset="0"/>
              </a:rPr>
              <a:t> </a:t>
            </a:r>
            <a:r>
              <a:rPr lang="en-US" sz="6800" b="1" dirty="0">
                <a:solidFill>
                  <a:srgbClr val="FF0000"/>
                </a:solidFill>
                <a:effectLst/>
                <a:latin typeface="Times New Roman" panose="02020603050405020304" pitchFamily="18" charset="0"/>
                <a:ea typeface="Times New Roman" panose="02020603050405020304" pitchFamily="18" charset="0"/>
              </a:rPr>
              <a:t>when not in use.</a:t>
            </a:r>
            <a:endParaRPr lang="en-US" sz="6800" dirty="0"/>
          </a:p>
        </p:txBody>
      </p:sp>
    </p:spTree>
    <p:extLst>
      <p:ext uri="{BB962C8B-B14F-4D97-AF65-F5344CB8AC3E}">
        <p14:creationId xmlns:p14="http://schemas.microsoft.com/office/powerpoint/2010/main" val="269969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lang="en-US" dirty="0"/>
              <a:t>g) Safety data sheets</a:t>
            </a:r>
            <a:r>
              <a:rPr lang="en-US" sz="4000" b="0" dirty="0"/>
              <a:t>:</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1132764" y="1446662"/>
            <a:ext cx="10221036" cy="5268037"/>
          </a:xfrm>
        </p:spPr>
        <p:txBody>
          <a:bodyPr>
            <a:normAutofit/>
          </a:bodyPr>
          <a:lstStyle/>
          <a:p>
            <a:pPr marL="0" indent="0">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(g)(2) The chemical manufacturer or importer </a:t>
            </a:r>
            <a:r>
              <a:rPr lang="en-US" sz="2200" b="1" strike="sngStrike" dirty="0">
                <a:solidFill>
                  <a:srgbClr val="FF0000"/>
                </a:solidFill>
                <a:effectLst/>
                <a:latin typeface="Times New Roman" panose="02020603050405020304" pitchFamily="18" charset="0"/>
                <a:ea typeface="Times New Roman" panose="02020603050405020304" pitchFamily="18" charset="0"/>
              </a:rPr>
              <a:t>preparing the safety</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strike="sngStrike" dirty="0">
                <a:solidFill>
                  <a:srgbClr val="FF0000"/>
                </a:solidFill>
                <a:effectLst/>
                <a:latin typeface="Times New Roman" panose="02020603050405020304" pitchFamily="18" charset="0"/>
                <a:ea typeface="Times New Roman" panose="02020603050405020304" pitchFamily="18" charset="0"/>
              </a:rPr>
              <a:t>data sheet </a:t>
            </a:r>
            <a:r>
              <a:rPr lang="en-US" sz="2200" dirty="0">
                <a:effectLst/>
                <a:latin typeface="Times New Roman" panose="02020603050405020304" pitchFamily="18" charset="0"/>
                <a:ea typeface="Times New Roman" panose="02020603050405020304" pitchFamily="18" charset="0"/>
              </a:rPr>
              <a:t>shall ensure that </a:t>
            </a:r>
            <a:r>
              <a:rPr lang="en-US" sz="2200" b="1" dirty="0">
                <a:solidFill>
                  <a:srgbClr val="FF0000"/>
                </a:solidFill>
                <a:effectLst/>
                <a:latin typeface="Times New Roman" panose="02020603050405020304" pitchFamily="18" charset="0"/>
                <a:ea typeface="Times New Roman" panose="02020603050405020304" pitchFamily="18" charset="0"/>
              </a:rPr>
              <a:t>the safety data sheet </a:t>
            </a:r>
            <a:r>
              <a:rPr lang="en-US" sz="2200" b="1" strike="sngStrike" dirty="0">
                <a:solidFill>
                  <a:srgbClr val="FF0000"/>
                </a:solidFill>
                <a:effectLst/>
                <a:latin typeface="Times New Roman" panose="02020603050405020304" pitchFamily="18" charset="0"/>
                <a:ea typeface="Times New Roman" panose="02020603050405020304" pitchFamily="18" charset="0"/>
              </a:rPr>
              <a:t>it</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is in English (although the employer may maintain copies in other languages as well), and includes at least the following section numbers and headings, and</a:t>
            </a:r>
            <a:r>
              <a:rPr lang="en-US" sz="2200" spc="-15"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associated information under each heading, in the</a:t>
            </a:r>
            <a:r>
              <a:rPr lang="en-US" sz="2200" spc="-30"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order listed (see Appendix D to </a:t>
            </a:r>
            <a:r>
              <a:rPr lang="en-US" sz="2200" b="1" dirty="0">
                <a:solidFill>
                  <a:srgbClr val="FF0000"/>
                </a:solidFill>
                <a:effectLst/>
                <a:latin typeface="Times New Roman" panose="02020603050405020304" pitchFamily="18" charset="0"/>
                <a:ea typeface="Times New Roman" panose="02020603050405020304" pitchFamily="18" charset="0"/>
              </a:rPr>
              <a:t>this section </a:t>
            </a:r>
            <a:r>
              <a:rPr lang="en-US" sz="2200" b="1" strike="sngStrike" dirty="0">
                <a:solidFill>
                  <a:srgbClr val="FF0000"/>
                </a:solidFill>
                <a:effectLst/>
                <a:latin typeface="Times New Roman" panose="02020603050405020304" pitchFamily="18" charset="0"/>
                <a:ea typeface="Times New Roman" panose="02020603050405020304" pitchFamily="18" charset="0"/>
              </a:rPr>
              <a:t>§1910.1200--Safety Data</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strike="sngStrike" dirty="0">
                <a:solidFill>
                  <a:srgbClr val="FF0000"/>
                </a:solidFill>
                <a:effectLst/>
                <a:latin typeface="Times New Roman" panose="02020603050405020304" pitchFamily="18" charset="0"/>
                <a:ea typeface="Times New Roman" panose="02020603050405020304" pitchFamily="18" charset="0"/>
              </a:rPr>
              <a:t>Sheets</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for the specific content of each section of the safety data </a:t>
            </a:r>
            <a:r>
              <a:rPr lang="en-US" sz="2200" spc="-10" dirty="0">
                <a:effectLst/>
                <a:latin typeface="Times New Roman" panose="02020603050405020304" pitchFamily="18" charset="0"/>
                <a:ea typeface="Times New Roman" panose="02020603050405020304" pitchFamily="18" charset="0"/>
              </a:rPr>
              <a:t>sheet):</a:t>
            </a:r>
          </a:p>
          <a:p>
            <a:pPr marL="0" indent="0">
              <a:spcBef>
                <a:spcPts val="0"/>
              </a:spcBef>
              <a:spcAft>
                <a:spcPts val="0"/>
              </a:spcAft>
              <a:buNone/>
            </a:pPr>
            <a:endParaRPr lang="en-US" sz="2200" spc="-10" dirty="0">
              <a:latin typeface="Times New Roman" panose="02020603050405020304" pitchFamily="18" charset="0"/>
              <a:ea typeface="Times New Roman" panose="02020603050405020304" pitchFamily="18" charset="0"/>
            </a:endParaRPr>
          </a:p>
          <a:p>
            <a:pPr marL="0" indent="0">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(g)(10)	Safety data sheets may be kept in any form, including as operating procedures, and may be </a:t>
            </a:r>
            <a:r>
              <a:rPr lang="en-US" sz="2200" b="1" strike="sngStrike" dirty="0">
                <a:solidFill>
                  <a:srgbClr val="FF0000"/>
                </a:solidFill>
                <a:effectLst/>
                <a:latin typeface="Times New Roman" panose="02020603050405020304" pitchFamily="18" charset="0"/>
                <a:ea typeface="Times New Roman" panose="02020603050405020304" pitchFamily="18" charset="0"/>
              </a:rPr>
              <a:t>designed</a:t>
            </a:r>
            <a:r>
              <a:rPr lang="en-US" sz="2200" b="1" dirty="0">
                <a:solidFill>
                  <a:srgbClr val="FF0000"/>
                </a:solidFill>
                <a:effectLst/>
                <a:latin typeface="Times New Roman" panose="02020603050405020304" pitchFamily="18" charset="0"/>
                <a:ea typeface="Times New Roman" panose="02020603050405020304" pitchFamily="18" charset="0"/>
              </a:rPr>
              <a:t> stored in such a way </a:t>
            </a:r>
            <a:r>
              <a:rPr lang="en-US" sz="2200" dirty="0">
                <a:effectLst/>
                <a:latin typeface="Times New Roman" panose="02020603050405020304" pitchFamily="18" charset="0"/>
                <a:ea typeface="Times New Roman" panose="02020603050405020304" pitchFamily="18" charset="0"/>
              </a:rPr>
              <a:t>to cover groups of hazardous chemicals in a work area where it may be more appropriate to address the hazards of a process rather than individual hazardous chemicals. However, the employer shall ensure that in all cases the required information is provided for each hazardous chemical, and is readily accessible during each workshift to employees when they are in their work area(s).</a:t>
            </a:r>
          </a:p>
          <a:p>
            <a:pPr marL="0" marR="0" indent="0">
              <a:spcBef>
                <a:spcPts val="0"/>
              </a:spcBef>
              <a:spcAft>
                <a:spcPts val="0"/>
              </a:spcAft>
              <a:buNone/>
            </a:pPr>
            <a:endParaRPr lang="en-US" sz="6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638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lang="en-US" dirty="0"/>
              <a:t>i) Trade secrets</a:t>
            </a:r>
            <a:r>
              <a:rPr lang="en-US" sz="4000" b="0" dirty="0"/>
              <a:t>:</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540467"/>
            <a:ext cx="10515600" cy="4486273"/>
          </a:xfrm>
        </p:spPr>
        <p:txBody>
          <a:bodyPr>
            <a:normAutofit lnSpcReduction="10000"/>
          </a:bodyPr>
          <a:lstStyle/>
          <a:p>
            <a:pPr marL="66040" marR="80645"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(i)(1) The chemical manufacturer, importer, or employer may</a:t>
            </a:r>
            <a:r>
              <a:rPr lang="en-US" sz="2000" spc="2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withhold the specific chemical identity, including the chemical name, other specific</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identification of a hazardous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chemical, </a:t>
            </a:r>
            <a:r>
              <a:rPr lang="en-US" sz="2000" b="1" dirty="0">
                <a:solidFill>
                  <a:srgbClr val="FF0000"/>
                </a:solidFill>
                <a:effectLst/>
                <a:latin typeface="Times New Roman" panose="02020603050405020304" pitchFamily="18" charset="0"/>
                <a:ea typeface="Times New Roman" panose="02020603050405020304" pitchFamily="18" charset="0"/>
              </a:rPr>
              <a:t>and/</a:t>
            </a:r>
            <a:r>
              <a:rPr lang="en-US" sz="2000" dirty="0">
                <a:effectLst/>
                <a:latin typeface="Times New Roman" panose="02020603050405020304" pitchFamily="18" charset="0"/>
                <a:ea typeface="Times New Roman" panose="02020603050405020304" pitchFamily="18" charset="0"/>
              </a:rPr>
              <a:t>or the exact percentage (concentration) </a:t>
            </a:r>
            <a:r>
              <a:rPr lang="en-US" sz="2000" b="1" dirty="0">
                <a:solidFill>
                  <a:srgbClr val="FF0000"/>
                </a:solidFill>
                <a:effectLst/>
                <a:latin typeface="Times New Roman" panose="02020603050405020304" pitchFamily="18" charset="0"/>
                <a:ea typeface="Times New Roman" panose="02020603050405020304" pitchFamily="18" charset="0"/>
              </a:rPr>
              <a:t>or concentration range </a:t>
            </a:r>
            <a:r>
              <a:rPr lang="en-US" sz="2000" dirty="0">
                <a:effectLst/>
                <a:latin typeface="Times New Roman" panose="02020603050405020304" pitchFamily="18" charset="0"/>
                <a:ea typeface="Times New Roman" panose="02020603050405020304" pitchFamily="18" charset="0"/>
              </a:rPr>
              <a:t>of the substance</a:t>
            </a:r>
            <a:r>
              <a:rPr lang="en-US" sz="2000" spc="2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in a mixture, from </a:t>
            </a:r>
            <a:r>
              <a:rPr lang="en-US" sz="2000" b="1" dirty="0">
                <a:solidFill>
                  <a:srgbClr val="FF0000"/>
                </a:solidFill>
                <a:effectLst/>
                <a:latin typeface="Times New Roman" panose="02020603050405020304" pitchFamily="18" charset="0"/>
                <a:ea typeface="Times New Roman" panose="02020603050405020304" pitchFamily="18" charset="0"/>
              </a:rPr>
              <a:t>section 3 of </a:t>
            </a:r>
            <a:r>
              <a:rPr lang="en-US" sz="2000" dirty="0">
                <a:effectLst/>
                <a:latin typeface="Times New Roman" panose="02020603050405020304" pitchFamily="18" charset="0"/>
                <a:ea typeface="Times New Roman" panose="02020603050405020304" pitchFamily="18" charset="0"/>
              </a:rPr>
              <a:t>the safety data sheet, provided that:</a:t>
            </a: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400050" indent="-400050">
              <a:buAutoNum type="romanLcParenBoth"/>
            </a:pPr>
            <a:r>
              <a:rPr lang="en-US" sz="2000" dirty="0">
                <a:effectLst/>
                <a:latin typeface="Times New Roman" panose="02020603050405020304" pitchFamily="18" charset="0"/>
                <a:ea typeface="Times New Roman" panose="02020603050405020304" pitchFamily="18" charset="0"/>
              </a:rPr>
              <a:t>The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claim</a:t>
            </a:r>
            <a:r>
              <a:rPr lang="en-US" sz="2000" spc="-1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that the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information withheld is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 trade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secret can be </a:t>
            </a:r>
            <a:r>
              <a:rPr lang="en-US" sz="2000" spc="-10" dirty="0">
                <a:effectLst/>
                <a:latin typeface="Times New Roman" panose="02020603050405020304" pitchFamily="18" charset="0"/>
                <a:ea typeface="Times New Roman" panose="02020603050405020304" pitchFamily="18" charset="0"/>
              </a:rPr>
              <a:t>supported;</a:t>
            </a:r>
          </a:p>
          <a:p>
            <a:pPr marL="342900" marR="354330" lvl="0" indent="-342900">
              <a:spcBef>
                <a:spcPts val="0"/>
              </a:spcBef>
              <a:spcAft>
                <a:spcPts val="0"/>
              </a:spcAft>
              <a:buFont typeface="+mj-lt"/>
              <a:buAutoNum type="romanLcParenBoth" startAt="2"/>
              <a:tabLst>
                <a:tab pos="252730" algn="l"/>
              </a:tabLst>
            </a:pPr>
            <a:r>
              <a:rPr lang="en-US" sz="2000" spc="-5" dirty="0">
                <a:effectLst/>
                <a:latin typeface="Times New Roman" panose="02020603050405020304" pitchFamily="18" charset="0"/>
                <a:ea typeface="Times New Roman" panose="02020603050405020304" pitchFamily="18" charset="0"/>
              </a:rPr>
              <a:t>Information contained in the safety</a:t>
            </a:r>
            <a:r>
              <a:rPr lang="en-US" sz="2000" spc="-55" dirty="0">
                <a:effectLst/>
                <a:latin typeface="Times New Roman" panose="02020603050405020304" pitchFamily="18" charset="0"/>
                <a:ea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rPr>
              <a:t>data</a:t>
            </a:r>
            <a:r>
              <a:rPr lang="en-US" sz="2000" spc="-15" dirty="0">
                <a:effectLst/>
                <a:latin typeface="Times New Roman" panose="02020603050405020304" pitchFamily="18" charset="0"/>
                <a:ea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rPr>
              <a:t>sheet concerning</a:t>
            </a:r>
            <a:r>
              <a:rPr lang="en-US" sz="2000" spc="-25" dirty="0">
                <a:effectLst/>
                <a:latin typeface="Times New Roman" panose="02020603050405020304" pitchFamily="18" charset="0"/>
                <a:ea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rPr>
              <a:t>the properties and effects of the hazardous chemical is disclosed;</a:t>
            </a:r>
            <a:r>
              <a:rPr lang="en-US" sz="2000" b="1" dirty="0">
                <a:effectLst/>
                <a:latin typeface="Times New Roman" panose="02020603050405020304" pitchFamily="18" charset="0"/>
                <a:ea typeface="Times New Roman" panose="02020603050405020304" pitchFamily="18" charset="0"/>
              </a:rPr>
              <a:t> </a:t>
            </a:r>
          </a:p>
          <a:p>
            <a:pPr marL="342900" marR="354330" lvl="0" indent="-342900">
              <a:spcBef>
                <a:spcPts val="0"/>
              </a:spcBef>
              <a:spcAft>
                <a:spcPts val="0"/>
              </a:spcAft>
              <a:buFont typeface="+mj-lt"/>
              <a:buAutoNum type="romanLcParenBoth" startAt="2"/>
              <a:tabLst>
                <a:tab pos="252730" algn="l"/>
              </a:tabLst>
            </a:pPr>
            <a:endParaRPr lang="en-US" sz="2000" dirty="0">
              <a:effectLst/>
              <a:latin typeface="Times New Roman" panose="02020603050405020304" pitchFamily="18" charset="0"/>
              <a:ea typeface="Times New Roman" panose="02020603050405020304" pitchFamily="18" charset="0"/>
            </a:endParaRPr>
          </a:p>
          <a:p>
            <a:pPr marL="342900" marR="116840" lvl="0" indent="-342900">
              <a:spcBef>
                <a:spcPts val="0"/>
              </a:spcBef>
              <a:spcAft>
                <a:spcPts val="0"/>
              </a:spcAft>
              <a:buFont typeface="+mj-lt"/>
              <a:buAutoNum type="romanLcParenBoth" startAt="2"/>
              <a:tabLst>
                <a:tab pos="285750" algn="l"/>
              </a:tabLst>
            </a:pPr>
            <a:r>
              <a:rPr lang="en-US" sz="2000" spc="-5" dirty="0">
                <a:effectLst/>
                <a:latin typeface="Times New Roman" panose="02020603050405020304" pitchFamily="18" charset="0"/>
                <a:ea typeface="Times New Roman" panose="02020603050405020304" pitchFamily="18" charset="0"/>
              </a:rPr>
              <a:t>The safety</a:t>
            </a:r>
            <a:r>
              <a:rPr lang="en-US" sz="2000" spc="-30" dirty="0">
                <a:effectLst/>
                <a:latin typeface="Times New Roman" panose="02020603050405020304" pitchFamily="18" charset="0"/>
                <a:ea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rPr>
              <a:t>data sheet indicates that the</a:t>
            </a:r>
            <a:r>
              <a:rPr lang="en-US" sz="2000" spc="-15" dirty="0">
                <a:effectLst/>
                <a:latin typeface="Times New Roman" panose="02020603050405020304" pitchFamily="18" charset="0"/>
                <a:ea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rPr>
              <a:t>specific chemical identity and/or </a:t>
            </a:r>
            <a:r>
              <a:rPr lang="en-US" sz="2000" b="1" strike="sngStrike" spc="-5" dirty="0">
                <a:solidFill>
                  <a:srgbClr val="FF0000"/>
                </a:solidFill>
                <a:effectLst/>
                <a:latin typeface="Times New Roman" panose="02020603050405020304" pitchFamily="18" charset="0"/>
                <a:ea typeface="Times New Roman" panose="02020603050405020304" pitchFamily="18" charset="0"/>
              </a:rPr>
              <a:t>percentage</a:t>
            </a:r>
            <a:r>
              <a:rPr lang="en-US" sz="2000" b="1" spc="-5" dirty="0">
                <a:solidFill>
                  <a:srgbClr val="FF0000"/>
                </a:solidFill>
                <a:effectLst/>
                <a:latin typeface="Times New Roman" panose="02020603050405020304" pitchFamily="18" charset="0"/>
                <a:ea typeface="Times New Roman" panose="02020603050405020304" pitchFamily="18" charset="0"/>
              </a:rPr>
              <a:t> concentration or concentration range </a:t>
            </a:r>
            <a:r>
              <a:rPr lang="en-US" sz="2000" spc="-5" dirty="0">
                <a:effectLst/>
                <a:latin typeface="Times New Roman" panose="02020603050405020304" pitchFamily="18" charset="0"/>
                <a:ea typeface="Times New Roman" panose="02020603050405020304" pitchFamily="18" charset="0"/>
              </a:rPr>
              <a:t>of composition is being withheld as a trade secret; </a:t>
            </a:r>
            <a:r>
              <a:rPr lang="en-US" sz="2000" strike="sngStrike" spc="-5" dirty="0">
                <a:solidFill>
                  <a:srgbClr val="FF0000"/>
                </a:solidFill>
                <a:effectLst/>
                <a:latin typeface="Times New Roman" panose="02020603050405020304" pitchFamily="18" charset="0"/>
                <a:ea typeface="Times New Roman" panose="02020603050405020304" pitchFamily="18" charset="0"/>
              </a:rPr>
              <a:t>and</a:t>
            </a:r>
            <a:r>
              <a:rPr lang="en-US" sz="2000" spc="-5" dirty="0">
                <a:solidFill>
                  <a:srgbClr val="FF0000"/>
                </a:solidFill>
                <a:effectLst/>
                <a:latin typeface="Times New Roman" panose="02020603050405020304" pitchFamily="18" charset="0"/>
                <a:ea typeface="Times New Roman" panose="02020603050405020304" pitchFamily="18" charset="0"/>
              </a:rPr>
              <a:t>,</a:t>
            </a:r>
          </a:p>
          <a:p>
            <a:pPr marL="342900" marR="116840" lvl="0" indent="-342900">
              <a:spcBef>
                <a:spcPts val="0"/>
              </a:spcBef>
              <a:spcAft>
                <a:spcPts val="0"/>
              </a:spcAft>
              <a:buFont typeface="+mj-lt"/>
              <a:buAutoNum type="romanLcParenBoth" startAt="2"/>
              <a:tabLst>
                <a:tab pos="285750" algn="l"/>
              </a:tabLst>
            </a:pPr>
            <a:endParaRPr lang="en-US" sz="2000" spc="-5" dirty="0">
              <a:solidFill>
                <a:srgbClr val="FF0000"/>
              </a:solidFill>
              <a:effectLst/>
              <a:latin typeface="Times New Roman" panose="02020603050405020304" pitchFamily="18" charset="0"/>
              <a:ea typeface="Times New Roman" panose="02020603050405020304" pitchFamily="18" charset="0"/>
            </a:endParaRPr>
          </a:p>
          <a:p>
            <a:pPr marL="342900" marR="116840" lvl="0" indent="-342900">
              <a:spcBef>
                <a:spcPts val="0"/>
              </a:spcBef>
              <a:spcAft>
                <a:spcPts val="0"/>
              </a:spcAft>
              <a:buFont typeface="+mj-lt"/>
              <a:buAutoNum type="romanLcParenBoth" startAt="2"/>
              <a:tabLst>
                <a:tab pos="285750" algn="l"/>
              </a:tabLst>
            </a:pPr>
            <a:r>
              <a:rPr lang="en-US" sz="2000" b="1" spc="-5" dirty="0">
                <a:solidFill>
                  <a:srgbClr val="FF0000"/>
                </a:solidFill>
                <a:latin typeface="Times New Roman" panose="02020603050405020304" pitchFamily="18" charset="0"/>
                <a:ea typeface="Times New Roman" panose="02020603050405020304" pitchFamily="18" charset="0"/>
              </a:rPr>
              <a:t> I</a:t>
            </a:r>
            <a:r>
              <a:rPr lang="en-US" sz="2000" b="1" spc="-5" dirty="0">
                <a:solidFill>
                  <a:srgbClr val="FF0000"/>
                </a:solidFill>
                <a:effectLst/>
                <a:latin typeface="Times New Roman" panose="02020603050405020304" pitchFamily="18" charset="0"/>
                <a:ea typeface="Times New Roman" panose="02020603050405020304" pitchFamily="18" charset="0"/>
              </a:rPr>
              <a:t>f the concentration or concentration range is being claimed as a trade secret, then the safety data sheet provides the ingredient’s</a:t>
            </a:r>
            <a:r>
              <a:rPr lang="en-US" sz="2000" b="1" spc="-2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concentration</a:t>
            </a:r>
            <a:r>
              <a:rPr lang="en-US" sz="2000" b="1" spc="-1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as one</a:t>
            </a:r>
            <a:r>
              <a:rPr lang="en-US" sz="2000" b="1" spc="-2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of</a:t>
            </a:r>
            <a:r>
              <a:rPr lang="en-US" sz="2000" b="1" spc="-2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the</a:t>
            </a:r>
            <a:r>
              <a:rPr lang="en-US" sz="2000" b="1" spc="-2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prescribed ranges below in paragraphs (i)(1)(iv)(A) through (M) of this section.</a:t>
            </a:r>
            <a:endParaRPr lang="en-US" sz="2000" spc="-5" dirty="0">
              <a:effectLst/>
              <a:latin typeface="Times New Roman" panose="02020603050405020304" pitchFamily="18" charset="0"/>
              <a:ea typeface="Times New Roman" panose="02020603050405020304" pitchFamily="18" charset="0"/>
            </a:endParaRPr>
          </a:p>
          <a:p>
            <a:pPr marL="1143000" indent="-1143000">
              <a:buAutoNum type="romanLcParenBoth"/>
            </a:pPr>
            <a:endParaRPr lang="en-US" sz="6800" dirty="0"/>
          </a:p>
        </p:txBody>
      </p:sp>
    </p:spTree>
    <p:extLst>
      <p:ext uri="{BB962C8B-B14F-4D97-AF65-F5344CB8AC3E}">
        <p14:creationId xmlns:p14="http://schemas.microsoft.com/office/powerpoint/2010/main" val="2381500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1457739"/>
            <a:ext cx="10515600" cy="4719224"/>
          </a:xfrm>
        </p:spPr>
        <p:txBody>
          <a:bodyPr>
            <a:normAutofit fontScale="90000"/>
          </a:bodyPr>
          <a:lstStyle/>
          <a:p>
            <a:r>
              <a:rPr lang="en-US" dirty="0"/>
              <a:t>What – </a:t>
            </a:r>
            <a:r>
              <a:rPr lang="en-US" sz="4000" b="0" dirty="0">
                <a:solidFill>
                  <a:schemeClr val="tx1"/>
                </a:solidFill>
                <a:latin typeface="+mn-lt"/>
              </a:rPr>
              <a:t>Updates to the HazCom Standard</a:t>
            </a:r>
            <a:br>
              <a:rPr lang="en-US" sz="4000" b="0" dirty="0">
                <a:solidFill>
                  <a:schemeClr val="tx1"/>
                </a:solidFill>
                <a:latin typeface="+mn-lt"/>
              </a:rPr>
            </a:br>
            <a:br>
              <a:rPr lang="en-US" dirty="0"/>
            </a:br>
            <a:r>
              <a:rPr lang="en-US" dirty="0"/>
              <a:t>Who –  </a:t>
            </a:r>
            <a:r>
              <a:rPr kumimoji="0" lang="en-US" sz="4000" b="0" i="0" u="none" strike="noStrike" kern="1200" cap="none" spc="0" normalizeH="0" baseline="0" noProof="0" dirty="0">
                <a:ln>
                  <a:noFill/>
                </a:ln>
                <a:solidFill>
                  <a:srgbClr val="000000"/>
                </a:solidFill>
                <a:effectLst/>
                <a:uLnTx/>
                <a:uFillTx/>
                <a:latin typeface="Constantia"/>
                <a:ea typeface="+mj-ea"/>
                <a:cs typeface="+mj-cs"/>
              </a:rPr>
              <a:t>Scope does not change</a:t>
            </a:r>
            <a:br>
              <a:rPr kumimoji="0" lang="en-US" sz="4000" b="0" i="0" u="none" strike="noStrike" kern="1200" cap="none" spc="0" normalizeH="0" baseline="0" noProof="0" dirty="0">
                <a:ln>
                  <a:noFill/>
                </a:ln>
                <a:solidFill>
                  <a:srgbClr val="000000"/>
                </a:solidFill>
                <a:effectLst/>
                <a:uLnTx/>
                <a:uFillTx/>
                <a:latin typeface="Constantia"/>
                <a:ea typeface="+mj-ea"/>
                <a:cs typeface="+mj-cs"/>
              </a:rPr>
            </a:br>
            <a:br>
              <a:rPr lang="en-US" dirty="0"/>
            </a:br>
            <a:r>
              <a:rPr lang="en-US" dirty="0"/>
              <a:t>Why –   </a:t>
            </a:r>
            <a:r>
              <a:rPr kumimoji="0" lang="en-US" sz="4000" b="0" i="0" u="none" strike="noStrike" kern="1200" cap="none" spc="0" normalizeH="0" baseline="0" noProof="0" dirty="0">
                <a:ln>
                  <a:noFill/>
                </a:ln>
                <a:solidFill>
                  <a:srgbClr val="000000"/>
                </a:solidFill>
                <a:effectLst/>
                <a:uLnTx/>
                <a:uFillTx/>
                <a:latin typeface="Constantia"/>
                <a:ea typeface="+mj-ea"/>
                <a:cs typeface="+mj-cs"/>
              </a:rPr>
              <a:t>Alignment with the United Nations GHS</a:t>
            </a:r>
            <a:br>
              <a:rPr kumimoji="0" lang="en-US" sz="4000" b="0" i="0" u="none" strike="noStrike" kern="1200" cap="none" spc="0" normalizeH="0" baseline="0" noProof="0" dirty="0">
                <a:ln>
                  <a:noFill/>
                </a:ln>
                <a:solidFill>
                  <a:srgbClr val="000000"/>
                </a:solidFill>
                <a:effectLst/>
                <a:uLnTx/>
                <a:uFillTx/>
                <a:latin typeface="Constantia"/>
                <a:ea typeface="+mj-ea"/>
                <a:cs typeface="+mj-cs"/>
              </a:rPr>
            </a:br>
            <a:r>
              <a:rPr kumimoji="0" lang="en-US" sz="4000" b="0" i="0" u="none" strike="noStrike" kern="1200" cap="none" spc="0" normalizeH="0" baseline="0" noProof="0" dirty="0">
                <a:ln>
                  <a:noFill/>
                </a:ln>
                <a:solidFill>
                  <a:srgbClr val="000000"/>
                </a:solidFill>
                <a:effectLst/>
                <a:uLnTx/>
                <a:uFillTx/>
                <a:latin typeface="Constantia"/>
                <a:ea typeface="+mj-ea"/>
                <a:cs typeface="+mj-cs"/>
              </a:rPr>
              <a:t>               (Globally Harmonized System of 				Classification and Labelling of Chemicals )</a:t>
            </a:r>
            <a:br>
              <a:rPr kumimoji="0" lang="en-US" sz="4000" b="0" i="0" u="none" strike="noStrike" kern="1200" cap="none" spc="0" normalizeH="0" baseline="0" noProof="0" dirty="0">
                <a:ln>
                  <a:noFill/>
                </a:ln>
                <a:solidFill>
                  <a:srgbClr val="000000"/>
                </a:solidFill>
                <a:effectLst/>
                <a:uLnTx/>
                <a:uFillTx/>
                <a:latin typeface="Constantia"/>
                <a:ea typeface="+mj-ea"/>
                <a:cs typeface="+mj-cs"/>
              </a:rPr>
            </a:br>
            <a:r>
              <a:rPr lang="en-US" dirty="0"/>
              <a:t>When – </a:t>
            </a:r>
            <a:r>
              <a:rPr lang="en-US" sz="4000" b="0" dirty="0">
                <a:solidFill>
                  <a:srgbClr val="000000"/>
                </a:solidFill>
                <a:latin typeface="Constantia"/>
              </a:rPr>
              <a:t>New rule effective July 19, 2024</a:t>
            </a:r>
            <a:endParaRPr lang="en-US" dirty="0"/>
          </a:p>
        </p:txBody>
      </p:sp>
    </p:spTree>
    <p:extLst>
      <p:ext uri="{BB962C8B-B14F-4D97-AF65-F5344CB8AC3E}">
        <p14:creationId xmlns:p14="http://schemas.microsoft.com/office/powerpoint/2010/main" val="286640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lang="en-US" dirty="0"/>
              <a:t>i) Trade secrets (continued)</a:t>
            </a:r>
            <a:r>
              <a:rPr lang="en-US" sz="4000" b="0" dirty="0"/>
              <a:t>:</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555846"/>
            <a:ext cx="5257800" cy="2811438"/>
          </a:xfrm>
        </p:spPr>
        <p:txBody>
          <a:bodyPr>
            <a:normAutofit/>
          </a:bodyPr>
          <a:lstStyle/>
          <a:p>
            <a:pPr marL="457200" marR="0" lvl="1" indent="0">
              <a:spcBef>
                <a:spcPts val="0"/>
              </a:spcBef>
              <a:spcAft>
                <a:spcPts val="0"/>
              </a:spcAft>
              <a:buClr>
                <a:srgbClr val="FF0000"/>
              </a:buClr>
              <a:buSzPts val="1000"/>
              <a:buNone/>
              <a:tabLst>
                <a:tab pos="522605" algn="l"/>
              </a:tabLst>
            </a:pPr>
            <a:r>
              <a:rPr lang="en-US" sz="2200" b="1" spc="-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a:t>
            </a:r>
            <a:r>
              <a:rPr lang="en-US" sz="2000" b="1" spc="-5" dirty="0">
                <a:solidFill>
                  <a:srgbClr val="FF0000"/>
                </a:solidFill>
                <a:latin typeface="Times New Roman" panose="02020603050405020304" pitchFamily="18" charset="0"/>
                <a:ea typeface="Times New Roman" panose="02020603050405020304" pitchFamily="18" charset="0"/>
              </a:rPr>
              <a:t>A)  </a:t>
            </a:r>
            <a:r>
              <a:rPr lang="en-US" sz="2000" b="1" spc="-5" dirty="0">
                <a:solidFill>
                  <a:srgbClr val="FF0000"/>
                </a:solidFill>
                <a:effectLst/>
                <a:latin typeface="Times New Roman" panose="02020603050405020304" pitchFamily="18" charset="0"/>
                <a:ea typeface="Times New Roman" panose="02020603050405020304" pitchFamily="18" charset="0"/>
              </a:rPr>
              <a:t>From</a:t>
            </a:r>
            <a:r>
              <a:rPr lang="en-US" sz="2000" b="1" spc="-1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0.1%</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to</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25" dirty="0">
                <a:solidFill>
                  <a:srgbClr val="FF0000"/>
                </a:solidFill>
                <a:effectLst/>
                <a:latin typeface="Times New Roman" panose="02020603050405020304" pitchFamily="18" charset="0"/>
                <a:ea typeface="Times New Roman" panose="02020603050405020304" pitchFamily="18" charset="0"/>
              </a:rPr>
              <a:t>1%;</a:t>
            </a:r>
          </a:p>
          <a:p>
            <a:pPr marL="457200" marR="0" lvl="1" indent="0">
              <a:spcBef>
                <a:spcPts val="0"/>
              </a:spcBef>
              <a:spcAft>
                <a:spcPts val="0"/>
              </a:spcAft>
              <a:buClr>
                <a:srgbClr val="FF0000"/>
              </a:buClr>
              <a:buSzPts val="1000"/>
              <a:buNone/>
              <a:tabLst>
                <a:tab pos="522605" algn="l"/>
              </a:tabLst>
            </a:pPr>
            <a:r>
              <a:rPr lang="en-US" sz="2000" b="1" spc="-5" dirty="0">
                <a:solidFill>
                  <a:srgbClr val="FF0000"/>
                </a:solidFill>
                <a:effectLst/>
                <a:latin typeface="Times New Roman" panose="02020603050405020304" pitchFamily="18" charset="0"/>
                <a:ea typeface="Times New Roman" panose="02020603050405020304" pitchFamily="18" charset="0"/>
              </a:rPr>
              <a:t>	(B)  From</a:t>
            </a:r>
            <a:r>
              <a:rPr lang="en-US" sz="2000" b="1" spc="-1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0.5% to</a:t>
            </a:r>
            <a:r>
              <a:rPr lang="en-US" sz="2000" b="1" spc="-10" dirty="0">
                <a:solidFill>
                  <a:srgbClr val="FF0000"/>
                </a:solidFill>
                <a:effectLst/>
                <a:latin typeface="Times New Roman" panose="02020603050405020304" pitchFamily="18" charset="0"/>
                <a:ea typeface="Times New Roman" panose="02020603050405020304" pitchFamily="18" charset="0"/>
              </a:rPr>
              <a:t> 1.5%;</a:t>
            </a: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Clr>
                <a:srgbClr val="FF0000"/>
              </a:buClr>
              <a:buSzPts val="1000"/>
              <a:buNone/>
              <a:tabLst>
                <a:tab pos="522605" algn="l"/>
              </a:tabLst>
            </a:pPr>
            <a:r>
              <a:rPr lang="en-US" sz="2000" b="1" spc="-5" dirty="0">
                <a:solidFill>
                  <a:srgbClr val="FF0000"/>
                </a:solidFill>
                <a:effectLst/>
                <a:latin typeface="Times New Roman" panose="02020603050405020304" pitchFamily="18" charset="0"/>
                <a:ea typeface="Times New Roman" panose="02020603050405020304" pitchFamily="18" charset="0"/>
              </a:rPr>
              <a:t>	(C)  From</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1%</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to </a:t>
            </a:r>
            <a:r>
              <a:rPr lang="en-US" sz="2000" b="1" spc="-25" dirty="0">
                <a:solidFill>
                  <a:srgbClr val="FF0000"/>
                </a:solidFill>
                <a:effectLst/>
                <a:latin typeface="Times New Roman" panose="02020603050405020304" pitchFamily="18" charset="0"/>
                <a:ea typeface="Times New Roman" panose="02020603050405020304" pitchFamily="18" charset="0"/>
              </a:rPr>
              <a:t>5%;</a:t>
            </a:r>
            <a:endParaRPr lang="en-US" sz="2000" dirty="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Clr>
                <a:srgbClr val="FF0000"/>
              </a:buClr>
              <a:buSzPts val="1000"/>
              <a:buNone/>
              <a:tabLst>
                <a:tab pos="521970" algn="l"/>
              </a:tabLst>
            </a:pPr>
            <a:r>
              <a:rPr lang="en-US" sz="2000" b="1" spc="-5" dirty="0">
                <a:solidFill>
                  <a:srgbClr val="FF0000"/>
                </a:solidFill>
                <a:effectLst/>
                <a:latin typeface="Times New Roman" panose="02020603050405020304" pitchFamily="18" charset="0"/>
                <a:ea typeface="Times New Roman" panose="02020603050405020304" pitchFamily="18" charset="0"/>
              </a:rPr>
              <a:t>	(D)  From</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3%</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to</a:t>
            </a:r>
            <a:r>
              <a:rPr lang="en-US" sz="2000" b="1" spc="-10" dirty="0">
                <a:solidFill>
                  <a:srgbClr val="FF0000"/>
                </a:solidFill>
                <a:effectLst/>
                <a:latin typeface="Times New Roman" panose="02020603050405020304" pitchFamily="18" charset="0"/>
                <a:ea typeface="Times New Roman" panose="02020603050405020304" pitchFamily="18" charset="0"/>
              </a:rPr>
              <a:t> </a:t>
            </a:r>
            <a:r>
              <a:rPr lang="en-US" sz="2000" b="1" spc="-25" dirty="0">
                <a:solidFill>
                  <a:srgbClr val="FF0000"/>
                </a:solidFill>
                <a:effectLst/>
                <a:latin typeface="Times New Roman" panose="02020603050405020304" pitchFamily="18" charset="0"/>
                <a:ea typeface="Times New Roman" panose="02020603050405020304" pitchFamily="18" charset="0"/>
              </a:rPr>
              <a:t>7%;</a:t>
            </a:r>
            <a:endParaRPr lang="en-US" sz="2000" dirty="0">
              <a:effectLst/>
              <a:latin typeface="Times New Roman" panose="02020603050405020304" pitchFamily="18" charset="0"/>
              <a:ea typeface="Times New Roman" panose="02020603050405020304" pitchFamily="18" charset="0"/>
            </a:endParaRPr>
          </a:p>
          <a:p>
            <a:pPr marL="0" marR="0" lvl="1" indent="0">
              <a:spcBef>
                <a:spcPts val="0"/>
              </a:spcBef>
              <a:spcAft>
                <a:spcPts val="0"/>
              </a:spcAft>
              <a:buClr>
                <a:srgbClr val="FF0000"/>
              </a:buClr>
              <a:buSzPts val="1000"/>
              <a:buNone/>
              <a:tabLst>
                <a:tab pos="521970" algn="l"/>
              </a:tabLst>
            </a:pPr>
            <a:r>
              <a:rPr lang="en-US" sz="2000" b="1" spc="-5" dirty="0">
                <a:solidFill>
                  <a:srgbClr val="FF0000"/>
                </a:solidFill>
                <a:effectLst/>
                <a:latin typeface="Times New Roman" panose="02020603050405020304" pitchFamily="18" charset="0"/>
                <a:ea typeface="Times New Roman" panose="02020603050405020304" pitchFamily="18" charset="0"/>
              </a:rPr>
              <a:t>	(E)  From</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5%</a:t>
            </a:r>
            <a:r>
              <a:rPr lang="en-US" sz="2000" b="1" spc="2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to </a:t>
            </a:r>
            <a:r>
              <a:rPr lang="en-US" sz="2000" b="1" spc="-20" dirty="0">
                <a:solidFill>
                  <a:srgbClr val="FF0000"/>
                </a:solidFill>
                <a:effectLst/>
                <a:latin typeface="Times New Roman" panose="02020603050405020304" pitchFamily="18" charset="0"/>
                <a:ea typeface="Times New Roman" panose="02020603050405020304" pitchFamily="18" charset="0"/>
              </a:rPr>
              <a:t>10%;</a:t>
            </a:r>
          </a:p>
          <a:p>
            <a:pPr marL="0" marR="0" lvl="1" indent="0">
              <a:spcBef>
                <a:spcPts val="0"/>
              </a:spcBef>
              <a:spcAft>
                <a:spcPts val="0"/>
              </a:spcAft>
              <a:buClr>
                <a:srgbClr val="FF0000"/>
              </a:buClr>
              <a:buSzPts val="1000"/>
              <a:buNone/>
              <a:tabLst>
                <a:tab pos="521970" algn="l"/>
              </a:tabLst>
            </a:pPr>
            <a:r>
              <a:rPr lang="en-US" sz="2000" b="1" spc="-20" dirty="0">
                <a:solidFill>
                  <a:srgbClr val="FF0000"/>
                </a:solidFill>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F)  From</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7%</a:t>
            </a:r>
            <a:r>
              <a:rPr lang="en-US" sz="2000" b="1" spc="2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to </a:t>
            </a:r>
            <a:r>
              <a:rPr lang="en-US" sz="2000" b="1" spc="-20" dirty="0">
                <a:solidFill>
                  <a:srgbClr val="FF0000"/>
                </a:solidFill>
                <a:effectLst/>
                <a:latin typeface="Times New Roman" panose="02020603050405020304" pitchFamily="18" charset="0"/>
                <a:ea typeface="Times New Roman" panose="02020603050405020304" pitchFamily="18" charset="0"/>
              </a:rPr>
              <a:t>13%;</a:t>
            </a:r>
          </a:p>
          <a:p>
            <a:pPr marL="0" lvl="1" indent="0">
              <a:spcBef>
                <a:spcPts val="0"/>
              </a:spcBef>
              <a:spcAft>
                <a:spcPts val="0"/>
              </a:spcAft>
              <a:buClr>
                <a:srgbClr val="FF0000"/>
              </a:buClr>
              <a:buSzPts val="1000"/>
              <a:buNone/>
              <a:tabLst>
                <a:tab pos="521970" algn="l"/>
              </a:tabLst>
            </a:pPr>
            <a:r>
              <a:rPr lang="en-US" sz="2000" b="1" spc="-5" dirty="0">
                <a:solidFill>
                  <a:srgbClr val="FF0000"/>
                </a:solidFill>
                <a:effectLst/>
                <a:latin typeface="Times New Roman" panose="02020603050405020304" pitchFamily="18" charset="0"/>
                <a:ea typeface="Times New Roman" panose="02020603050405020304" pitchFamily="18" charset="0"/>
              </a:rPr>
              <a:t>	(G)  From</a:t>
            </a:r>
            <a:r>
              <a:rPr lang="en-US" sz="2000" b="1" spc="-2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10%</a:t>
            </a:r>
            <a:r>
              <a:rPr lang="en-US" sz="2000" b="1" spc="1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to </a:t>
            </a:r>
            <a:r>
              <a:rPr lang="en-US" sz="2000" b="1" spc="-20" dirty="0">
                <a:solidFill>
                  <a:srgbClr val="FF0000"/>
                </a:solidFill>
                <a:effectLst/>
                <a:latin typeface="Times New Roman" panose="02020603050405020304" pitchFamily="18" charset="0"/>
                <a:ea typeface="Times New Roman" panose="02020603050405020304" pitchFamily="18" charset="0"/>
              </a:rPr>
              <a:t>30%;</a:t>
            </a:r>
            <a:endParaRPr lang="en-US" sz="2000" dirty="0">
              <a:effectLst/>
              <a:latin typeface="Times New Roman" panose="02020603050405020304" pitchFamily="18" charset="0"/>
              <a:ea typeface="Times New Roman" panose="02020603050405020304" pitchFamily="18" charset="0"/>
            </a:endParaRPr>
          </a:p>
          <a:p>
            <a:pPr marL="0" marR="0" lvl="1" indent="0">
              <a:spcBef>
                <a:spcPts val="0"/>
              </a:spcBef>
              <a:spcAft>
                <a:spcPts val="0"/>
              </a:spcAft>
              <a:buClr>
                <a:srgbClr val="FF0000"/>
              </a:buClr>
              <a:buSzPts val="1000"/>
              <a:buNone/>
              <a:tabLst>
                <a:tab pos="521970" algn="l"/>
              </a:tabLst>
            </a:pPr>
            <a:endParaRPr lang="en-US" sz="3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Clr>
                <a:srgbClr val="FF0000"/>
              </a:buClr>
              <a:buSzPts val="1000"/>
              <a:buFont typeface="Times New Roman" panose="02020603050405020304" pitchFamily="18" charset="0"/>
              <a:buAutoNum type="alphaUcParenBoth"/>
              <a:tabLst>
                <a:tab pos="521335" algn="l"/>
              </a:tabLst>
            </a:pPr>
            <a:endParaRPr lang="en-US" sz="1100" spc="-5"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BC1D0E1E-5C41-D2D0-CD3E-EB8D68C46157}"/>
              </a:ext>
            </a:extLst>
          </p:cNvPr>
          <p:cNvSpPr txBox="1"/>
          <p:nvPr/>
        </p:nvSpPr>
        <p:spPr>
          <a:xfrm>
            <a:off x="5977719" y="1460310"/>
            <a:ext cx="5257800" cy="1938992"/>
          </a:xfrm>
          <a:prstGeom prst="rect">
            <a:avLst/>
          </a:prstGeom>
          <a:noFill/>
        </p:spPr>
        <p:txBody>
          <a:bodyPr wrap="square" rtlCol="0">
            <a:spAutoFit/>
          </a:bodyPr>
          <a:lstStyle/>
          <a:p>
            <a:pPr marL="0" marR="0" lvl="1">
              <a:spcBef>
                <a:spcPts val="0"/>
              </a:spcBef>
              <a:spcAft>
                <a:spcPts val="0"/>
              </a:spcAft>
              <a:buClr>
                <a:srgbClr val="FF0000"/>
              </a:buClr>
              <a:buSzPts val="1000"/>
              <a:tabLst>
                <a:tab pos="521335" algn="l"/>
              </a:tabLst>
            </a:pPr>
            <a:r>
              <a:rPr lang="en-US" sz="2000" b="1" spc="-5" dirty="0">
                <a:solidFill>
                  <a:srgbClr val="FF0000"/>
                </a:solidFill>
                <a:effectLst/>
                <a:latin typeface="Times New Roman" panose="02020603050405020304" pitchFamily="18" charset="0"/>
                <a:ea typeface="Times New Roman" panose="02020603050405020304" pitchFamily="18" charset="0"/>
              </a:rPr>
              <a:t>(H)  From</a:t>
            </a:r>
            <a:r>
              <a:rPr lang="en-US" sz="2000" b="1" spc="-2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15%</a:t>
            </a:r>
            <a:r>
              <a:rPr lang="en-US" sz="2000" b="1" spc="1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to </a:t>
            </a:r>
            <a:r>
              <a:rPr lang="en-US" sz="2000" b="1" spc="-20" dirty="0">
                <a:solidFill>
                  <a:srgbClr val="FF0000"/>
                </a:solidFill>
                <a:effectLst/>
                <a:latin typeface="Times New Roman" panose="02020603050405020304" pitchFamily="18" charset="0"/>
                <a:ea typeface="Times New Roman" panose="02020603050405020304" pitchFamily="18" charset="0"/>
              </a:rPr>
              <a:t>40%;</a:t>
            </a: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lvl="1">
              <a:spcBef>
                <a:spcPts val="0"/>
              </a:spcBef>
              <a:spcAft>
                <a:spcPts val="0"/>
              </a:spcAft>
              <a:buClr>
                <a:srgbClr val="FF0000"/>
              </a:buClr>
              <a:buSzPts val="1000"/>
              <a:tabLst>
                <a:tab pos="521335" algn="l"/>
              </a:tabLst>
            </a:pPr>
            <a:r>
              <a:rPr lang="en-US" sz="2000" b="1" spc="-5" dirty="0">
                <a:solidFill>
                  <a:srgbClr val="FF0000"/>
                </a:solidFill>
                <a:effectLst/>
                <a:latin typeface="Times New Roman" panose="02020603050405020304" pitchFamily="18" charset="0"/>
                <a:ea typeface="Times New Roman" panose="02020603050405020304" pitchFamily="18" charset="0"/>
              </a:rPr>
              <a:t>(I)   From 30%</a:t>
            </a:r>
            <a:r>
              <a:rPr lang="en-US" sz="2000" b="1" spc="2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to</a:t>
            </a:r>
            <a:r>
              <a:rPr lang="en-US" sz="2000" b="1" spc="5" dirty="0">
                <a:solidFill>
                  <a:srgbClr val="FF0000"/>
                </a:solidFill>
                <a:effectLst/>
                <a:latin typeface="Times New Roman" panose="02020603050405020304" pitchFamily="18" charset="0"/>
                <a:ea typeface="Times New Roman" panose="02020603050405020304" pitchFamily="18" charset="0"/>
              </a:rPr>
              <a:t> </a:t>
            </a:r>
            <a:r>
              <a:rPr lang="en-US" sz="2000" b="1" spc="-20" dirty="0">
                <a:solidFill>
                  <a:srgbClr val="FF0000"/>
                </a:solidFill>
                <a:effectLst/>
                <a:latin typeface="Times New Roman" panose="02020603050405020304" pitchFamily="18" charset="0"/>
                <a:ea typeface="Times New Roman" panose="02020603050405020304" pitchFamily="18" charset="0"/>
              </a:rPr>
              <a:t>60%;</a:t>
            </a:r>
            <a:endParaRPr lang="en-US" sz="2000" dirty="0">
              <a:effectLst/>
              <a:latin typeface="Times New Roman" panose="02020603050405020304" pitchFamily="18" charset="0"/>
              <a:ea typeface="Times New Roman" panose="02020603050405020304" pitchFamily="18" charset="0"/>
            </a:endParaRPr>
          </a:p>
          <a:p>
            <a:pPr marL="0" marR="0" lvl="1">
              <a:spcBef>
                <a:spcPts val="0"/>
              </a:spcBef>
              <a:spcAft>
                <a:spcPts val="0"/>
              </a:spcAft>
              <a:buClr>
                <a:srgbClr val="FF0000"/>
              </a:buClr>
              <a:buSzPts val="1000"/>
              <a:tabLst>
                <a:tab pos="520700" algn="l"/>
              </a:tabLst>
            </a:pPr>
            <a:r>
              <a:rPr lang="en-US" sz="2000" b="1" spc="-5" dirty="0">
                <a:solidFill>
                  <a:srgbClr val="FF0000"/>
                </a:solidFill>
                <a:effectLst/>
                <a:latin typeface="Times New Roman" panose="02020603050405020304" pitchFamily="18" charset="0"/>
                <a:ea typeface="Times New Roman" panose="02020603050405020304" pitchFamily="18" charset="0"/>
              </a:rPr>
              <a:t>(</a:t>
            </a:r>
            <a:r>
              <a:rPr lang="en-US" sz="2000" b="1" spc="-5" dirty="0">
                <a:solidFill>
                  <a:srgbClr val="FF0000"/>
                </a:solidFill>
                <a:latin typeface="Times New Roman" panose="02020603050405020304" pitchFamily="18" charset="0"/>
                <a:ea typeface="Times New Roman" panose="02020603050405020304" pitchFamily="18" charset="0"/>
              </a:rPr>
              <a:t>J)   </a:t>
            </a:r>
            <a:r>
              <a:rPr lang="en-US" sz="2000" b="1" spc="-5" dirty="0">
                <a:solidFill>
                  <a:srgbClr val="FF0000"/>
                </a:solidFill>
                <a:effectLst/>
                <a:latin typeface="Times New Roman" panose="02020603050405020304" pitchFamily="18" charset="0"/>
                <a:ea typeface="Times New Roman" panose="02020603050405020304" pitchFamily="18" charset="0"/>
              </a:rPr>
              <a:t>From</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45%</a:t>
            </a:r>
            <a:r>
              <a:rPr lang="en-US" sz="2000" b="1" spc="2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to </a:t>
            </a:r>
            <a:r>
              <a:rPr lang="en-US" sz="2000" b="1" spc="-20" dirty="0">
                <a:solidFill>
                  <a:srgbClr val="FF0000"/>
                </a:solidFill>
                <a:effectLst/>
                <a:latin typeface="Times New Roman" panose="02020603050405020304" pitchFamily="18" charset="0"/>
                <a:ea typeface="Times New Roman" panose="02020603050405020304" pitchFamily="18" charset="0"/>
              </a:rPr>
              <a:t>70%;</a:t>
            </a:r>
            <a:endParaRPr lang="en-US" sz="2000" dirty="0">
              <a:effectLst/>
              <a:latin typeface="Times New Roman" panose="02020603050405020304" pitchFamily="18" charset="0"/>
              <a:ea typeface="Times New Roman" panose="02020603050405020304" pitchFamily="18" charset="0"/>
            </a:endParaRPr>
          </a:p>
          <a:p>
            <a:pPr marL="0" marR="0" lvl="1">
              <a:spcBef>
                <a:spcPts val="5"/>
              </a:spcBef>
              <a:spcAft>
                <a:spcPts val="0"/>
              </a:spcAft>
              <a:buClr>
                <a:srgbClr val="FF0000"/>
              </a:buClr>
              <a:buSzPts val="1000"/>
              <a:tabLst>
                <a:tab pos="520700" algn="l"/>
              </a:tabLst>
            </a:pPr>
            <a:r>
              <a:rPr lang="en-US" sz="2000" b="1" spc="-5" dirty="0">
                <a:solidFill>
                  <a:srgbClr val="FF0000"/>
                </a:solidFill>
                <a:effectLst/>
                <a:latin typeface="Times New Roman" panose="02020603050405020304" pitchFamily="18" charset="0"/>
                <a:ea typeface="Times New Roman" panose="02020603050405020304" pitchFamily="18" charset="0"/>
              </a:rPr>
              <a:t>(K)  From</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60%</a:t>
            </a:r>
            <a:r>
              <a:rPr lang="en-US" sz="2000" b="1" spc="1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to</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20" dirty="0">
                <a:solidFill>
                  <a:srgbClr val="FF0000"/>
                </a:solidFill>
                <a:effectLst/>
                <a:latin typeface="Times New Roman" panose="02020603050405020304" pitchFamily="18" charset="0"/>
                <a:ea typeface="Times New Roman" panose="02020603050405020304" pitchFamily="18" charset="0"/>
              </a:rPr>
              <a:t>80%;</a:t>
            </a:r>
          </a:p>
          <a:p>
            <a:pPr marL="0" marR="0" lvl="1">
              <a:spcBef>
                <a:spcPts val="5"/>
              </a:spcBef>
              <a:spcAft>
                <a:spcPts val="0"/>
              </a:spcAft>
              <a:buClr>
                <a:srgbClr val="FF0000"/>
              </a:buClr>
              <a:buSzPts val="1000"/>
              <a:tabLst>
                <a:tab pos="520700" algn="l"/>
              </a:tabLst>
            </a:pPr>
            <a:r>
              <a:rPr lang="en-US" sz="2000" b="1" spc="-5" dirty="0">
                <a:solidFill>
                  <a:srgbClr val="FF0000"/>
                </a:solidFill>
                <a:effectLst/>
                <a:latin typeface="Times New Roman" panose="02020603050405020304" pitchFamily="18" charset="0"/>
                <a:ea typeface="Times New Roman" panose="02020603050405020304" pitchFamily="18" charset="0"/>
              </a:rPr>
              <a:t>(L)   From 65%</a:t>
            </a:r>
            <a:r>
              <a:rPr lang="en-US" sz="2000" b="1" spc="2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to</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85%; </a:t>
            </a:r>
            <a:r>
              <a:rPr lang="en-US" sz="2000" b="1" spc="-25" dirty="0">
                <a:solidFill>
                  <a:srgbClr val="FF0000"/>
                </a:solidFill>
                <a:effectLst/>
                <a:latin typeface="Times New Roman" panose="02020603050405020304" pitchFamily="18" charset="0"/>
                <a:ea typeface="Times New Roman" panose="02020603050405020304" pitchFamily="18" charset="0"/>
              </a:rPr>
              <a:t>and</a:t>
            </a:r>
            <a:endParaRPr lang="en-US" sz="2000" dirty="0">
              <a:effectLst/>
              <a:latin typeface="Times New Roman" panose="02020603050405020304" pitchFamily="18" charset="0"/>
              <a:ea typeface="Times New Roman" panose="02020603050405020304" pitchFamily="18" charset="0"/>
            </a:endParaRPr>
          </a:p>
          <a:p>
            <a:pPr marL="0" marR="0" lvl="1">
              <a:spcBef>
                <a:spcPts val="0"/>
              </a:spcBef>
              <a:spcAft>
                <a:spcPts val="0"/>
              </a:spcAft>
              <a:buClr>
                <a:srgbClr val="FF0000"/>
              </a:buClr>
              <a:buSzPts val="1000"/>
              <a:tabLst>
                <a:tab pos="520065" algn="l"/>
              </a:tabLst>
            </a:pPr>
            <a:r>
              <a:rPr lang="en-US" sz="2000" b="1" spc="-5" dirty="0">
                <a:solidFill>
                  <a:srgbClr val="FF0000"/>
                </a:solidFill>
                <a:effectLst/>
                <a:latin typeface="Times New Roman" panose="02020603050405020304" pitchFamily="18" charset="0"/>
                <a:ea typeface="Times New Roman" panose="02020603050405020304" pitchFamily="18" charset="0"/>
              </a:rPr>
              <a:t>(M)  From</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80%</a:t>
            </a:r>
            <a:r>
              <a:rPr lang="en-US" sz="2000" b="1" spc="1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to </a:t>
            </a:r>
            <a:r>
              <a:rPr lang="en-US" sz="2000" b="1" spc="-20" dirty="0">
                <a:solidFill>
                  <a:srgbClr val="FF0000"/>
                </a:solidFill>
                <a:effectLst/>
                <a:latin typeface="Times New Roman" panose="02020603050405020304" pitchFamily="18" charset="0"/>
                <a:ea typeface="Times New Roman" panose="02020603050405020304" pitchFamily="18" charset="0"/>
              </a:rPr>
              <a:t>100%.</a:t>
            </a:r>
            <a:endParaRPr lang="en-US" sz="2000" dirty="0"/>
          </a:p>
        </p:txBody>
      </p:sp>
      <p:sp>
        <p:nvSpPr>
          <p:cNvPr id="3" name="TextBox 2">
            <a:extLst>
              <a:ext uri="{FF2B5EF4-FFF2-40B4-BE49-F238E27FC236}">
                <a16:creationId xmlns:a16="http://schemas.microsoft.com/office/drawing/2014/main" id="{FD9A22D2-8DFA-785C-4BA0-FF98D8BB18F5}"/>
              </a:ext>
            </a:extLst>
          </p:cNvPr>
          <p:cNvSpPr txBox="1"/>
          <p:nvPr/>
        </p:nvSpPr>
        <p:spPr>
          <a:xfrm>
            <a:off x="1283474" y="3901770"/>
            <a:ext cx="10208525" cy="2246769"/>
          </a:xfrm>
          <a:prstGeom prst="rect">
            <a:avLst/>
          </a:prstGeom>
          <a:noFill/>
        </p:spPr>
        <p:txBody>
          <a:bodyPr wrap="square" rtlCol="0">
            <a:spAutoFit/>
          </a:bodyPr>
          <a:lstStyle/>
          <a:p>
            <a:pPr marL="64770" marR="88900" indent="1905">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(v) The prescribed concentration range used must be the narrowest range possible.</a:t>
            </a:r>
            <a:r>
              <a:rPr lang="en-US" sz="2000" b="1" spc="115"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If the</a:t>
            </a:r>
            <a:r>
              <a:rPr lang="en-US" sz="2000" b="1" spc="-25"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exact concentration range</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falls between 0.1% and 30% and does not fit entirely into one of the prescribed concentration ranges, a single range created by the combination of two applicable consecutive ranges (e.g., between (i)(1)(iv)(A) and (G))</a:t>
            </a:r>
            <a:r>
              <a:rPr lang="en-US" sz="2000" b="1" spc="-5"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may</a:t>
            </a:r>
            <a:r>
              <a:rPr lang="en-US" sz="2000" b="1" spc="-30"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be</a:t>
            </a:r>
            <a:r>
              <a:rPr lang="en-US" sz="2000" b="1" spc="-5"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disclosed instead,</a:t>
            </a:r>
            <a:r>
              <a:rPr lang="en-US" sz="2000" b="1" spc="-10"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provided that</a:t>
            </a:r>
            <a:r>
              <a:rPr lang="en-US" sz="2000" b="1" spc="-25"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the combined concentration range does not include any range that falls entirely outside the exact concentration range in which the ingredient is present.</a:t>
            </a: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r>
              <a:rPr lang="en-US" sz="2000" b="1" dirty="0">
                <a:solidFill>
                  <a:srgbClr val="FF0000"/>
                </a:solidFill>
                <a:effectLst/>
                <a:latin typeface="Times New Roman" panose="02020603050405020304" pitchFamily="18" charset="0"/>
                <a:ea typeface="Times New Roman" panose="02020603050405020304" pitchFamily="18" charset="0"/>
              </a:rPr>
              <a:t>(v)</a:t>
            </a:r>
            <a:r>
              <a:rPr lang="en-US" sz="2000" b="1" spc="-35"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Manufacturers</a:t>
            </a:r>
            <a:r>
              <a:rPr lang="en-US" sz="2000" b="1" spc="-30"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may</a:t>
            </a:r>
            <a:r>
              <a:rPr lang="en-US" sz="2000" b="1" spc="-35"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provide</a:t>
            </a:r>
            <a:r>
              <a:rPr lang="en-US" sz="2000" b="1" spc="-30"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a</a:t>
            </a:r>
            <a:r>
              <a:rPr lang="en-US" sz="2000" b="1" spc="-25"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range</a:t>
            </a:r>
            <a:r>
              <a:rPr lang="en-US" sz="2000" b="1" spc="-35"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narrower</a:t>
            </a:r>
            <a:r>
              <a:rPr lang="en-US" sz="2000" b="1" spc="-50"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than</a:t>
            </a:r>
            <a:r>
              <a:rPr lang="en-US" sz="2000" b="1" spc="-30" dirty="0">
                <a:solidFill>
                  <a:srgbClr val="FF0000"/>
                </a:solidFill>
                <a:effectLst/>
                <a:latin typeface="Times New Roman" panose="02020603050405020304" pitchFamily="18" charset="0"/>
                <a:ea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rPr>
              <a:t>those prescribed in (i)(1)(v).</a:t>
            </a:r>
            <a:endParaRPr lang="en-US" sz="2000" dirty="0"/>
          </a:p>
        </p:txBody>
      </p:sp>
    </p:spTree>
    <p:extLst>
      <p:ext uri="{BB962C8B-B14F-4D97-AF65-F5344CB8AC3E}">
        <p14:creationId xmlns:p14="http://schemas.microsoft.com/office/powerpoint/2010/main" val="1463676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lang="en-US" dirty="0"/>
              <a:t>i) Trade secrets (continued)</a:t>
            </a:r>
            <a:r>
              <a:rPr lang="en-US" sz="4000" b="0" dirty="0"/>
              <a:t>:</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555846"/>
            <a:ext cx="5257800" cy="2811438"/>
          </a:xfrm>
        </p:spPr>
        <p:txBody>
          <a:bodyPr>
            <a:normAutofit/>
          </a:bodyPr>
          <a:lstStyle/>
          <a:p>
            <a:pPr marL="0" marR="0" lvl="1" indent="0">
              <a:spcBef>
                <a:spcPts val="0"/>
              </a:spcBef>
              <a:spcAft>
                <a:spcPts val="0"/>
              </a:spcAft>
              <a:buClr>
                <a:srgbClr val="FF0000"/>
              </a:buClr>
              <a:buSzPts val="1000"/>
              <a:buNone/>
              <a:tabLst>
                <a:tab pos="521970" algn="l"/>
              </a:tabLst>
            </a:pPr>
            <a:endParaRPr lang="en-US" sz="3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Clr>
                <a:srgbClr val="FF0000"/>
              </a:buClr>
              <a:buSzPts val="1000"/>
              <a:buFont typeface="Times New Roman" panose="02020603050405020304" pitchFamily="18" charset="0"/>
              <a:buAutoNum type="alphaUcParenBoth"/>
              <a:tabLst>
                <a:tab pos="521335" algn="l"/>
              </a:tabLst>
            </a:pPr>
            <a:endParaRPr lang="en-US" sz="1100" spc="-5"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D9A22D2-8DFA-785C-4BA0-FF98D8BB18F5}"/>
              </a:ext>
            </a:extLst>
          </p:cNvPr>
          <p:cNvSpPr txBox="1"/>
          <p:nvPr/>
        </p:nvSpPr>
        <p:spPr>
          <a:xfrm>
            <a:off x="1166315" y="1376793"/>
            <a:ext cx="9859370" cy="5663089"/>
          </a:xfrm>
          <a:prstGeom prst="rect">
            <a:avLst/>
          </a:prstGeom>
          <a:noFill/>
        </p:spPr>
        <p:txBody>
          <a:bodyPr wrap="square" rtlCol="0">
            <a:spAutoFit/>
          </a:bodyPr>
          <a:lstStyle/>
          <a:p>
            <a:pPr marL="64770" marR="88900" indent="1905">
              <a:spcBef>
                <a:spcPts val="0"/>
              </a:spcBef>
              <a:spcAft>
                <a:spcPts val="0"/>
              </a:spcAft>
            </a:pPr>
            <a:r>
              <a:rPr lang="en-US" sz="2200" spc="-10" dirty="0">
                <a:effectLst/>
                <a:latin typeface="Times New Roman" panose="02020603050405020304" pitchFamily="18" charset="0"/>
                <a:ea typeface="Times New Roman" panose="02020603050405020304" pitchFamily="18" charset="0"/>
              </a:rPr>
              <a:t>(v</a:t>
            </a:r>
            <a:r>
              <a:rPr lang="en-US" sz="2200" b="1" spc="-10" dirty="0">
                <a:solidFill>
                  <a:srgbClr val="FF0000"/>
                </a:solidFill>
                <a:effectLst/>
                <a:latin typeface="Times New Roman" panose="02020603050405020304" pitchFamily="18" charset="0"/>
                <a:ea typeface="Times New Roman" panose="02020603050405020304" pitchFamily="18" charset="0"/>
              </a:rPr>
              <a:t>ii</a:t>
            </a:r>
            <a:r>
              <a:rPr lang="en-US" sz="2200" spc="-10" dirty="0">
                <a:effectLst/>
                <a:latin typeface="Times New Roman" panose="02020603050405020304" pitchFamily="18" charset="0"/>
                <a:ea typeface="Times New Roman" panose="02020603050405020304" pitchFamily="18" charset="0"/>
              </a:rPr>
              <a:t>)</a:t>
            </a:r>
            <a:r>
              <a:rPr lang="en-US" sz="2200" dirty="0">
                <a:effectLst/>
                <a:latin typeface="Times New Roman" panose="02020603050405020304" pitchFamily="18" charset="0"/>
                <a:ea typeface="Times New Roman" panose="02020603050405020304" pitchFamily="18" charset="0"/>
              </a:rPr>
              <a:t>	The specific chemical identity and </a:t>
            </a:r>
            <a:r>
              <a:rPr lang="en-US" sz="2200" b="1" strike="sngStrike" dirty="0">
                <a:solidFill>
                  <a:srgbClr val="FF0000"/>
                </a:solidFill>
                <a:effectLst/>
                <a:latin typeface="Times New Roman" panose="02020603050405020304" pitchFamily="18" charset="0"/>
                <a:ea typeface="Times New Roman" panose="02020603050405020304" pitchFamily="18" charset="0"/>
              </a:rPr>
              <a:t>percentage </a:t>
            </a:r>
            <a:r>
              <a:rPr lang="en-US" sz="2200" b="1" dirty="0">
                <a:solidFill>
                  <a:srgbClr val="FF0000"/>
                </a:solidFill>
                <a:effectLst/>
                <a:latin typeface="Times New Roman" panose="02020603050405020304" pitchFamily="18" charset="0"/>
                <a:ea typeface="Times New Roman" panose="02020603050405020304" pitchFamily="18" charset="0"/>
              </a:rPr>
              <a:t>exact concentration or concentration</a:t>
            </a:r>
            <a:r>
              <a:rPr lang="en-US" sz="2200" b="1" spc="-20" dirty="0">
                <a:solidFill>
                  <a:srgbClr val="FF0000"/>
                </a:solidFill>
                <a:effectLst/>
                <a:latin typeface="Times New Roman" panose="02020603050405020304" pitchFamily="18" charset="0"/>
                <a:ea typeface="Times New Roman" panose="02020603050405020304" pitchFamily="18" charset="0"/>
              </a:rPr>
              <a:t> </a:t>
            </a:r>
            <a:r>
              <a:rPr lang="en-US" sz="2200" b="1" dirty="0">
                <a:solidFill>
                  <a:srgbClr val="FF0000"/>
                </a:solidFill>
                <a:effectLst/>
                <a:latin typeface="Times New Roman" panose="02020603050405020304" pitchFamily="18" charset="0"/>
                <a:ea typeface="Times New Roman" panose="02020603050405020304" pitchFamily="18" charset="0"/>
              </a:rPr>
              <a:t>range</a:t>
            </a:r>
            <a:r>
              <a:rPr lang="en-US" sz="2200" b="1" spc="-5" dirty="0">
                <a:solidFill>
                  <a:srgbClr val="FF0000"/>
                </a:solidFill>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is made</a:t>
            </a:r>
            <a:r>
              <a:rPr lang="en-US" sz="2200" spc="-5"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available</a:t>
            </a:r>
            <a:r>
              <a:rPr lang="en-US" sz="2200" spc="-5"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to</a:t>
            </a:r>
            <a:r>
              <a:rPr lang="en-US" sz="2200" spc="-15"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health professionals, employees, and designated representatives in accordance with the applicable provisions of this paragraph (i).</a:t>
            </a:r>
          </a:p>
          <a:p>
            <a:pPr marL="64770" marR="88900" indent="1905">
              <a:spcBef>
                <a:spcPts val="0"/>
              </a:spcBef>
              <a:spcAft>
                <a:spcPts val="0"/>
              </a:spcAft>
            </a:pPr>
            <a:endParaRPr lang="en-US" sz="2200" dirty="0"/>
          </a:p>
          <a:p>
            <a:pPr marL="65405" marR="67310" indent="1905">
              <a:spcBef>
                <a:spcPts val="0"/>
              </a:spcBef>
              <a:spcAft>
                <a:spcPts val="0"/>
              </a:spcAft>
              <a:tabLst>
                <a:tab pos="524510" algn="l"/>
              </a:tabLst>
            </a:pPr>
            <a:r>
              <a:rPr lang="en-US" sz="2200" spc="-10" dirty="0">
                <a:effectLst/>
                <a:latin typeface="Times New Roman" panose="02020603050405020304" pitchFamily="18" charset="0"/>
                <a:ea typeface="Times New Roman" panose="02020603050405020304" pitchFamily="18" charset="0"/>
              </a:rPr>
              <a:t>(i)(2)</a:t>
            </a:r>
            <a:r>
              <a:rPr lang="en-US" sz="2200" dirty="0">
                <a:effectLst/>
                <a:latin typeface="Times New Roman" panose="02020603050405020304" pitchFamily="18" charset="0"/>
                <a:ea typeface="Times New Roman" panose="02020603050405020304" pitchFamily="18" charset="0"/>
              </a:rPr>
              <a:t>	Where a treating </a:t>
            </a:r>
            <a:r>
              <a:rPr lang="en-US" sz="2200" b="1" strike="sngStrike" dirty="0">
                <a:solidFill>
                  <a:srgbClr val="FF0000"/>
                </a:solidFill>
                <a:effectLst/>
                <a:latin typeface="Times New Roman" panose="02020603050405020304" pitchFamily="18" charset="0"/>
                <a:ea typeface="Times New Roman" panose="02020603050405020304" pitchFamily="18" charset="0"/>
              </a:rPr>
              <a:t>physician or nurse</a:t>
            </a:r>
            <a:r>
              <a:rPr lang="en-US" sz="2200" b="1" dirty="0">
                <a:solidFill>
                  <a:srgbClr val="FF0000"/>
                </a:solidFill>
                <a:effectLst/>
                <a:latin typeface="Times New Roman" panose="02020603050405020304" pitchFamily="18" charset="0"/>
                <a:ea typeface="Times New Roman" panose="02020603050405020304" pitchFamily="18" charset="0"/>
              </a:rPr>
              <a:t> PLHCP </a:t>
            </a:r>
            <a:r>
              <a:rPr lang="en-US" sz="2200" dirty="0">
                <a:effectLst/>
                <a:latin typeface="Times New Roman" panose="02020603050405020304" pitchFamily="18" charset="0"/>
                <a:ea typeface="Times New Roman" panose="02020603050405020304" pitchFamily="18" charset="0"/>
              </a:rPr>
              <a:t>determines</a:t>
            </a:r>
            <a:r>
              <a:rPr lang="en-US" sz="2200" spc="200"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that a medical emergency exists and the specific chemical identity and/or specific </a:t>
            </a:r>
            <a:r>
              <a:rPr lang="en-US" sz="2200" b="1" strike="sngStrike" dirty="0">
                <a:solidFill>
                  <a:srgbClr val="FF0000"/>
                </a:solidFill>
                <a:effectLst/>
                <a:latin typeface="Times New Roman" panose="02020603050405020304" pitchFamily="18" charset="0"/>
                <a:ea typeface="Times New Roman" panose="02020603050405020304" pitchFamily="18" charset="0"/>
              </a:rPr>
              <a:t>percentage of composition</a:t>
            </a:r>
            <a:r>
              <a:rPr lang="en-US" sz="2200" b="1" dirty="0">
                <a:solidFill>
                  <a:srgbClr val="FF0000"/>
                </a:solidFill>
                <a:effectLst/>
                <a:latin typeface="Times New Roman" panose="02020603050405020304" pitchFamily="18" charset="0"/>
                <a:ea typeface="Times New Roman" panose="02020603050405020304" pitchFamily="18" charset="0"/>
              </a:rPr>
              <a:t> concentration or concentration range </a:t>
            </a:r>
            <a:r>
              <a:rPr lang="en-US" sz="2200" dirty="0">
                <a:effectLst/>
                <a:latin typeface="Times New Roman" panose="02020603050405020304" pitchFamily="18" charset="0"/>
                <a:ea typeface="Times New Roman" panose="02020603050405020304" pitchFamily="18" charset="0"/>
              </a:rPr>
              <a:t>of a hazardous chemical is necessary for emergency</a:t>
            </a:r>
            <a:r>
              <a:rPr lang="en-US" sz="2200" spc="-55"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or</a:t>
            </a:r>
            <a:r>
              <a:rPr lang="en-US" sz="2200" spc="-15"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first-aid</a:t>
            </a:r>
            <a:r>
              <a:rPr lang="en-US" sz="2200" spc="-5"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treatment,</a:t>
            </a:r>
            <a:r>
              <a:rPr lang="en-US" sz="2200" spc="-35"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the</a:t>
            </a:r>
            <a:r>
              <a:rPr lang="en-US" sz="2200" spc="-30"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chemical</a:t>
            </a:r>
            <a:r>
              <a:rPr lang="en-US" sz="2200" spc="-25"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manufacturer,</a:t>
            </a:r>
            <a:r>
              <a:rPr lang="en-US" sz="2200" spc="-20"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importer, or employer shall immediately</a:t>
            </a:r>
            <a:r>
              <a:rPr lang="en-US" sz="2200" spc="-10"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disclose the specific chemical identity or percentage composition of a trade secret chemical to that treating </a:t>
            </a:r>
            <a:r>
              <a:rPr lang="en-US" sz="2200" b="1" strike="sngStrike" dirty="0">
                <a:solidFill>
                  <a:srgbClr val="FF0000"/>
                </a:solidFill>
                <a:effectLst/>
                <a:latin typeface="Times New Roman" panose="02020603050405020304" pitchFamily="18" charset="0"/>
                <a:ea typeface="Times New Roman" panose="02020603050405020304" pitchFamily="18" charset="0"/>
              </a:rPr>
              <a:t>physician or nurse</a:t>
            </a:r>
            <a:r>
              <a:rPr lang="en-US" sz="2200" b="1" dirty="0">
                <a:solidFill>
                  <a:srgbClr val="FF0000"/>
                </a:solidFill>
                <a:effectLst/>
                <a:latin typeface="Times New Roman" panose="02020603050405020304" pitchFamily="18" charset="0"/>
                <a:ea typeface="Times New Roman" panose="02020603050405020304" pitchFamily="18" charset="0"/>
              </a:rPr>
              <a:t> PLHCP</a:t>
            </a:r>
            <a:r>
              <a:rPr lang="en-US" sz="2200" dirty="0">
                <a:effectLst/>
                <a:latin typeface="Times New Roman" panose="02020603050405020304" pitchFamily="18" charset="0"/>
                <a:ea typeface="Times New Roman" panose="02020603050405020304" pitchFamily="18" charset="0"/>
              </a:rPr>
              <a:t>, regardless of the existence of a written statement of need or a confidentiality agreement. The chemical manufacturer, importer, or employer may require a written statement of need and confidentiality agreement, in accordance with the provisions of paragraphs (i)(3) and (4) of this section, as soon as circumstances permit.</a:t>
            </a:r>
          </a:p>
          <a:p>
            <a:pPr marL="64770" marR="88900" indent="1905">
              <a:spcBef>
                <a:spcPts val="0"/>
              </a:spcBef>
              <a:spcAft>
                <a:spcPts val="0"/>
              </a:spcAft>
            </a:pPr>
            <a:endParaRPr lang="en-US" sz="2200" dirty="0"/>
          </a:p>
        </p:txBody>
      </p:sp>
    </p:spTree>
    <p:extLst>
      <p:ext uri="{BB962C8B-B14F-4D97-AF65-F5344CB8AC3E}">
        <p14:creationId xmlns:p14="http://schemas.microsoft.com/office/powerpoint/2010/main" val="184903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lang="en-US" dirty="0" err="1"/>
              <a:t>i</a:t>
            </a:r>
            <a:r>
              <a:rPr lang="en-US" dirty="0"/>
              <a:t>) Trade secrets (continued)</a:t>
            </a:r>
            <a:r>
              <a:rPr lang="en-US" sz="4000" b="0" dirty="0"/>
              <a:t>:</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555846"/>
            <a:ext cx="5257800" cy="2811438"/>
          </a:xfrm>
        </p:spPr>
        <p:txBody>
          <a:bodyPr>
            <a:normAutofit/>
          </a:bodyPr>
          <a:lstStyle/>
          <a:p>
            <a:pPr marL="0" marR="0" lvl="1" indent="0">
              <a:spcBef>
                <a:spcPts val="0"/>
              </a:spcBef>
              <a:spcAft>
                <a:spcPts val="0"/>
              </a:spcAft>
              <a:buClr>
                <a:srgbClr val="FF0000"/>
              </a:buClr>
              <a:buSzPts val="1000"/>
              <a:buNone/>
              <a:tabLst>
                <a:tab pos="521970" algn="l"/>
              </a:tabLst>
            </a:pPr>
            <a:endParaRPr lang="en-US" sz="3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Clr>
                <a:srgbClr val="FF0000"/>
              </a:buClr>
              <a:buSzPts val="1000"/>
              <a:buFont typeface="Times New Roman" panose="02020603050405020304" pitchFamily="18" charset="0"/>
              <a:buAutoNum type="alphaUcParenBoth"/>
              <a:tabLst>
                <a:tab pos="521335" algn="l"/>
              </a:tabLst>
            </a:pPr>
            <a:endParaRPr lang="en-US" sz="1100" spc="-5"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D9A22D2-8DFA-785C-4BA0-FF98D8BB18F5}"/>
              </a:ext>
            </a:extLst>
          </p:cNvPr>
          <p:cNvSpPr txBox="1"/>
          <p:nvPr/>
        </p:nvSpPr>
        <p:spPr>
          <a:xfrm>
            <a:off x="1166315" y="1690690"/>
            <a:ext cx="9859370" cy="3385542"/>
          </a:xfrm>
          <a:prstGeom prst="rect">
            <a:avLst/>
          </a:prstGeom>
          <a:noFill/>
        </p:spPr>
        <p:txBody>
          <a:bodyPr wrap="square" rtlCol="0">
            <a:spAutoFit/>
          </a:bodyPr>
          <a:lstStyle/>
          <a:p>
            <a:pPr marL="66675" marR="80645" indent="635">
              <a:spcBef>
                <a:spcPts val="0"/>
              </a:spcBef>
              <a:spcAft>
                <a:spcPts val="0"/>
              </a:spcAft>
              <a:tabLst>
                <a:tab pos="524510" algn="l"/>
              </a:tabLst>
            </a:pP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i</a:t>
            </a:r>
            <a:r>
              <a:rPr lang="en-US" sz="2400" dirty="0">
                <a:effectLst/>
                <a:latin typeface="Times New Roman" panose="02020603050405020304" pitchFamily="18" charset="0"/>
                <a:ea typeface="Times New Roman" panose="02020603050405020304" pitchFamily="18" charset="0"/>
              </a:rPr>
              <a:t>)(3)  In non-emergency situations, a chemical manufacturer, importer, or employer shall, upon request, disclose a</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specific chemical identity or </a:t>
            </a:r>
            <a:r>
              <a:rPr lang="en-US" sz="2400" b="1" strike="sngStrike" dirty="0">
                <a:solidFill>
                  <a:srgbClr val="FF0000"/>
                </a:solidFill>
                <a:effectLst/>
                <a:latin typeface="Times New Roman" panose="02020603050405020304" pitchFamily="18" charset="0"/>
                <a:ea typeface="Times New Roman" panose="02020603050405020304" pitchFamily="18" charset="0"/>
              </a:rPr>
              <a:t>percentage </a:t>
            </a:r>
            <a:r>
              <a:rPr lang="en-US" sz="2400" b="1" strike="sngStrike" dirty="0" err="1">
                <a:solidFill>
                  <a:srgbClr val="FF0000"/>
                </a:solidFill>
                <a:effectLst/>
                <a:latin typeface="Times New Roman" panose="02020603050405020304" pitchFamily="18" charset="0"/>
                <a:ea typeface="Times New Roman" panose="02020603050405020304" pitchFamily="18" charset="0"/>
              </a:rPr>
              <a:t>composition</a:t>
            </a:r>
            <a:r>
              <a:rPr lang="en-US" sz="2400" b="1" dirty="0" err="1">
                <a:solidFill>
                  <a:srgbClr val="FF0000"/>
                </a:solidFill>
                <a:effectLst/>
                <a:latin typeface="Times New Roman" panose="02020603050405020304" pitchFamily="18" charset="0"/>
                <a:ea typeface="Times New Roman" panose="02020603050405020304" pitchFamily="18" charset="0"/>
              </a:rPr>
              <a:t>exact</a:t>
            </a:r>
            <a:r>
              <a:rPr lang="en-US" sz="2400" b="1" dirty="0">
                <a:solidFill>
                  <a:srgbClr val="FF0000"/>
                </a:solidFill>
                <a:effectLst/>
                <a:latin typeface="Times New Roman" panose="02020603050405020304" pitchFamily="18" charset="0"/>
                <a:ea typeface="Times New Roman" panose="02020603050405020304" pitchFamily="18" charset="0"/>
              </a:rPr>
              <a:t> concentration or concentration range</a:t>
            </a:r>
            <a:r>
              <a:rPr lang="en-US" sz="2400" b="1"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otherwise permitted to be withheld under paragraph (</a:t>
            </a:r>
            <a:r>
              <a:rPr lang="en-US" sz="2400" dirty="0" err="1">
                <a:effectLst/>
                <a:latin typeface="Times New Roman" panose="02020603050405020304" pitchFamily="18" charset="0"/>
                <a:ea typeface="Times New Roman" panose="02020603050405020304" pitchFamily="18" charset="0"/>
              </a:rPr>
              <a:t>i</a:t>
            </a:r>
            <a:r>
              <a:rPr lang="en-US" sz="2400" dirty="0">
                <a:effectLst/>
                <a:latin typeface="Times New Roman" panose="02020603050405020304" pitchFamily="18" charset="0"/>
                <a:ea typeface="Times New Roman" panose="02020603050405020304" pitchFamily="18" charset="0"/>
              </a:rPr>
              <a:t>)(1) of this section, to a health professional (</a:t>
            </a:r>
            <a:r>
              <a:rPr lang="en-US" sz="2400" b="1" strike="sngStrike" dirty="0" err="1">
                <a:solidFill>
                  <a:srgbClr val="FF0000"/>
                </a:solidFill>
                <a:effectLst/>
                <a:latin typeface="Times New Roman" panose="02020603050405020304" pitchFamily="18" charset="0"/>
                <a:ea typeface="Times New Roman" panose="02020603050405020304" pitchFamily="18" charset="0"/>
              </a:rPr>
              <a:t>i.e</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i="1" dirty="0">
                <a:solidFill>
                  <a:srgbClr val="FF0000"/>
                </a:solidFill>
                <a:effectLst/>
                <a:latin typeface="Times New Roman" panose="02020603050405020304" pitchFamily="18" charset="0"/>
                <a:ea typeface="Times New Roman" panose="02020603050405020304" pitchFamily="18" charset="0"/>
              </a:rPr>
              <a:t>e.g., </a:t>
            </a:r>
            <a:r>
              <a:rPr lang="en-US" sz="2400" b="1" strike="sngStrike" dirty="0">
                <a:solidFill>
                  <a:srgbClr val="FF0000"/>
                </a:solidFill>
                <a:effectLst/>
                <a:latin typeface="Times New Roman" panose="02020603050405020304" pitchFamily="18" charset="0"/>
                <a:ea typeface="Times New Roman" panose="02020603050405020304" pitchFamily="18" charset="0"/>
              </a:rPr>
              <a:t>physician</a:t>
            </a:r>
            <a:r>
              <a:rPr lang="en-US" sz="2400" b="1" dirty="0">
                <a:solidFill>
                  <a:srgbClr val="FF0000"/>
                </a:solidFill>
                <a:effectLst/>
                <a:latin typeface="Times New Roman" panose="02020603050405020304" pitchFamily="18" charset="0"/>
                <a:ea typeface="Times New Roman" panose="02020603050405020304" pitchFamily="18" charset="0"/>
              </a:rPr>
              <a:t> PLHCP</a:t>
            </a:r>
            <a:r>
              <a:rPr lang="en-US" sz="2400" dirty="0">
                <a:effectLst/>
                <a:latin typeface="Times New Roman" panose="02020603050405020304" pitchFamily="18" charset="0"/>
                <a:ea typeface="Times New Roman" panose="02020603050405020304" pitchFamily="18" charset="0"/>
              </a:rPr>
              <a:t>, industrial hygienist, toxicologist, </a:t>
            </a:r>
            <a:r>
              <a:rPr lang="en-US" sz="2400" b="1" dirty="0">
                <a:solidFill>
                  <a:srgbClr val="FF0000"/>
                </a:solidFill>
                <a:effectLst/>
                <a:latin typeface="Times New Roman" panose="02020603050405020304" pitchFamily="18" charset="0"/>
                <a:ea typeface="Times New Roman" panose="02020603050405020304" pitchFamily="18" charset="0"/>
              </a:rPr>
              <a:t>or </a:t>
            </a:r>
            <a:r>
              <a:rPr lang="en-US" sz="2400" dirty="0">
                <a:effectLst/>
                <a:latin typeface="Times New Roman" panose="02020603050405020304" pitchFamily="18" charset="0"/>
                <a:ea typeface="Times New Roman" panose="02020603050405020304" pitchFamily="18" charset="0"/>
              </a:rPr>
              <a:t>epidemiologist</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strike="sngStrike" dirty="0">
                <a:solidFill>
                  <a:srgbClr val="FF0000"/>
                </a:solidFill>
                <a:effectLst/>
                <a:latin typeface="Times New Roman" panose="02020603050405020304" pitchFamily="18" charset="0"/>
                <a:ea typeface="Times New Roman" panose="02020603050405020304" pitchFamily="18" charset="0"/>
              </a:rPr>
              <a:t>or occupational health nurse</a:t>
            </a:r>
            <a:r>
              <a:rPr lang="en-US" sz="2400" dirty="0">
                <a:effectLst/>
                <a:latin typeface="Times New Roman" panose="02020603050405020304" pitchFamily="18" charset="0"/>
                <a:ea typeface="Times New Roman" panose="02020603050405020304" pitchFamily="18" charset="0"/>
              </a:rPr>
              <a:t>) providing medical or other occupational</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health</a:t>
            </a:r>
            <a:r>
              <a:rPr lang="en-US" sz="2400" spc="-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services to</a:t>
            </a:r>
            <a:r>
              <a:rPr lang="en-US" sz="2400" spc="-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exposed</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employee(s),</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 to employees or designated representatives, if:</a:t>
            </a:r>
          </a:p>
          <a:p>
            <a:pPr marL="66675" marR="80645" indent="635">
              <a:spcBef>
                <a:spcPts val="0"/>
              </a:spcBef>
              <a:spcAft>
                <a:spcPts val="0"/>
              </a:spcAft>
              <a:tabLst>
                <a:tab pos="524510" algn="l"/>
              </a:tabLst>
            </a:pPr>
            <a:endParaRPr lang="en-US" sz="2200" dirty="0"/>
          </a:p>
        </p:txBody>
      </p:sp>
    </p:spTree>
    <p:extLst>
      <p:ext uri="{BB962C8B-B14F-4D97-AF65-F5344CB8AC3E}">
        <p14:creationId xmlns:p14="http://schemas.microsoft.com/office/powerpoint/2010/main" val="373560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230283"/>
            <a:ext cx="10926170" cy="1325563"/>
          </a:xfrm>
        </p:spPr>
        <p:txBody>
          <a:bodyPr/>
          <a:lstStyle/>
          <a:p>
            <a:r>
              <a:rPr lang="en-US" dirty="0"/>
              <a:t>j) Dates:</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555846"/>
            <a:ext cx="5257800" cy="2811438"/>
          </a:xfrm>
        </p:spPr>
        <p:txBody>
          <a:bodyPr>
            <a:normAutofit/>
          </a:bodyPr>
          <a:lstStyle/>
          <a:p>
            <a:pPr marL="0" marR="0" lvl="1" indent="0">
              <a:spcBef>
                <a:spcPts val="0"/>
              </a:spcBef>
              <a:spcAft>
                <a:spcPts val="0"/>
              </a:spcAft>
              <a:buClr>
                <a:srgbClr val="FF0000"/>
              </a:buClr>
              <a:buSzPts val="1000"/>
              <a:buNone/>
              <a:tabLst>
                <a:tab pos="521970" algn="l"/>
              </a:tabLst>
            </a:pPr>
            <a:endParaRPr lang="en-US" sz="3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Clr>
                <a:srgbClr val="FF0000"/>
              </a:buClr>
              <a:buSzPts val="1000"/>
              <a:buFont typeface="Times New Roman" panose="02020603050405020304" pitchFamily="18" charset="0"/>
              <a:buAutoNum type="alphaUcParenBoth"/>
              <a:tabLst>
                <a:tab pos="521335" algn="l"/>
              </a:tabLst>
            </a:pPr>
            <a:endParaRPr lang="en-US" sz="1100" spc="-5"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D9A22D2-8DFA-785C-4BA0-FF98D8BB18F5}"/>
              </a:ext>
            </a:extLst>
          </p:cNvPr>
          <p:cNvSpPr txBox="1"/>
          <p:nvPr/>
        </p:nvSpPr>
        <p:spPr>
          <a:xfrm>
            <a:off x="838200" y="1372874"/>
            <a:ext cx="9859370" cy="5219378"/>
          </a:xfrm>
          <a:prstGeom prst="rect">
            <a:avLst/>
          </a:prstGeom>
          <a:noFill/>
        </p:spPr>
        <p:txBody>
          <a:bodyPr wrap="square" rtlCol="0">
            <a:spAutoFit/>
          </a:bodyPr>
          <a:lstStyle/>
          <a:p>
            <a:pPr marR="0" lvl="0">
              <a:spcBef>
                <a:spcPts val="0"/>
              </a:spcBef>
              <a:spcAft>
                <a:spcPts val="0"/>
              </a:spcAft>
              <a:buSzPts val="1000"/>
              <a:tabLst>
                <a:tab pos="225425" algn="l"/>
              </a:tabLst>
            </a:pPr>
            <a:r>
              <a:rPr lang="en-US" sz="2000" strike="sngStrike" spc="-5" dirty="0">
                <a:solidFill>
                  <a:srgbClr val="FF0000"/>
                </a:solidFill>
                <a:effectLst/>
                <a:latin typeface="Times New Roman" panose="02020603050405020304" pitchFamily="18" charset="0"/>
                <a:ea typeface="Times New Roman" panose="02020603050405020304" pitchFamily="18" charset="0"/>
              </a:rPr>
              <a:t>(j</a:t>
            </a:r>
            <a:r>
              <a:rPr lang="en-US" sz="2000" strike="sngStrike" spc="-5" dirty="0">
                <a:solidFill>
                  <a:srgbClr val="FF0000"/>
                </a:solidFill>
                <a:latin typeface="Times New Roman" panose="02020603050405020304" pitchFamily="18" charset="0"/>
                <a:ea typeface="Times New Roman" panose="02020603050405020304" pitchFamily="18" charset="0"/>
              </a:rPr>
              <a:t>)  </a:t>
            </a:r>
            <a:r>
              <a:rPr lang="en-US" sz="2000" strike="sngStrike" spc="-5" dirty="0">
                <a:solidFill>
                  <a:srgbClr val="FF0000"/>
                </a:solidFill>
                <a:effectLst/>
                <a:latin typeface="Times New Roman" panose="02020603050405020304" pitchFamily="18" charset="0"/>
                <a:ea typeface="Times New Roman" panose="02020603050405020304" pitchFamily="18" charset="0"/>
              </a:rPr>
              <a:t>Effective</a:t>
            </a:r>
            <a:r>
              <a:rPr lang="en-US" sz="2000" strike="sngStrike" spc="-45" dirty="0">
                <a:solidFill>
                  <a:srgbClr val="FF0000"/>
                </a:solidFill>
                <a:effectLst/>
                <a:latin typeface="Times New Roman" panose="02020603050405020304" pitchFamily="18" charset="0"/>
                <a:ea typeface="Times New Roman" panose="02020603050405020304" pitchFamily="18" charset="0"/>
              </a:rPr>
              <a:t> </a:t>
            </a:r>
            <a:r>
              <a:rPr lang="en-US" sz="2000" strike="sngStrike" spc="-10" dirty="0" err="1">
                <a:solidFill>
                  <a:srgbClr val="FF0000"/>
                </a:solidFill>
                <a:effectLst/>
                <a:latin typeface="Times New Roman" panose="02020603050405020304" pitchFamily="18" charset="0"/>
                <a:ea typeface="Times New Roman" panose="02020603050405020304" pitchFamily="18" charset="0"/>
              </a:rPr>
              <a:t>dates</a:t>
            </a:r>
            <a:r>
              <a:rPr lang="en-US" sz="2000" b="1" u="sng" spc="-10" dirty="0" err="1">
                <a:solidFill>
                  <a:srgbClr val="FF0000"/>
                </a:solidFill>
                <a:effectLst/>
                <a:uFill>
                  <a:solidFill>
                    <a:srgbClr val="FF0000"/>
                  </a:solidFill>
                </a:uFill>
                <a:latin typeface="Times New Roman" panose="02020603050405020304" pitchFamily="18" charset="0"/>
                <a:ea typeface="Times New Roman" panose="02020603050405020304" pitchFamily="18" charset="0"/>
              </a:rPr>
              <a:t>Dates</a:t>
            </a:r>
            <a:r>
              <a:rPr lang="en-US" sz="2000" b="1" spc="-10" dirty="0">
                <a:effectLst/>
                <a:latin typeface="Times New Roman" panose="02020603050405020304" pitchFamily="18" charset="0"/>
                <a:ea typeface="Times New Roman" panose="02020603050405020304" pitchFamily="18" charset="0"/>
              </a:rPr>
              <a:t>.</a:t>
            </a:r>
            <a:endParaRPr lang="en-US" sz="2000" spc="-5" dirty="0">
              <a:effectLst/>
              <a:latin typeface="Times New Roman" panose="02020603050405020304" pitchFamily="18" charset="0"/>
              <a:ea typeface="Times New Roman" panose="02020603050405020304" pitchFamily="18" charset="0"/>
            </a:endParaRPr>
          </a:p>
          <a:p>
            <a:pPr marL="67310" marR="88900">
              <a:spcBef>
                <a:spcPts val="0"/>
              </a:spcBef>
              <a:spcAft>
                <a:spcPts val="0"/>
              </a:spcAft>
            </a:pPr>
            <a:r>
              <a:rPr lang="en-US" sz="2000" b="1" dirty="0">
                <a:effectLst/>
                <a:latin typeface="Times New Roman" panose="02020603050405020304" pitchFamily="18" charset="0"/>
                <a:ea typeface="Times New Roman" panose="02020603050405020304" pitchFamily="18" charset="0"/>
              </a:rPr>
              <a:t>(j)(1) </a:t>
            </a:r>
            <a:r>
              <a:rPr lang="en-US" sz="2000" strike="sngStrike" dirty="0">
                <a:solidFill>
                  <a:srgbClr val="FF0000"/>
                </a:solidFill>
                <a:effectLst/>
                <a:latin typeface="Times New Roman" panose="02020603050405020304" pitchFamily="18" charset="0"/>
                <a:ea typeface="Times New Roman" panose="02020603050405020304" pitchFamily="18" charset="0"/>
              </a:rPr>
              <a:t>Employers shall train employees regarding the new label</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strike="sngStrike" dirty="0">
                <a:solidFill>
                  <a:srgbClr val="FF0000"/>
                </a:solidFill>
                <a:effectLst/>
                <a:latin typeface="Times New Roman" panose="02020603050405020304" pitchFamily="18" charset="0"/>
                <a:ea typeface="Times New Roman" panose="02020603050405020304" pitchFamily="18" charset="0"/>
              </a:rPr>
              <a:t>elements and safety</a:t>
            </a:r>
            <a:r>
              <a:rPr lang="en-US" sz="2000" strike="sngStrike" spc="-30" dirty="0">
                <a:solidFill>
                  <a:srgbClr val="FF0000"/>
                </a:solidFill>
                <a:effectLst/>
                <a:latin typeface="Times New Roman" panose="02020603050405020304" pitchFamily="18" charset="0"/>
                <a:ea typeface="Times New Roman" panose="02020603050405020304" pitchFamily="18" charset="0"/>
              </a:rPr>
              <a:t> </a:t>
            </a:r>
            <a:r>
              <a:rPr lang="en-US" sz="2000" strike="sngStrike" dirty="0">
                <a:solidFill>
                  <a:srgbClr val="FF0000"/>
                </a:solidFill>
                <a:effectLst/>
                <a:latin typeface="Times New Roman" panose="02020603050405020304" pitchFamily="18" charset="0"/>
                <a:ea typeface="Times New Roman" panose="02020603050405020304" pitchFamily="18" charset="0"/>
              </a:rPr>
              <a:t>data sheets format by</a:t>
            </a:r>
            <a:r>
              <a:rPr lang="en-US" sz="2000" strike="sngStrike" spc="-30" dirty="0">
                <a:solidFill>
                  <a:srgbClr val="FF0000"/>
                </a:solidFill>
                <a:effectLst/>
                <a:latin typeface="Times New Roman" panose="02020603050405020304" pitchFamily="18" charset="0"/>
                <a:ea typeface="Times New Roman" panose="02020603050405020304" pitchFamily="18" charset="0"/>
              </a:rPr>
              <a:t> </a:t>
            </a:r>
            <a:r>
              <a:rPr lang="en-US" sz="2000" strike="sngStrike" dirty="0">
                <a:solidFill>
                  <a:srgbClr val="FF0000"/>
                </a:solidFill>
                <a:effectLst/>
                <a:latin typeface="Times New Roman" panose="02020603050405020304" pitchFamily="18" charset="0"/>
                <a:ea typeface="Times New Roman" panose="02020603050405020304" pitchFamily="18" charset="0"/>
              </a:rPr>
              <a:t>December 1,</a:t>
            </a:r>
            <a:r>
              <a:rPr lang="en-US" sz="2000" strike="sngStrike" spc="-10" dirty="0">
                <a:solidFill>
                  <a:srgbClr val="FF0000"/>
                </a:solidFill>
                <a:effectLst/>
                <a:latin typeface="Times New Roman" panose="02020603050405020304" pitchFamily="18" charset="0"/>
                <a:ea typeface="Times New Roman" panose="02020603050405020304" pitchFamily="18" charset="0"/>
              </a:rPr>
              <a:t> </a:t>
            </a:r>
            <a:r>
              <a:rPr lang="en-US" sz="2000" strike="sngStrike" dirty="0">
                <a:solidFill>
                  <a:srgbClr val="FF0000"/>
                </a:solidFill>
                <a:effectLst/>
                <a:latin typeface="Times New Roman" panose="02020603050405020304" pitchFamily="18" charset="0"/>
                <a:ea typeface="Times New Roman" panose="02020603050405020304" pitchFamily="18" charset="0"/>
              </a:rPr>
              <a:t>2013</a:t>
            </a:r>
            <a:r>
              <a:rPr lang="en-US" sz="2000" b="1" dirty="0">
                <a:solidFill>
                  <a:srgbClr val="FF0000"/>
                </a:solidFill>
                <a:effectLst/>
                <a:latin typeface="Times New Roman" panose="02020603050405020304" pitchFamily="18" charset="0"/>
                <a:ea typeface="Times New Roman" panose="02020603050405020304" pitchFamily="18" charset="0"/>
              </a:rPr>
              <a:t>This section shall become effective July 19, 2024.</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67310" marR="0">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(j)(2)</a:t>
            </a:r>
            <a:r>
              <a:rPr lang="en-US" sz="2000" b="1" spc="-15" dirty="0">
                <a:solidFill>
                  <a:srgbClr val="FF0000"/>
                </a:solidFill>
                <a:effectLst/>
                <a:latin typeface="Times New Roman" panose="02020603050405020304" pitchFamily="18" charset="0"/>
                <a:ea typeface="Times New Roman" panose="02020603050405020304" pitchFamily="18" charset="0"/>
              </a:rPr>
              <a:t> </a:t>
            </a:r>
            <a:r>
              <a:rPr lang="en-US" sz="2000" b="1" spc="-10" dirty="0">
                <a:solidFill>
                  <a:srgbClr val="FF0000"/>
                </a:solidFill>
                <a:effectLst/>
                <a:latin typeface="Times New Roman" panose="02020603050405020304" pitchFamily="18" charset="0"/>
                <a:ea typeface="Times New Roman" panose="02020603050405020304" pitchFamily="18" charset="0"/>
              </a:rPr>
              <a:t>Substances</a:t>
            </a:r>
            <a:endParaRPr lang="en-US" sz="2000" dirty="0">
              <a:effectLst/>
              <a:latin typeface="Times New Roman" panose="02020603050405020304" pitchFamily="18" charset="0"/>
              <a:ea typeface="Times New Roman" panose="02020603050405020304" pitchFamily="18" charset="0"/>
            </a:endParaRPr>
          </a:p>
          <a:p>
            <a:pPr marL="742950" marR="69850" lvl="1" indent="-285750">
              <a:spcBef>
                <a:spcPts val="0"/>
              </a:spcBef>
              <a:spcAft>
                <a:spcPts val="0"/>
              </a:spcAft>
              <a:buFont typeface="+mj-lt"/>
              <a:buAutoNum type="romanLcParenBoth"/>
              <a:tabLst>
                <a:tab pos="217805" algn="l"/>
              </a:tabLst>
            </a:pPr>
            <a:r>
              <a:rPr lang="en-US" sz="2000" b="1" spc="-5" dirty="0">
                <a:effectLst/>
                <a:latin typeface="Times New Roman" panose="02020603050405020304" pitchFamily="18" charset="0"/>
                <a:ea typeface="Times New Roman" panose="02020603050405020304" pitchFamily="18" charset="0"/>
              </a:rPr>
              <a:t>Chemical manufacturers, importers</a:t>
            </a:r>
            <a:r>
              <a:rPr lang="en-US" sz="2000" b="1" spc="-5" dirty="0">
                <a:solidFill>
                  <a:srgbClr val="FF0000"/>
                </a:solidFill>
                <a:effectLst/>
                <a:latin typeface="Times New Roman" panose="02020603050405020304" pitchFamily="18" charset="0"/>
                <a:ea typeface="Times New Roman" panose="02020603050405020304" pitchFamily="18" charset="0"/>
              </a:rPr>
              <a:t>, and </a:t>
            </a:r>
            <a:r>
              <a:rPr lang="en-US" sz="2000" b="1" spc="-5" dirty="0">
                <a:effectLst/>
                <a:latin typeface="Times New Roman" panose="02020603050405020304" pitchFamily="18" charset="0"/>
                <a:ea typeface="Times New Roman" panose="02020603050405020304" pitchFamily="18" charset="0"/>
              </a:rPr>
              <a:t>distributors </a:t>
            </a:r>
            <a:r>
              <a:rPr lang="en-US" sz="2000" b="1" strike="sngStrike" spc="-5" dirty="0">
                <a:solidFill>
                  <a:srgbClr val="FF0000"/>
                </a:solidFill>
                <a:effectLst/>
                <a:latin typeface="Times New Roman" panose="02020603050405020304" pitchFamily="18" charset="0"/>
                <a:ea typeface="Times New Roman" panose="02020603050405020304" pitchFamily="18" charset="0"/>
              </a:rPr>
              <a:t>and</a:t>
            </a:r>
            <a:r>
              <a:rPr lang="en-US" sz="2000" b="1" spc="-5" dirty="0">
                <a:solidFill>
                  <a:srgbClr val="FF0000"/>
                </a:solidFill>
                <a:effectLst/>
                <a:latin typeface="Times New Roman" panose="02020603050405020304" pitchFamily="18" charset="0"/>
                <a:ea typeface="Times New Roman" panose="02020603050405020304" pitchFamily="18" charset="0"/>
              </a:rPr>
              <a:t> </a:t>
            </a:r>
            <a:r>
              <a:rPr lang="en-US" sz="2000" b="1" strike="sngStrike" spc="-5" dirty="0">
                <a:solidFill>
                  <a:srgbClr val="FF0000"/>
                </a:solidFill>
                <a:effectLst/>
                <a:latin typeface="Times New Roman" panose="02020603050405020304" pitchFamily="18" charset="0"/>
                <a:ea typeface="Times New Roman" panose="02020603050405020304" pitchFamily="18" charset="0"/>
              </a:rPr>
              <a:t>employers</a:t>
            </a:r>
            <a:r>
              <a:rPr lang="en-US" sz="2000" b="1" spc="-5" dirty="0">
                <a:solidFill>
                  <a:srgbClr val="FF0000"/>
                </a:solidFill>
                <a:effectLst/>
                <a:latin typeface="Times New Roman" panose="02020603050405020304" pitchFamily="18" charset="0"/>
                <a:ea typeface="Times New Roman" panose="02020603050405020304" pitchFamily="18" charset="0"/>
              </a:rPr>
              <a:t> evaluating substances </a:t>
            </a:r>
            <a:r>
              <a:rPr lang="en-US" sz="2000" b="1" spc="-5" dirty="0">
                <a:effectLst/>
                <a:latin typeface="Times New Roman" panose="02020603050405020304" pitchFamily="18" charset="0"/>
                <a:ea typeface="Times New Roman" panose="02020603050405020304" pitchFamily="18" charset="0"/>
              </a:rPr>
              <a:t>shall be in compliance with all modified provisions of</a:t>
            </a:r>
            <a:r>
              <a:rPr lang="en-US" sz="2000" b="1" spc="-10" dirty="0">
                <a:effectLst/>
                <a:latin typeface="Times New Roman" panose="02020603050405020304" pitchFamily="18" charset="0"/>
                <a:ea typeface="Times New Roman" panose="02020603050405020304" pitchFamily="18" charset="0"/>
              </a:rPr>
              <a:t> </a:t>
            </a:r>
            <a:r>
              <a:rPr lang="en-US" sz="2000" b="1" spc="-5" dirty="0">
                <a:effectLst/>
                <a:latin typeface="Times New Roman" panose="02020603050405020304" pitchFamily="18" charset="0"/>
                <a:ea typeface="Times New Roman" panose="02020603050405020304" pitchFamily="18" charset="0"/>
              </a:rPr>
              <a:t>this section no</a:t>
            </a:r>
            <a:r>
              <a:rPr lang="en-US" sz="2000" b="1" spc="-20" dirty="0">
                <a:effectLst/>
                <a:latin typeface="Times New Roman" panose="02020603050405020304" pitchFamily="18" charset="0"/>
                <a:ea typeface="Times New Roman" panose="02020603050405020304" pitchFamily="18" charset="0"/>
              </a:rPr>
              <a:t> </a:t>
            </a:r>
            <a:r>
              <a:rPr lang="en-US" sz="2000" b="1" spc="-5" dirty="0">
                <a:effectLst/>
                <a:latin typeface="Times New Roman" panose="02020603050405020304" pitchFamily="18" charset="0"/>
                <a:ea typeface="Times New Roman" panose="02020603050405020304" pitchFamily="18" charset="0"/>
              </a:rPr>
              <a:t>later than</a:t>
            </a:r>
            <a:r>
              <a:rPr lang="en-US" sz="2000" b="1" spc="-20" dirty="0">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January</a:t>
            </a:r>
            <a:r>
              <a:rPr lang="en-US" sz="2000" b="1" spc="-2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19,</a:t>
            </a:r>
            <a:r>
              <a:rPr lang="en-US" sz="2000" b="1" spc="-2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2026.</a:t>
            </a:r>
            <a:endParaRPr lang="en-US" sz="2000" spc="-5" dirty="0">
              <a:effectLst/>
              <a:latin typeface="Times New Roman" panose="02020603050405020304" pitchFamily="18" charset="0"/>
              <a:ea typeface="Times New Roman" panose="02020603050405020304" pitchFamily="18" charset="0"/>
            </a:endParaRPr>
          </a:p>
          <a:p>
            <a:pPr marL="742950" marR="76835" lvl="1" indent="-285750">
              <a:spcBef>
                <a:spcPts val="1145"/>
              </a:spcBef>
              <a:spcAft>
                <a:spcPts val="0"/>
              </a:spcAft>
              <a:buFont typeface="+mj-lt"/>
              <a:buAutoNum type="romanLcParenBoth"/>
              <a:tabLst>
                <a:tab pos="257175" algn="l"/>
              </a:tabLst>
            </a:pPr>
            <a:r>
              <a:rPr lang="en-US" sz="2000" b="1" spc="-5" dirty="0">
                <a:solidFill>
                  <a:srgbClr val="FF0000"/>
                </a:solidFill>
                <a:effectLst/>
                <a:latin typeface="Times New Roman" panose="02020603050405020304" pitchFamily="18" charset="0"/>
                <a:ea typeface="Times New Roman" panose="02020603050405020304" pitchFamily="18" charset="0"/>
              </a:rPr>
              <a:t>For substances, all employers shall, as necessary, update any alternative workplace labeling</a:t>
            </a:r>
            <a:r>
              <a:rPr lang="en-US" sz="2000" b="1" spc="-2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used</a:t>
            </a:r>
            <a:r>
              <a:rPr lang="en-US" sz="2000" b="1" spc="-25"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under paragraph (f)(6) of this section, update the hazard communication program required by paragraph (h)(1), and provide any additional employee training</a:t>
            </a:r>
            <a:r>
              <a:rPr lang="en-US" sz="2000" b="1" spc="20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in accordance with paragraph (h)(3) for newly</a:t>
            </a:r>
            <a:r>
              <a:rPr lang="en-US" sz="2000" b="1" spc="-10" dirty="0">
                <a:solidFill>
                  <a:srgbClr val="FF0000"/>
                </a:solidFill>
                <a:effectLst/>
                <a:latin typeface="Times New Roman" panose="02020603050405020304" pitchFamily="18" charset="0"/>
                <a:ea typeface="Times New Roman" panose="02020603050405020304" pitchFamily="18" charset="0"/>
              </a:rPr>
              <a:t> </a:t>
            </a:r>
            <a:r>
              <a:rPr lang="en-US" sz="2000" b="1" spc="-5" dirty="0">
                <a:solidFill>
                  <a:srgbClr val="FF0000"/>
                </a:solidFill>
                <a:effectLst/>
                <a:latin typeface="Times New Roman" panose="02020603050405020304" pitchFamily="18" charset="0"/>
                <a:ea typeface="Times New Roman" panose="02020603050405020304" pitchFamily="18" charset="0"/>
              </a:rPr>
              <a:t>identified physical hazards, health hazards, or other hazards covered under this section no later than July 20, 2026.</a:t>
            </a:r>
            <a:endParaRPr lang="en-US" sz="2000" spc="-5" dirty="0">
              <a:effectLst/>
              <a:latin typeface="Times New Roman" panose="02020603050405020304" pitchFamily="18" charset="0"/>
              <a:ea typeface="Times New Roman" panose="02020603050405020304" pitchFamily="18" charset="0"/>
            </a:endParaRPr>
          </a:p>
          <a:p>
            <a:pPr marL="0" marR="0">
              <a:spcBef>
                <a:spcPts val="10"/>
              </a:spcBef>
              <a:spcAft>
                <a:spcPts val="0"/>
              </a:spcAft>
            </a:pPr>
            <a:r>
              <a:rPr lang="en-US" sz="2200" b="1" dirty="0">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66675" marR="80645" indent="635">
              <a:spcBef>
                <a:spcPts val="0"/>
              </a:spcBef>
              <a:spcAft>
                <a:spcPts val="0"/>
              </a:spcAft>
              <a:tabLst>
                <a:tab pos="524510" algn="l"/>
              </a:tabLst>
            </a:pPr>
            <a:endParaRPr lang="en-US" sz="2200" dirty="0"/>
          </a:p>
        </p:txBody>
      </p:sp>
    </p:spTree>
    <p:extLst>
      <p:ext uri="{BB962C8B-B14F-4D97-AF65-F5344CB8AC3E}">
        <p14:creationId xmlns:p14="http://schemas.microsoft.com/office/powerpoint/2010/main" val="235487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lang="en-US" dirty="0"/>
              <a:t>j) Dates (continued):</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555846"/>
            <a:ext cx="5257800" cy="2811438"/>
          </a:xfrm>
        </p:spPr>
        <p:txBody>
          <a:bodyPr>
            <a:normAutofit/>
          </a:bodyPr>
          <a:lstStyle/>
          <a:p>
            <a:pPr marL="0" marR="0" lvl="1" indent="0">
              <a:spcBef>
                <a:spcPts val="0"/>
              </a:spcBef>
              <a:spcAft>
                <a:spcPts val="0"/>
              </a:spcAft>
              <a:buClr>
                <a:srgbClr val="FF0000"/>
              </a:buClr>
              <a:buSzPts val="1000"/>
              <a:buNone/>
              <a:tabLst>
                <a:tab pos="521970" algn="l"/>
              </a:tabLst>
            </a:pPr>
            <a:endParaRPr lang="en-US" sz="3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Clr>
                <a:srgbClr val="FF0000"/>
              </a:buClr>
              <a:buSzPts val="1000"/>
              <a:buFont typeface="Times New Roman" panose="02020603050405020304" pitchFamily="18" charset="0"/>
              <a:buAutoNum type="alphaUcParenBoth"/>
              <a:tabLst>
                <a:tab pos="521335" algn="l"/>
              </a:tabLst>
            </a:pPr>
            <a:endParaRPr lang="en-US" sz="1100" spc="-5"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D9A22D2-8DFA-785C-4BA0-FF98D8BB18F5}"/>
              </a:ext>
            </a:extLst>
          </p:cNvPr>
          <p:cNvSpPr txBox="1"/>
          <p:nvPr/>
        </p:nvSpPr>
        <p:spPr>
          <a:xfrm>
            <a:off x="838201" y="1555846"/>
            <a:ext cx="10339316" cy="4806444"/>
          </a:xfrm>
          <a:prstGeom prst="rect">
            <a:avLst/>
          </a:prstGeom>
          <a:noFill/>
        </p:spPr>
        <p:txBody>
          <a:bodyPr wrap="square" rtlCol="0">
            <a:spAutoFit/>
          </a:bodyPr>
          <a:lstStyle/>
          <a:p>
            <a:pPr marL="65405" marR="0">
              <a:lnSpc>
                <a:spcPts val="1145"/>
              </a:lnSpc>
              <a:spcBef>
                <a:spcPts val="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rPr>
              <a:t>(j)(3)</a:t>
            </a:r>
            <a:r>
              <a:rPr lang="en-US" sz="1800" b="1" spc="-15" dirty="0">
                <a:solidFill>
                  <a:srgbClr val="FF0000"/>
                </a:solidFill>
                <a:effectLst/>
                <a:latin typeface="Times New Roman" panose="02020603050405020304" pitchFamily="18" charset="0"/>
                <a:ea typeface="Times New Roman" panose="02020603050405020304" pitchFamily="18" charset="0"/>
              </a:rPr>
              <a:t> </a:t>
            </a:r>
            <a:r>
              <a:rPr lang="en-US" sz="1800" b="1" spc="-10" dirty="0">
                <a:solidFill>
                  <a:srgbClr val="FF0000"/>
                </a:solidFill>
                <a:effectLst/>
                <a:latin typeface="Times New Roman" panose="02020603050405020304" pitchFamily="18" charset="0"/>
                <a:ea typeface="Times New Roman" panose="02020603050405020304" pitchFamily="18" charset="0"/>
              </a:rPr>
              <a:t>Mixtures</a:t>
            </a:r>
            <a:endParaRPr lang="en-US" sz="1800" dirty="0">
              <a:effectLst/>
              <a:latin typeface="Times New Roman" panose="02020603050405020304" pitchFamily="18" charset="0"/>
              <a:ea typeface="Times New Roman" panose="02020603050405020304" pitchFamily="18" charset="0"/>
            </a:endParaRPr>
          </a:p>
          <a:p>
            <a:pPr marR="111125" lvl="0">
              <a:spcBef>
                <a:spcPts val="0"/>
              </a:spcBef>
              <a:spcAft>
                <a:spcPts val="0"/>
              </a:spcAft>
              <a:buClr>
                <a:srgbClr val="FF0000"/>
              </a:buClr>
              <a:buSzPts val="1000"/>
              <a:tabLst>
                <a:tab pos="250190" algn="l"/>
              </a:tabLst>
            </a:pPr>
            <a:r>
              <a:rPr lang="en-US" sz="1800" b="1" spc="-5" dirty="0">
                <a:solidFill>
                  <a:srgbClr val="FF0000"/>
                </a:solidFill>
                <a:effectLst/>
                <a:latin typeface="Times New Roman" panose="02020603050405020304" pitchFamily="18" charset="0"/>
                <a:ea typeface="Times New Roman" panose="02020603050405020304" pitchFamily="18" charset="0"/>
              </a:rPr>
              <a:t>	(</a:t>
            </a:r>
            <a:r>
              <a:rPr lang="en-US" sz="1800" b="1" spc="-5" dirty="0" err="1">
                <a:solidFill>
                  <a:srgbClr val="FF0000"/>
                </a:solidFill>
                <a:effectLst/>
                <a:latin typeface="Times New Roman" panose="02020603050405020304" pitchFamily="18" charset="0"/>
                <a:ea typeface="Times New Roman" panose="02020603050405020304" pitchFamily="18" charset="0"/>
              </a:rPr>
              <a:t>i</a:t>
            </a:r>
            <a:r>
              <a:rPr lang="en-US" sz="1800" b="1" spc="-5" dirty="0">
                <a:solidFill>
                  <a:srgbClr val="FF0000"/>
                </a:solidFill>
                <a:effectLst/>
                <a:latin typeface="Times New Roman" panose="02020603050405020304" pitchFamily="18" charset="0"/>
                <a:ea typeface="Times New Roman" panose="02020603050405020304" pitchFamily="18" charset="0"/>
              </a:rPr>
              <a:t>)  Chemical manufacturers, importers, and distributors evaluating mixtures shall be in compliance with all modified provisions of this section no</a:t>
            </a:r>
            <a:r>
              <a:rPr lang="en-US" sz="1800" b="1" spc="-20" dirty="0">
                <a:solidFill>
                  <a:srgbClr val="FF0000"/>
                </a:solidFill>
                <a:effectLst/>
                <a:latin typeface="Times New Roman" panose="02020603050405020304" pitchFamily="18" charset="0"/>
                <a:ea typeface="Times New Roman" panose="02020603050405020304" pitchFamily="18" charset="0"/>
              </a:rPr>
              <a:t> </a:t>
            </a:r>
            <a:r>
              <a:rPr lang="en-US" sz="1800" b="1" spc="-5" dirty="0">
                <a:solidFill>
                  <a:srgbClr val="FF0000"/>
                </a:solidFill>
                <a:effectLst/>
                <a:latin typeface="Times New Roman" panose="02020603050405020304" pitchFamily="18" charset="0"/>
                <a:ea typeface="Times New Roman" panose="02020603050405020304" pitchFamily="18" charset="0"/>
              </a:rPr>
              <a:t>later than July</a:t>
            </a:r>
            <a:r>
              <a:rPr lang="en-US" sz="1800" b="1" spc="-15" dirty="0">
                <a:solidFill>
                  <a:srgbClr val="FF0000"/>
                </a:solidFill>
                <a:effectLst/>
                <a:latin typeface="Times New Roman" panose="02020603050405020304" pitchFamily="18" charset="0"/>
                <a:ea typeface="Times New Roman" panose="02020603050405020304" pitchFamily="18" charset="0"/>
              </a:rPr>
              <a:t> </a:t>
            </a:r>
            <a:r>
              <a:rPr lang="en-US" sz="1800" b="1" spc="-5" dirty="0">
                <a:solidFill>
                  <a:srgbClr val="FF0000"/>
                </a:solidFill>
                <a:effectLst/>
                <a:latin typeface="Times New Roman" panose="02020603050405020304" pitchFamily="18" charset="0"/>
                <a:ea typeface="Times New Roman" panose="02020603050405020304" pitchFamily="18" charset="0"/>
              </a:rPr>
              <a:t>19,</a:t>
            </a:r>
            <a:r>
              <a:rPr lang="en-US" sz="1800" b="1" spc="-15" dirty="0">
                <a:solidFill>
                  <a:srgbClr val="FF0000"/>
                </a:solidFill>
                <a:effectLst/>
                <a:latin typeface="Times New Roman" panose="02020603050405020304" pitchFamily="18" charset="0"/>
                <a:ea typeface="Times New Roman" panose="02020603050405020304" pitchFamily="18" charset="0"/>
              </a:rPr>
              <a:t> </a:t>
            </a:r>
            <a:r>
              <a:rPr lang="en-US" sz="1800" b="1" spc="-5" dirty="0">
                <a:solidFill>
                  <a:srgbClr val="FF0000"/>
                </a:solidFill>
                <a:effectLst/>
                <a:latin typeface="Times New Roman" panose="02020603050405020304" pitchFamily="18" charset="0"/>
                <a:ea typeface="Times New Roman" panose="02020603050405020304" pitchFamily="18" charset="0"/>
              </a:rPr>
              <a:t>2027.</a:t>
            </a:r>
            <a:r>
              <a:rPr lang="en-US" sz="1800" b="1" spc="-15" dirty="0">
                <a:solidFill>
                  <a:srgbClr val="FF0000"/>
                </a:solidFill>
                <a:effectLst/>
                <a:latin typeface="Times New Roman" panose="02020603050405020304" pitchFamily="18" charset="0"/>
                <a:ea typeface="Times New Roman" panose="02020603050405020304" pitchFamily="18" charset="0"/>
              </a:rPr>
              <a:t> </a:t>
            </a:r>
            <a:r>
              <a:rPr lang="en-US" sz="1800" b="1" strike="sngStrike" spc="-5" dirty="0">
                <a:solidFill>
                  <a:srgbClr val="FF0000"/>
                </a:solidFill>
                <a:effectLst/>
                <a:latin typeface="Times New Roman" panose="02020603050405020304" pitchFamily="18" charset="0"/>
                <a:ea typeface="Times New Roman" panose="02020603050405020304" pitchFamily="18" charset="0"/>
              </a:rPr>
              <a:t>the effective</a:t>
            </a:r>
            <a:r>
              <a:rPr lang="en-US" sz="1800" b="1" spc="-5" dirty="0">
                <a:solidFill>
                  <a:srgbClr val="FF0000"/>
                </a:solidFill>
                <a:effectLst/>
                <a:latin typeface="Times New Roman" panose="02020603050405020304" pitchFamily="18" charset="0"/>
                <a:ea typeface="Times New Roman" panose="02020603050405020304" pitchFamily="18" charset="0"/>
              </a:rPr>
              <a:t> </a:t>
            </a:r>
            <a:r>
              <a:rPr lang="en-US" sz="1800" b="1" strike="sngStrike" spc="-5" dirty="0" err="1">
                <a:solidFill>
                  <a:srgbClr val="FF0000"/>
                </a:solidFill>
                <a:effectLst/>
                <a:latin typeface="Times New Roman" panose="02020603050405020304" pitchFamily="18" charset="0"/>
                <a:ea typeface="Times New Roman" panose="02020603050405020304" pitchFamily="18" charset="0"/>
              </a:rPr>
              <a:t>date.After</a:t>
            </a:r>
            <a:r>
              <a:rPr lang="en-US" sz="1800" b="1" strike="sngStrike" spc="-5" dirty="0">
                <a:solidFill>
                  <a:srgbClr val="FF0000"/>
                </a:solidFill>
                <a:effectLst/>
                <a:latin typeface="Times New Roman" panose="02020603050405020304" pitchFamily="18" charset="0"/>
                <a:ea typeface="Times New Roman" panose="02020603050405020304" pitchFamily="18" charset="0"/>
              </a:rPr>
              <a:t> December 1, 2015…after the publication</a:t>
            </a:r>
            <a:r>
              <a:rPr lang="en-US" sz="1800" b="1" spc="-5" dirty="0">
                <a:solidFill>
                  <a:srgbClr val="FF0000"/>
                </a:solidFill>
                <a:effectLst/>
                <a:latin typeface="Times New Roman" panose="02020603050405020304" pitchFamily="18" charset="0"/>
                <a:ea typeface="Times New Roman" panose="02020603050405020304" pitchFamily="18" charset="0"/>
              </a:rPr>
              <a:t> </a:t>
            </a:r>
            <a:r>
              <a:rPr lang="en-US" sz="1800" b="1" strike="sngStrike" spc="-5" dirty="0">
                <a:solidFill>
                  <a:srgbClr val="FF0000"/>
                </a:solidFill>
                <a:effectLst/>
                <a:latin typeface="Times New Roman" panose="02020603050405020304" pitchFamily="18" charset="0"/>
                <a:ea typeface="Times New Roman" panose="02020603050405020304" pitchFamily="18" charset="0"/>
              </a:rPr>
              <a:t>of the standard</a:t>
            </a:r>
            <a:endParaRPr lang="en-US" sz="1800" spc="-5" dirty="0">
              <a:effectLst/>
              <a:latin typeface="Times New Roman" panose="02020603050405020304" pitchFamily="18" charset="0"/>
              <a:ea typeface="Times New Roman" panose="02020603050405020304" pitchFamily="18" charset="0"/>
            </a:endParaRPr>
          </a:p>
          <a:p>
            <a:pPr marR="76835" lvl="0">
              <a:spcBef>
                <a:spcPts val="1145"/>
              </a:spcBef>
              <a:spcAft>
                <a:spcPts val="0"/>
              </a:spcAft>
              <a:buClr>
                <a:srgbClr val="FF0000"/>
              </a:buClr>
              <a:buSzPts val="1000"/>
              <a:tabLst>
                <a:tab pos="252730" algn="l"/>
              </a:tabLst>
            </a:pPr>
            <a:r>
              <a:rPr lang="en-US" sz="1800" b="1" spc="-5" dirty="0">
                <a:solidFill>
                  <a:srgbClr val="FF0000"/>
                </a:solidFill>
                <a:effectLst/>
                <a:latin typeface="Times New Roman" panose="02020603050405020304" pitchFamily="18" charset="0"/>
                <a:ea typeface="Times New Roman" panose="02020603050405020304" pitchFamily="18" charset="0"/>
              </a:rPr>
              <a:t>	(ii)  For mixtures, all employers shall, as necessary, update any alternative workplace labeling</a:t>
            </a:r>
            <a:r>
              <a:rPr lang="en-US" sz="1800" b="1" spc="-25" dirty="0">
                <a:solidFill>
                  <a:srgbClr val="FF0000"/>
                </a:solidFill>
                <a:effectLst/>
                <a:latin typeface="Times New Roman" panose="02020603050405020304" pitchFamily="18" charset="0"/>
                <a:ea typeface="Times New Roman" panose="02020603050405020304" pitchFamily="18" charset="0"/>
              </a:rPr>
              <a:t> </a:t>
            </a:r>
            <a:r>
              <a:rPr lang="en-US" sz="1800" b="1" spc="-5" dirty="0">
                <a:solidFill>
                  <a:srgbClr val="FF0000"/>
                </a:solidFill>
                <a:effectLst/>
                <a:latin typeface="Times New Roman" panose="02020603050405020304" pitchFamily="18" charset="0"/>
                <a:ea typeface="Times New Roman" panose="02020603050405020304" pitchFamily="18" charset="0"/>
              </a:rPr>
              <a:t>used</a:t>
            </a:r>
            <a:r>
              <a:rPr lang="en-US" sz="1800" b="1" spc="-25" dirty="0">
                <a:solidFill>
                  <a:srgbClr val="FF0000"/>
                </a:solidFill>
                <a:effectLst/>
                <a:latin typeface="Times New Roman" panose="02020603050405020304" pitchFamily="18" charset="0"/>
                <a:ea typeface="Times New Roman" panose="02020603050405020304" pitchFamily="18" charset="0"/>
              </a:rPr>
              <a:t> </a:t>
            </a:r>
            <a:r>
              <a:rPr lang="en-US" sz="1800" b="1" spc="-5" dirty="0">
                <a:solidFill>
                  <a:srgbClr val="FF0000"/>
                </a:solidFill>
                <a:effectLst/>
                <a:latin typeface="Times New Roman" panose="02020603050405020304" pitchFamily="18" charset="0"/>
                <a:ea typeface="Times New Roman" panose="02020603050405020304" pitchFamily="18" charset="0"/>
              </a:rPr>
              <a:t>under paragraph (f)(6) of this section, update the hazard communication program required by paragraph (h)(1), and provide any additional employee training</a:t>
            </a:r>
            <a:r>
              <a:rPr lang="en-US" sz="1800" b="1" spc="200" dirty="0">
                <a:solidFill>
                  <a:srgbClr val="FF0000"/>
                </a:solidFill>
                <a:effectLst/>
                <a:latin typeface="Times New Roman" panose="02020603050405020304" pitchFamily="18" charset="0"/>
                <a:ea typeface="Times New Roman" panose="02020603050405020304" pitchFamily="18" charset="0"/>
              </a:rPr>
              <a:t> </a:t>
            </a:r>
            <a:r>
              <a:rPr lang="en-US" sz="1800" b="1" spc="-5" dirty="0">
                <a:solidFill>
                  <a:srgbClr val="FF0000"/>
                </a:solidFill>
                <a:effectLst/>
                <a:latin typeface="Times New Roman" panose="02020603050405020304" pitchFamily="18" charset="0"/>
                <a:ea typeface="Times New Roman" panose="02020603050405020304" pitchFamily="18" charset="0"/>
              </a:rPr>
              <a:t>in accordance with paragraph (h)(3) for newly</a:t>
            </a:r>
            <a:r>
              <a:rPr lang="en-US" sz="1800" b="1" spc="-10" dirty="0">
                <a:solidFill>
                  <a:srgbClr val="FF0000"/>
                </a:solidFill>
                <a:effectLst/>
                <a:latin typeface="Times New Roman" panose="02020603050405020304" pitchFamily="18" charset="0"/>
                <a:ea typeface="Times New Roman" panose="02020603050405020304" pitchFamily="18" charset="0"/>
              </a:rPr>
              <a:t> </a:t>
            </a:r>
            <a:r>
              <a:rPr lang="en-US" sz="1800" b="1" spc="-5" dirty="0">
                <a:solidFill>
                  <a:srgbClr val="FF0000"/>
                </a:solidFill>
                <a:effectLst/>
                <a:latin typeface="Times New Roman" panose="02020603050405020304" pitchFamily="18" charset="0"/>
                <a:ea typeface="Times New Roman" panose="02020603050405020304" pitchFamily="18" charset="0"/>
              </a:rPr>
              <a:t>identified physical hazard, or health hazards or other hazards covered under this section no later than January 19, 2028.</a:t>
            </a:r>
            <a:endParaRPr lang="en-US" sz="1800" spc="-5" dirty="0">
              <a:effectLst/>
              <a:latin typeface="Times New Roman" panose="02020603050405020304" pitchFamily="18" charset="0"/>
              <a:ea typeface="Times New Roman" panose="02020603050405020304" pitchFamily="18" charset="0"/>
            </a:endParaRPr>
          </a:p>
          <a:p>
            <a:endParaRPr lang="en-US" sz="1800" strike="sngStrike" dirty="0">
              <a:solidFill>
                <a:srgbClr val="FF0000"/>
              </a:solidFill>
              <a:effectLst/>
              <a:latin typeface="Times New Roman" panose="02020603050405020304" pitchFamily="18" charset="0"/>
              <a:ea typeface="Times New Roman" panose="02020603050405020304" pitchFamily="18" charset="0"/>
            </a:endParaRPr>
          </a:p>
          <a:p>
            <a:pPr marL="67310" marR="88900">
              <a:spcBef>
                <a:spcPts val="0"/>
              </a:spcBef>
              <a:spcAft>
                <a:spcPts val="0"/>
              </a:spcAft>
            </a:pPr>
            <a:r>
              <a:rPr lang="en-US" sz="1800" strike="sngStrike" dirty="0">
                <a:solidFill>
                  <a:srgbClr val="FF0000"/>
                </a:solidFill>
                <a:effectLst/>
                <a:latin typeface="Times New Roman" panose="02020603050405020304" pitchFamily="18" charset="0"/>
                <a:ea typeface="Times New Roman" panose="02020603050405020304" pitchFamily="18" charset="0"/>
              </a:rPr>
              <a:t>All employers shall, as necessary, update…24</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strike="sngStrike" dirty="0">
                <a:solidFill>
                  <a:srgbClr val="FF0000"/>
                </a:solidFill>
                <a:effectLst/>
                <a:latin typeface="Times New Roman" panose="02020603050405020304" pitchFamily="18" charset="0"/>
                <a:ea typeface="Times New Roman" panose="02020603050405020304" pitchFamily="18" charset="0"/>
              </a:rPr>
              <a:t>months after publication of the standard.</a:t>
            </a:r>
          </a:p>
          <a:p>
            <a:pPr marL="67310" marR="88900">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67310" marR="0">
              <a:spcBef>
                <a:spcPts val="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rPr>
              <a:t>(j)(4</a:t>
            </a:r>
            <a:r>
              <a:rPr lang="en-US" sz="1800" dirty="0">
                <a:solidFill>
                  <a:srgbClr val="FF0000"/>
                </a:solidFill>
                <a:effectLst/>
                <a:latin typeface="Times New Roman" panose="02020603050405020304" pitchFamily="18" charset="0"/>
                <a:ea typeface="Times New Roman" panose="02020603050405020304" pitchFamily="18" charset="0"/>
              </a:rPr>
              <a:t>)</a:t>
            </a:r>
            <a:r>
              <a:rPr lang="en-US" sz="1800" strike="sngStrike" spc="-5" dirty="0">
                <a:solidFill>
                  <a:srgbClr val="FF0000"/>
                </a:solidFill>
                <a:effectLst/>
                <a:latin typeface="Times New Roman" panose="02020603050405020304" pitchFamily="18" charset="0"/>
                <a:ea typeface="Times New Roman" panose="02020603050405020304" pitchFamily="18" charset="0"/>
              </a:rPr>
              <a:t> </a:t>
            </a:r>
            <a:r>
              <a:rPr lang="en-US" sz="1800" strike="sngStrike" dirty="0">
                <a:solidFill>
                  <a:srgbClr val="FF0000"/>
                </a:solidFill>
                <a:effectLst/>
                <a:latin typeface="Times New Roman" panose="02020603050405020304" pitchFamily="18" charset="0"/>
                <a:ea typeface="Times New Roman" panose="02020603050405020304" pitchFamily="18" charset="0"/>
              </a:rPr>
              <a:t>Chemical manufacturers, importers, distributors, and employers</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strike="sngStrike" dirty="0">
                <a:solidFill>
                  <a:srgbClr val="FF0000"/>
                </a:solidFill>
                <a:effectLst/>
                <a:latin typeface="Times New Roman" panose="02020603050405020304" pitchFamily="18" charset="0"/>
                <a:ea typeface="Times New Roman" panose="02020603050405020304" pitchFamily="18" charset="0"/>
              </a:rPr>
              <a:t>may comply with either §1910.1200 revised as of October August 1,</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strike="sngStrike" dirty="0">
                <a:solidFill>
                  <a:srgbClr val="FF0000"/>
                </a:solidFill>
                <a:effectLst/>
                <a:latin typeface="Times New Roman" panose="02020603050405020304" pitchFamily="18" charset="0"/>
                <a:ea typeface="Times New Roman" panose="02020603050405020304" pitchFamily="18" charset="0"/>
              </a:rPr>
              <a:t>20191, or the current version of this standard, or both during the</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strike="sngStrike" dirty="0">
                <a:solidFill>
                  <a:srgbClr val="FF0000"/>
                </a:solidFill>
                <a:effectLst/>
                <a:latin typeface="Times New Roman" panose="02020603050405020304" pitchFamily="18" charset="0"/>
                <a:ea typeface="Times New Roman" panose="02020603050405020304" pitchFamily="18" charset="0"/>
              </a:rPr>
              <a:t>transition</a:t>
            </a:r>
            <a:r>
              <a:rPr lang="en-US" sz="1800" strike="sngStrike" spc="-15" dirty="0">
                <a:solidFill>
                  <a:srgbClr val="FF0000"/>
                </a:solidFill>
                <a:effectLst/>
                <a:latin typeface="Times New Roman" panose="02020603050405020304" pitchFamily="18" charset="0"/>
                <a:ea typeface="Times New Roman" panose="02020603050405020304" pitchFamily="18" charset="0"/>
              </a:rPr>
              <a:t> </a:t>
            </a:r>
            <a:r>
              <a:rPr lang="en-US" sz="1800" strike="sngStrike" dirty="0">
                <a:solidFill>
                  <a:srgbClr val="FF0000"/>
                </a:solidFill>
                <a:effectLst/>
                <a:latin typeface="Times New Roman" panose="02020603050405020304" pitchFamily="18" charset="0"/>
                <a:ea typeface="Times New Roman" panose="02020603050405020304" pitchFamily="18" charset="0"/>
              </a:rPr>
              <a:t>period</a:t>
            </a:r>
            <a:r>
              <a:rPr lang="en-US" sz="1800" spc="185"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Chemical</a:t>
            </a:r>
            <a:r>
              <a:rPr lang="en-US" sz="1800" b="1" spc="-35"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manufacturers,</a:t>
            </a:r>
            <a:r>
              <a:rPr lang="en-US" sz="1800" b="1" spc="-35"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importers,</a:t>
            </a:r>
            <a:r>
              <a:rPr lang="en-US" sz="1800" b="1" spc="-35"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distributors, and employers may comply with either</a:t>
            </a:r>
            <a:r>
              <a:rPr lang="en-US" sz="1800" b="1" spc="200"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§1910.1200 revised as of [DATE OF</a:t>
            </a:r>
            <a:r>
              <a:rPr lang="en-US" sz="1800" b="1" spc="-10"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PUBLICATION IN THE FEDERAL</a:t>
            </a:r>
            <a:r>
              <a:rPr lang="en-US" sz="1800" b="1" spc="-45"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REGISTER], or the</a:t>
            </a:r>
            <a:r>
              <a:rPr lang="en-US" sz="1800" b="1" spc="-20"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previous</a:t>
            </a:r>
            <a:r>
              <a:rPr lang="en-US" sz="1800" b="1" spc="-25"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version</a:t>
            </a:r>
            <a:r>
              <a:rPr lang="en-US" sz="1800" b="1" spc="-25"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of</a:t>
            </a:r>
            <a:r>
              <a:rPr lang="en-US" sz="1800" b="1" spc="-25"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this</a:t>
            </a:r>
            <a:r>
              <a:rPr lang="en-US" sz="1800" b="1" spc="-20"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standard,</a:t>
            </a:r>
            <a:r>
              <a:rPr lang="en-US" sz="1800" b="1" spc="-25"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or</a:t>
            </a:r>
            <a:r>
              <a:rPr lang="en-US" sz="1800" b="1" spc="-45"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both</a:t>
            </a:r>
            <a:r>
              <a:rPr lang="en-US" sz="1800" b="1" spc="-25"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during</a:t>
            </a:r>
            <a:r>
              <a:rPr lang="en-US" sz="1800" b="1" spc="-25"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the transition period.</a:t>
            </a:r>
            <a:endParaRPr lang="en-US" sz="2200" dirty="0"/>
          </a:p>
        </p:txBody>
      </p:sp>
    </p:spTree>
    <p:extLst>
      <p:ext uri="{BB962C8B-B14F-4D97-AF65-F5344CB8AC3E}">
        <p14:creationId xmlns:p14="http://schemas.microsoft.com/office/powerpoint/2010/main" val="2646494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38200" y="365127"/>
            <a:ext cx="10926170" cy="1325563"/>
          </a:xfrm>
        </p:spPr>
        <p:txBody>
          <a:bodyPr/>
          <a:lstStyle/>
          <a:p>
            <a:r>
              <a:rPr lang="en-US" dirty="0"/>
              <a:t>j) Dates (continued):</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555846"/>
            <a:ext cx="5257800" cy="2811438"/>
          </a:xfrm>
        </p:spPr>
        <p:txBody>
          <a:bodyPr>
            <a:normAutofit/>
          </a:bodyPr>
          <a:lstStyle/>
          <a:p>
            <a:pPr marL="0" marR="0" lvl="1" indent="0">
              <a:spcBef>
                <a:spcPts val="0"/>
              </a:spcBef>
              <a:spcAft>
                <a:spcPts val="0"/>
              </a:spcAft>
              <a:buClr>
                <a:srgbClr val="FF0000"/>
              </a:buClr>
              <a:buSzPts val="1000"/>
              <a:buNone/>
              <a:tabLst>
                <a:tab pos="521970" algn="l"/>
              </a:tabLst>
            </a:pPr>
            <a:endParaRPr lang="en-US" sz="3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Clr>
                <a:srgbClr val="FF0000"/>
              </a:buClr>
              <a:buSzPts val="1000"/>
              <a:buFont typeface="Times New Roman" panose="02020603050405020304" pitchFamily="18" charset="0"/>
              <a:buAutoNum type="alphaUcParenBoth"/>
              <a:tabLst>
                <a:tab pos="521335" algn="l"/>
              </a:tabLst>
            </a:pPr>
            <a:endParaRPr lang="en-US" sz="1100" spc="-5"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F4E3DE31-9D2E-9436-E37A-B875C80206AD}"/>
              </a:ext>
            </a:extLst>
          </p:cNvPr>
          <p:cNvPicPr>
            <a:picLocks noChangeAspect="1"/>
          </p:cNvPicPr>
          <p:nvPr/>
        </p:nvPicPr>
        <p:blipFill rotWithShape="1">
          <a:blip r:embed="rId3"/>
          <a:srcRect l="5848" t="21048" r="9348" b="12638"/>
          <a:stretch/>
        </p:blipFill>
        <p:spPr>
          <a:xfrm>
            <a:off x="712997" y="1547935"/>
            <a:ext cx="10339316" cy="4545496"/>
          </a:xfrm>
          <a:prstGeom prst="rect">
            <a:avLst/>
          </a:prstGeom>
        </p:spPr>
      </p:pic>
    </p:spTree>
    <p:extLst>
      <p:ext uri="{BB962C8B-B14F-4D97-AF65-F5344CB8AC3E}">
        <p14:creationId xmlns:p14="http://schemas.microsoft.com/office/powerpoint/2010/main" val="1685487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References</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normAutofit fontScale="70000" lnSpcReduction="20000"/>
          </a:bodyPr>
          <a:lstStyle/>
          <a:p>
            <a:pPr marL="0" indent="0">
              <a:buNone/>
            </a:pPr>
            <a:r>
              <a:rPr lang="en-US" dirty="0"/>
              <a:t>Updates incorporation by reference section, 29 CFR 1910.6</a:t>
            </a:r>
          </a:p>
          <a:p>
            <a:r>
              <a:rPr lang="en-US" dirty="0"/>
              <a:t>Does not require reclassification of chemicals already classified</a:t>
            </a:r>
          </a:p>
          <a:p>
            <a:pPr lvl="1"/>
            <a:r>
              <a:rPr lang="en-US" dirty="0"/>
              <a:t>ADR 2019, European Agreement Concerning the International Carriage of Dangerous Goods by Road, Annex A, January 1, 2019 - test methods fluidity of liquids</a:t>
            </a:r>
          </a:p>
          <a:p>
            <a:pPr lvl="1"/>
            <a:r>
              <a:rPr lang="en-US" dirty="0"/>
              <a:t>ASTM D 4359-90 (reapproved 2019), Standard Test Method for Determining Whether a Material is a Liquid or a Solid, Approved July 1, 2019 -  test methods for viscous material</a:t>
            </a:r>
          </a:p>
          <a:p>
            <a:pPr lvl="1"/>
            <a:r>
              <a:rPr lang="en-US" dirty="0"/>
              <a:t>DIN 51794:2003-05, Determining the ignition temperature of petroleum products, May 2003.</a:t>
            </a:r>
          </a:p>
          <a:p>
            <a:pPr lvl="1"/>
            <a:r>
              <a:rPr lang="en-US" dirty="0"/>
              <a:t>IEC 60079-20-1, Explosive atmospheres—Part 20-1: Material characteristics for gas and vapor classification—Test methods and data, Edition 1.0, 2010-01 </a:t>
            </a:r>
          </a:p>
          <a:p>
            <a:pPr lvl="1"/>
            <a:r>
              <a:rPr lang="en-US" dirty="0"/>
              <a:t>ISO 817:2014(E), Refrigerants—Designation and safety classification, Third Edition, 2014-04-15</a:t>
            </a:r>
          </a:p>
          <a:p>
            <a:pPr lvl="1"/>
            <a:r>
              <a:rPr lang="en-US" dirty="0"/>
              <a:t>ISO 10156:2017(E), Gases and Gas Mixtures—Determination of Fire Potential and Oxidizing Ability for the Selection of Cylinder Valve Outlets, Fourth Edition, 2017-07</a:t>
            </a:r>
          </a:p>
          <a:p>
            <a:pPr lvl="1"/>
            <a:r>
              <a:rPr lang="en-US" dirty="0"/>
              <a:t>UN ST/SG/AC.10/11/Rev.6, UN Recommendations on the Transport of Dangerous Goods, Manual of Tests and Criteria, Sixth Revised Edition, copyright 2015.</a:t>
            </a:r>
          </a:p>
          <a:p>
            <a:pPr lvl="1"/>
            <a:endParaRPr lang="en-US" dirty="0"/>
          </a:p>
          <a:p>
            <a:pPr marL="0" indent="0">
              <a:buNone/>
            </a:pPr>
            <a:endParaRPr lang="en-US" dirty="0"/>
          </a:p>
        </p:txBody>
      </p:sp>
    </p:spTree>
    <p:extLst>
      <p:ext uri="{BB962C8B-B14F-4D97-AF65-F5344CB8AC3E}">
        <p14:creationId xmlns:p14="http://schemas.microsoft.com/office/powerpoint/2010/main" val="3846320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Appendix A. </a:t>
            </a:r>
            <a:r>
              <a:rPr lang="en-US" sz="4000" dirty="0"/>
              <a:t>Health Hazard Criteria</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lstStyle/>
          <a:p>
            <a:r>
              <a:rPr lang="en-US" dirty="0"/>
              <a:t>The GHS has been updated to reflect the development of non-animal test methods for use in hazard determination and classification. </a:t>
            </a:r>
          </a:p>
          <a:p>
            <a:r>
              <a:rPr lang="en-US" dirty="0"/>
              <a:t>The development of these test methods led to updates in Chapter 3.2 (which correspond to updates in this final rule to Appendix A.2 of the HCS)</a:t>
            </a:r>
          </a:p>
        </p:txBody>
      </p:sp>
    </p:spTree>
    <p:extLst>
      <p:ext uri="{BB962C8B-B14F-4D97-AF65-F5344CB8AC3E}">
        <p14:creationId xmlns:p14="http://schemas.microsoft.com/office/powerpoint/2010/main" val="788532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Appendix B. </a:t>
            </a:r>
            <a:r>
              <a:rPr lang="en-US" sz="4000" dirty="0"/>
              <a:t>Physical Criteria</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normAutofit/>
          </a:bodyPr>
          <a:lstStyle/>
          <a:p>
            <a:r>
              <a:rPr lang="en-US" dirty="0"/>
              <a:t>New hazard class (desensitized explosives) </a:t>
            </a:r>
          </a:p>
          <a:p>
            <a:r>
              <a:rPr lang="en-US" dirty="0"/>
              <a:t>New hazard categories:</a:t>
            </a:r>
          </a:p>
          <a:p>
            <a:pPr lvl="1"/>
            <a:r>
              <a:rPr lang="en-US" dirty="0"/>
              <a:t>Splitting Category 1 into 1A and 1B</a:t>
            </a:r>
          </a:p>
          <a:p>
            <a:pPr lvl="1"/>
            <a:r>
              <a:rPr lang="en-US" dirty="0"/>
              <a:t>Further subdividing Category 1A into flammable gases, chemically unstable gases and pyrophoric gases in the Flammable Gases class</a:t>
            </a:r>
          </a:p>
          <a:p>
            <a:pPr lvl="1"/>
            <a:r>
              <a:rPr lang="en-US" dirty="0"/>
              <a:t>Nonflammable aerosols in the Aerosols class</a:t>
            </a:r>
          </a:p>
        </p:txBody>
      </p:sp>
    </p:spTree>
    <p:extLst>
      <p:ext uri="{BB962C8B-B14F-4D97-AF65-F5344CB8AC3E}">
        <p14:creationId xmlns:p14="http://schemas.microsoft.com/office/powerpoint/2010/main" val="3052641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Appendix C.</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normAutofit/>
          </a:bodyPr>
          <a:lstStyle/>
          <a:p>
            <a:r>
              <a:rPr lang="en-US" dirty="0"/>
              <a:t>Updates to improve communication of hazards on labels</a:t>
            </a:r>
          </a:p>
          <a:p>
            <a:pPr lvl="1"/>
            <a:r>
              <a:rPr lang="en-US" dirty="0"/>
              <a:t>Remove redundancy and improve readability</a:t>
            </a:r>
          </a:p>
          <a:p>
            <a:r>
              <a:rPr lang="en-US" dirty="0"/>
              <a:t>Align with DOT labeling regulations</a:t>
            </a:r>
          </a:p>
          <a:p>
            <a:r>
              <a:rPr lang="en-US" dirty="0"/>
              <a:t>Align with Health Canada under the RCC</a:t>
            </a:r>
          </a:p>
          <a:p>
            <a:endParaRPr lang="en-US" dirty="0"/>
          </a:p>
        </p:txBody>
      </p:sp>
    </p:spTree>
    <p:extLst>
      <p:ext uri="{BB962C8B-B14F-4D97-AF65-F5344CB8AC3E}">
        <p14:creationId xmlns:p14="http://schemas.microsoft.com/office/powerpoint/2010/main" val="419306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Why?</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825625"/>
            <a:ext cx="11353800" cy="4351338"/>
          </a:xfrm>
        </p:spPr>
        <p:txBody>
          <a:bodyPr>
            <a:normAutofit/>
          </a:bodyPr>
          <a:lstStyle/>
          <a:p>
            <a:pPr marL="0" indent="0">
              <a:buNone/>
            </a:pPr>
            <a:r>
              <a:rPr lang="en-US" dirty="0"/>
              <a:t>The HCS (Hazard Communication Standard)requires periodic revision:</a:t>
            </a:r>
          </a:p>
          <a:p>
            <a:r>
              <a:rPr lang="en-US" dirty="0"/>
              <a:t>Maintain consistency with the United Nations GHS </a:t>
            </a:r>
          </a:p>
          <a:p>
            <a:pPr lvl="1"/>
            <a:r>
              <a:rPr lang="en-US" dirty="0"/>
              <a:t>	Regularly updating the HCS eases compliance for global             	corporations providing international consistency</a:t>
            </a:r>
          </a:p>
          <a:p>
            <a:r>
              <a:rPr lang="en-US" dirty="0"/>
              <a:t>Incorporate the progression of scientific principles and best approaches</a:t>
            </a:r>
          </a:p>
          <a:p>
            <a:r>
              <a:rPr lang="en-US" dirty="0"/>
              <a:t>Codify Letters of Interpretation</a:t>
            </a:r>
          </a:p>
        </p:txBody>
      </p:sp>
    </p:spTree>
    <p:extLst>
      <p:ext uri="{BB962C8B-B14F-4D97-AF65-F5344CB8AC3E}">
        <p14:creationId xmlns:p14="http://schemas.microsoft.com/office/powerpoint/2010/main" val="122318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Appendix D.</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normAutofit/>
          </a:bodyPr>
          <a:lstStyle/>
          <a:p>
            <a:r>
              <a:rPr lang="en-US" dirty="0"/>
              <a:t>Requirement for a U.S. telephone number and U.S. address</a:t>
            </a:r>
          </a:p>
          <a:p>
            <a:r>
              <a:rPr lang="en-US" dirty="0"/>
              <a:t>Clarifications, including trade secrets and nanoparticles</a:t>
            </a:r>
          </a:p>
        </p:txBody>
      </p:sp>
    </p:spTree>
    <p:extLst>
      <p:ext uri="{BB962C8B-B14F-4D97-AF65-F5344CB8AC3E}">
        <p14:creationId xmlns:p14="http://schemas.microsoft.com/office/powerpoint/2010/main" val="109338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Helpful Links: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43467" y="1445342"/>
            <a:ext cx="11548533" cy="4589787"/>
          </a:xfrm>
        </p:spPr>
        <p:txBody>
          <a:bodyPr>
            <a:normAutofit/>
          </a:bodyPr>
          <a:lstStyle/>
          <a:p>
            <a:endParaRPr lang="en-US" altLang="en-US" sz="2000" b="1" dirty="0">
              <a:hlinkClick r:id="rId3">
                <a:extLst>
                  <a:ext uri="{A12FA001-AC4F-418D-AE19-62706E023703}">
                    <ahyp:hlinkClr xmlns:ahyp="http://schemas.microsoft.com/office/drawing/2018/hyperlinkcolor" val="tx"/>
                  </a:ext>
                </a:extLst>
              </a:hlinkClick>
            </a:endParaRPr>
          </a:p>
          <a:p>
            <a:r>
              <a:rPr lang="en-US" sz="2000" b="1" dirty="0"/>
              <a:t>OSHA Hazard Communication Standard Home Page:  </a:t>
            </a:r>
            <a:r>
              <a:rPr lang="en-US" altLang="en-US" sz="2000" b="1" dirty="0">
                <a:solidFill>
                  <a:srgbClr val="568286"/>
                </a:solidFill>
                <a:hlinkClick r:id="rId3">
                  <a:extLst>
                    <a:ext uri="{A12FA001-AC4F-418D-AE19-62706E023703}">
                      <ahyp:hlinkClr xmlns:ahyp="http://schemas.microsoft.com/office/drawing/2018/hyperlinkcolor" val="tx"/>
                    </a:ext>
                  </a:extLst>
                </a:hlinkClick>
              </a:rPr>
              <a:t>https://www.osha.gov/hazcom</a:t>
            </a:r>
            <a:endParaRPr lang="en-US" altLang="en-US" sz="2000" b="1" dirty="0"/>
          </a:p>
          <a:p>
            <a:r>
              <a:rPr lang="en-US" sz="2000" b="1" dirty="0"/>
              <a:t>News Release: </a:t>
            </a:r>
            <a:r>
              <a:rPr lang="en-US" sz="2000" b="1" dirty="0">
                <a:hlinkClick r:id="rId4"/>
              </a:rPr>
              <a:t>https://www.osha.gov/news/newsreleases/national/05202024</a:t>
            </a:r>
            <a:endParaRPr lang="en-US" sz="2000" b="1" dirty="0"/>
          </a:p>
          <a:p>
            <a:r>
              <a:rPr lang="en-US" sz="2000" b="1" dirty="0"/>
              <a:t>Federal Register: </a:t>
            </a:r>
            <a:r>
              <a:rPr lang="en-US" sz="2000" b="1" dirty="0">
                <a:hlinkClick r:id="rId5"/>
              </a:rPr>
              <a:t>https://www.federalregister.gov/documents/2024/05/20/2024-08568/hazard-communication-standard</a:t>
            </a:r>
            <a:endParaRPr lang="en-US" sz="2000" b="1" dirty="0"/>
          </a:p>
          <a:p>
            <a:r>
              <a:rPr lang="en-US" sz="2000" b="1" dirty="0"/>
              <a:t>HCS Update – Questions and Answers:                                                                                                         </a:t>
            </a:r>
            <a:r>
              <a:rPr lang="en-US" sz="2000" b="1" dirty="0">
                <a:solidFill>
                  <a:schemeClr val="accent5"/>
                </a:solidFill>
                <a:hlinkClick r:id="rId6"/>
              </a:rPr>
              <a:t>https://www.osha.gov/sites/default/files/HCS_Q-and-As.pdf</a:t>
            </a:r>
            <a:endParaRPr lang="en-US" sz="2000" b="1" dirty="0">
              <a:solidFill>
                <a:schemeClr val="accent5"/>
              </a:solidFill>
            </a:endParaRPr>
          </a:p>
          <a:p>
            <a:r>
              <a:rPr lang="en-US" sz="2000" b="1" dirty="0"/>
              <a:t>Side-by-Side Comparison: </a:t>
            </a:r>
            <a:r>
              <a:rPr lang="en-US" sz="2000" b="1" dirty="0">
                <a:hlinkClick r:id="rId7"/>
              </a:rPr>
              <a:t>https://www.osha.gov/sites/default/files/HCS_side-by-side.pdf</a:t>
            </a:r>
            <a:endParaRPr lang="en-US" sz="2000" b="1" dirty="0"/>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048915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B6CB8603-4A8E-4F0E-A36A-0D2E419A1C55}"/>
              </a:ext>
            </a:extLst>
          </p:cNvPr>
          <p:cNvSpPr txBox="1">
            <a:spLocks noChangeArrowheads="1"/>
          </p:cNvSpPr>
          <p:nvPr/>
        </p:nvSpPr>
        <p:spPr bwMode="auto">
          <a:xfrm>
            <a:off x="838200" y="365127"/>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defTabSz="914377">
              <a:lnSpc>
                <a:spcPct val="90000"/>
              </a:lnSpc>
              <a:spcBef>
                <a:spcPct val="0"/>
              </a:spcBef>
              <a:spcAft>
                <a:spcPts val="600"/>
              </a:spcAft>
              <a:buNone/>
            </a:pPr>
            <a:r>
              <a:rPr lang="en-US" altLang="en-US" sz="4400" b="1" i="0" kern="1200" dirty="0">
                <a:solidFill>
                  <a:schemeClr val="tx2"/>
                </a:solidFill>
                <a:ea typeface="+mj-ea"/>
                <a:cs typeface="Calibri" panose="020F0502020204030204" pitchFamily="34" charset="0"/>
              </a:rPr>
              <a:t>www.iup.edu/pa-oshaconsultation</a:t>
            </a:r>
          </a:p>
        </p:txBody>
      </p:sp>
      <p:pic>
        <p:nvPicPr>
          <p:cNvPr id="5" name="Picture 4">
            <a:extLst>
              <a:ext uri="{FF2B5EF4-FFF2-40B4-BE49-F238E27FC236}">
                <a16:creationId xmlns:a16="http://schemas.microsoft.com/office/drawing/2014/main" id="{D316FD53-05B2-491D-B2CA-C7B4B599CEC5}"/>
              </a:ext>
            </a:extLst>
          </p:cNvPr>
          <p:cNvPicPr>
            <a:picLocks noChangeAspect="1"/>
          </p:cNvPicPr>
          <p:nvPr/>
        </p:nvPicPr>
        <p:blipFill rotWithShape="1">
          <a:blip r:embed="rId2"/>
          <a:srcRect t="2096" b="14309"/>
          <a:stretch/>
        </p:blipFill>
        <p:spPr>
          <a:xfrm>
            <a:off x="838200" y="1825625"/>
            <a:ext cx="10515600" cy="4351338"/>
          </a:xfrm>
          <a:prstGeom prst="rect">
            <a:avLst/>
          </a:prstGeom>
          <a:noFill/>
        </p:spPr>
      </p:pic>
      <p:sp>
        <p:nvSpPr>
          <p:cNvPr id="7" name="TextBox 6">
            <a:extLst>
              <a:ext uri="{FF2B5EF4-FFF2-40B4-BE49-F238E27FC236}">
                <a16:creationId xmlns:a16="http://schemas.microsoft.com/office/drawing/2014/main" id="{044AA566-36E9-4957-832F-47BC7AE54C6E}"/>
              </a:ext>
            </a:extLst>
          </p:cNvPr>
          <p:cNvSpPr txBox="1"/>
          <p:nvPr/>
        </p:nvSpPr>
        <p:spPr>
          <a:xfrm>
            <a:off x="9040632" y="6308207"/>
            <a:ext cx="2528515" cy="276999"/>
          </a:xfrm>
          <a:prstGeom prst="rect">
            <a:avLst/>
          </a:prstGeom>
          <a:noFill/>
        </p:spPr>
        <p:txBody>
          <a:bodyPr wrap="square">
            <a:spAutoFit/>
          </a:bodyPr>
          <a:lstStyle/>
          <a:p>
            <a:pPr>
              <a:spcBef>
                <a:spcPct val="0"/>
              </a:spcBef>
              <a:buFontTx/>
              <a:buNone/>
            </a:pPr>
            <a:r>
              <a:rPr lang="en-US" altLang="en-US" sz="1200" b="1" dirty="0">
                <a:solidFill>
                  <a:srgbClr val="B40000"/>
                </a:solidFill>
                <a:latin typeface="Calibri" panose="020F0502020204030204" pitchFamily="34" charset="0"/>
                <a:cs typeface="Calibri" panose="020F0502020204030204" pitchFamily="34" charset="0"/>
              </a:rPr>
              <a:t>www.iup.edu/pa-oshaconsultation</a:t>
            </a:r>
          </a:p>
        </p:txBody>
      </p:sp>
    </p:spTree>
    <p:extLst>
      <p:ext uri="{BB962C8B-B14F-4D97-AF65-F5344CB8AC3E}">
        <p14:creationId xmlns:p14="http://schemas.microsoft.com/office/powerpoint/2010/main" val="1597866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Contact us</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656999"/>
            <a:ext cx="10515600" cy="4344785"/>
          </a:xfrm>
        </p:spPr>
        <p:txBody>
          <a:bodyPr>
            <a:normAutofit/>
          </a:bodyPr>
          <a:lstStyle/>
          <a:p>
            <a:pPr marL="0" indent="0" algn="ctr">
              <a:lnSpc>
                <a:spcPct val="110000"/>
              </a:lnSpc>
              <a:spcBef>
                <a:spcPts val="600"/>
              </a:spcBef>
              <a:spcAft>
                <a:spcPts val="600"/>
              </a:spcAft>
              <a:buNone/>
            </a:pPr>
            <a:r>
              <a:rPr lang="en-US" altLang="en-US" sz="2400" dirty="0"/>
              <a:t>Rick Mason, CIH, CSP, CHMM</a:t>
            </a:r>
          </a:p>
          <a:p>
            <a:pPr marL="0" indent="0" algn="ctr">
              <a:lnSpc>
                <a:spcPct val="110000"/>
              </a:lnSpc>
              <a:spcBef>
                <a:spcPts val="600"/>
              </a:spcBef>
              <a:spcAft>
                <a:spcPts val="600"/>
              </a:spcAft>
              <a:buNone/>
            </a:pPr>
            <a:r>
              <a:rPr lang="en-US" altLang="en-US" sz="2400" dirty="0">
                <a:hlinkClick r:id="rId2"/>
              </a:rPr>
              <a:t>rmason@iup.edu</a:t>
            </a:r>
            <a:endParaRPr lang="en-US" altLang="en-US" sz="2400" dirty="0"/>
          </a:p>
          <a:p>
            <a:pPr marL="0" indent="0">
              <a:buNone/>
            </a:pPr>
            <a:endParaRPr lang="en-US" altLang="en-US" sz="2400" dirty="0"/>
          </a:p>
          <a:p>
            <a:r>
              <a:rPr lang="en-US" altLang="en-US" sz="1800" dirty="0"/>
              <a:t>Pennsylvania OSHA Consultation Office</a:t>
            </a:r>
          </a:p>
          <a:p>
            <a:r>
              <a:rPr lang="en-US" altLang="en-US" sz="1800" dirty="0"/>
              <a:t>Phone: 724-357-4095</a:t>
            </a:r>
          </a:p>
          <a:p>
            <a:r>
              <a:rPr lang="en-US" altLang="en-US" sz="1800" dirty="0"/>
              <a:t>Website: </a:t>
            </a:r>
            <a:r>
              <a:rPr lang="en-US" altLang="en-US" sz="1800" dirty="0">
                <a:solidFill>
                  <a:srgbClr val="0070C0"/>
                </a:solidFill>
                <a:hlinkClick r:id="rId3">
                  <a:extLst>
                    <a:ext uri="{A12FA001-AC4F-418D-AE19-62706E023703}">
                      <ahyp:hlinkClr xmlns:ahyp="http://schemas.microsoft.com/office/drawing/2018/hyperlinkcolor" val="tx"/>
                    </a:ext>
                  </a:extLst>
                </a:hlinkClick>
              </a:rPr>
              <a:t>www.iup.edu/pa-oshaconsultation/</a:t>
            </a:r>
            <a:endParaRPr lang="en-US" altLang="en-US" sz="1800" dirty="0">
              <a:solidFill>
                <a:srgbClr val="0070C0"/>
              </a:solidFill>
            </a:endParaRPr>
          </a:p>
          <a:p>
            <a:r>
              <a:rPr lang="en-US" altLang="en-US" sz="1800" dirty="0"/>
              <a:t>Facebook: </a:t>
            </a:r>
            <a:r>
              <a:rPr lang="en-US" altLang="en-US" sz="1800" dirty="0">
                <a:solidFill>
                  <a:srgbClr val="0070C0"/>
                </a:solidFill>
                <a:hlinkClick r:id="rId4">
                  <a:extLst>
                    <a:ext uri="{A12FA001-AC4F-418D-AE19-62706E023703}">
                      <ahyp:hlinkClr xmlns:ahyp="http://schemas.microsoft.com/office/drawing/2018/hyperlinkcolor" val="tx"/>
                    </a:ext>
                  </a:extLst>
                </a:hlinkClick>
              </a:rPr>
              <a:t>https://www.facebook.com/Pennsylvania-OSHA-Consultation-Program-548810235234647/</a:t>
            </a:r>
            <a:endParaRPr lang="en-US" altLang="en-US" sz="1800" dirty="0">
              <a:solidFill>
                <a:srgbClr val="0070C0"/>
              </a:solidFill>
            </a:endParaRPr>
          </a:p>
          <a:p>
            <a:r>
              <a:rPr lang="en-US" altLang="en-US" sz="1800" dirty="0"/>
              <a:t>Twitter: </a:t>
            </a:r>
            <a:r>
              <a:rPr lang="en-US" altLang="en-US" sz="1800" dirty="0">
                <a:solidFill>
                  <a:srgbClr val="0070C0"/>
                </a:solidFill>
                <a:hlinkClick r:id="rId5">
                  <a:extLst>
                    <a:ext uri="{A12FA001-AC4F-418D-AE19-62706E023703}">
                      <ahyp:hlinkClr xmlns:ahyp="http://schemas.microsoft.com/office/drawing/2018/hyperlinkcolor" val="tx"/>
                    </a:ext>
                  </a:extLst>
                </a:hlinkClick>
              </a:rPr>
              <a:t>https://twitter.com/search?q=PA%20OSHA%20Consultation&amp;src=savs</a:t>
            </a:r>
            <a:endParaRPr lang="en-US" altLang="en-US" sz="18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347383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Thank You</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812175"/>
            <a:ext cx="10515600" cy="4344785"/>
          </a:xfrm>
        </p:spPr>
        <p:txBody>
          <a:bodyPr>
            <a:normAutofit/>
          </a:bodyPr>
          <a:lstStyle/>
          <a:p>
            <a:pPr algn="ctr">
              <a:buFontTx/>
              <a:buNone/>
              <a:defRPr/>
            </a:pPr>
            <a:endParaRPr lang="en-US" altLang="en-US" sz="2400" dirty="0"/>
          </a:p>
          <a:p>
            <a:pPr algn="ctr">
              <a:buFontTx/>
              <a:buNone/>
              <a:defRPr/>
            </a:pPr>
            <a:r>
              <a:rPr lang="en-US" altLang="en-US" sz="2400" b="1" dirty="0"/>
              <a:t>Pennsylvania OSHA Consultation Office</a:t>
            </a:r>
          </a:p>
          <a:p>
            <a:pPr algn="ctr">
              <a:buFontTx/>
              <a:buNone/>
              <a:defRPr/>
            </a:pPr>
            <a:r>
              <a:rPr lang="en-US" altLang="en-US" sz="2400" dirty="0"/>
              <a:t>Phone: 724-357-4095</a:t>
            </a:r>
          </a:p>
          <a:p>
            <a:pPr algn="ctr">
              <a:buFontTx/>
              <a:buNone/>
              <a:defRPr/>
            </a:pPr>
            <a:r>
              <a:rPr lang="en-US" altLang="en-US" sz="2400" dirty="0"/>
              <a:t>Website</a:t>
            </a:r>
            <a:r>
              <a:rPr lang="en-US" altLang="en-US" sz="2400" b="1" dirty="0"/>
              <a:t>: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10053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What changes?</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lstStyle/>
          <a:p>
            <a:r>
              <a:rPr lang="en-US" dirty="0"/>
              <a:t>a) Purpose:  </a:t>
            </a:r>
          </a:p>
          <a:p>
            <a:pPr marL="0" indent="0">
              <a:buNone/>
            </a:pPr>
            <a:r>
              <a:rPr lang="en-US" dirty="0"/>
              <a:t>Globally Harmonized System of Classification and Labeling of Chemicals (GHS), Revision 3, changes to:</a:t>
            </a:r>
            <a:endParaRPr lang="en-US" sz="4000" b="0" i="0" u="none" strike="noStrike" baseline="0" dirty="0">
              <a:solidFill>
                <a:srgbClr val="000000"/>
              </a:solidFill>
              <a:latin typeface="Times New Roman" panose="02020603050405020304" pitchFamily="18" charset="0"/>
            </a:endParaRPr>
          </a:p>
          <a:p>
            <a:pPr marL="0" indent="0">
              <a:buNone/>
            </a:pPr>
            <a:r>
              <a:rPr lang="en-US" sz="2800" b="0" i="0" u="none" strike="noStrike" baseline="0" dirty="0">
                <a:solidFill>
                  <a:srgbClr val="000000"/>
                </a:solidFill>
                <a:latin typeface="Times New Roman" panose="02020603050405020304" pitchFamily="18" charset="0"/>
              </a:rPr>
              <a:t>Globally Harmonized </a:t>
            </a:r>
            <a:r>
              <a:rPr lang="en-US" sz="2800" b="0" i="0" u="none" strike="noStrike" baseline="0">
                <a:solidFill>
                  <a:srgbClr val="000000"/>
                </a:solidFill>
                <a:latin typeface="Times New Roman" panose="02020603050405020304" pitchFamily="18" charset="0"/>
              </a:rPr>
              <a:t>System of </a:t>
            </a:r>
            <a:r>
              <a:rPr lang="en-US" sz="2800" b="0" i="0" u="none" strike="noStrike" baseline="0" dirty="0">
                <a:solidFill>
                  <a:srgbClr val="000000"/>
                </a:solidFill>
                <a:latin typeface="Times New Roman" panose="02020603050405020304" pitchFamily="18" charset="0"/>
              </a:rPr>
              <a:t>Classification and Labeling of Chemicals (GHS),</a:t>
            </a:r>
            <a:r>
              <a:rPr lang="en-US" sz="2800" b="0" i="0" u="none" strike="noStrike" baseline="0" dirty="0">
                <a:solidFill>
                  <a:srgbClr val="800080"/>
                </a:solidFill>
                <a:latin typeface="Times New Roman" panose="02020603050405020304" pitchFamily="18" charset="0"/>
              </a:rPr>
              <a:t> </a:t>
            </a:r>
            <a:r>
              <a:rPr lang="en-US" sz="2800" b="1" i="0" u="none" strike="noStrike" baseline="0" dirty="0">
                <a:solidFill>
                  <a:srgbClr val="FF0000"/>
                </a:solidFill>
                <a:latin typeface="Times New Roman" panose="02020603050405020304" pitchFamily="18" charset="0"/>
              </a:rPr>
              <a:t>primarily</a:t>
            </a:r>
            <a:r>
              <a:rPr lang="en-US" sz="2800" b="0" i="0" u="none" strike="noStrike" baseline="0" dirty="0">
                <a:solidFill>
                  <a:srgbClr val="000000"/>
                </a:solidFill>
                <a:latin typeface="Times New Roman" panose="02020603050405020304" pitchFamily="18" charset="0"/>
              </a:rPr>
              <a:t> Revision </a:t>
            </a:r>
            <a:r>
              <a:rPr lang="en-US" sz="2800" b="1" i="0" u="none" strike="noStrike" baseline="0" dirty="0">
                <a:solidFill>
                  <a:srgbClr val="FF0000"/>
                </a:solidFill>
                <a:latin typeface="Times New Roman" panose="02020603050405020304" pitchFamily="18" charset="0"/>
              </a:rPr>
              <a:t>7 </a:t>
            </a:r>
            <a:r>
              <a:rPr lang="en-US" sz="2800" b="0" i="0" u="none" strike="noStrike" baseline="0" dirty="0">
                <a:solidFill>
                  <a:srgbClr val="FF0000"/>
                </a:solidFill>
                <a:latin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08678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 b) Scope and application:</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lstStyle/>
          <a:p>
            <a:pPr marL="0" indent="0">
              <a:buNone/>
            </a:pPr>
            <a:r>
              <a:rPr lang="en-US" sz="2400" b="0" i="0" u="none" strike="noStrike" baseline="0" dirty="0">
                <a:solidFill>
                  <a:srgbClr val="000000"/>
                </a:solidFill>
                <a:latin typeface="Times New Roman" panose="02020603050405020304" pitchFamily="18" charset="0"/>
              </a:rPr>
              <a:t>(b)(6)(x) Nuisance particulates where the chemical manufacturer or importer can establish that they do not pose any physical or health hazard covered under this section, changes to</a:t>
            </a:r>
          </a:p>
          <a:p>
            <a:pPr marL="0" indent="0">
              <a:buNone/>
            </a:pPr>
            <a:r>
              <a:rPr lang="en-US" sz="2400" b="0" i="0" u="none" strike="noStrike" baseline="0" dirty="0">
                <a:solidFill>
                  <a:srgbClr val="000000"/>
                </a:solidFill>
                <a:latin typeface="Times New Roman" panose="02020603050405020304" pitchFamily="18" charset="0"/>
              </a:rPr>
              <a:t>(b)(6)(x) Nuisance particulates where the chemical manufacturer or  importer can establish that they do not pose any physical</a:t>
            </a:r>
            <a:r>
              <a:rPr lang="en-US" sz="2400" b="0" i="0" u="none" strike="noStrike" baseline="0" dirty="0">
                <a:solidFill>
                  <a:srgbClr val="B5072C"/>
                </a:solidFill>
                <a:latin typeface="Times New Roman" panose="02020603050405020304" pitchFamily="18" charset="0"/>
              </a:rPr>
              <a:t> </a:t>
            </a:r>
            <a:r>
              <a:rPr lang="en-US" sz="2400" b="1" i="0" u="none" strike="noStrike" baseline="0" dirty="0">
                <a:solidFill>
                  <a:srgbClr val="FF0000"/>
                </a:solidFill>
                <a:latin typeface="Times New Roman" panose="02020603050405020304" pitchFamily="18" charset="0"/>
              </a:rPr>
              <a:t>hazard,</a:t>
            </a:r>
            <a:r>
              <a:rPr lang="en-US" sz="2400" b="0" i="0" u="none" strike="noStrike" baseline="0" dirty="0">
                <a:solidFill>
                  <a:srgbClr val="FF0000"/>
                </a:solidFill>
                <a:latin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rPr>
              <a:t>health hazard</a:t>
            </a:r>
            <a:r>
              <a:rPr lang="en-US" sz="2400" b="0" i="0" u="none" strike="noStrike" baseline="0" dirty="0">
                <a:solidFill>
                  <a:srgbClr val="FF0000"/>
                </a:solidFill>
                <a:latin typeface="Times New Roman" panose="02020603050405020304" pitchFamily="18" charset="0"/>
              </a:rPr>
              <a:t>, </a:t>
            </a:r>
            <a:r>
              <a:rPr lang="en-US" sz="2400" b="1" i="0" u="none" strike="noStrike" baseline="0" dirty="0">
                <a:solidFill>
                  <a:srgbClr val="FF0000"/>
                </a:solidFill>
                <a:latin typeface="Times New Roman" panose="02020603050405020304" pitchFamily="18" charset="0"/>
              </a:rPr>
              <a:t>or other hazards</a:t>
            </a:r>
            <a:r>
              <a:rPr lang="en-US" sz="2400" b="0" i="0" u="none" strike="noStrike" baseline="0" dirty="0">
                <a:solidFill>
                  <a:srgbClr val="FF0000"/>
                </a:solidFill>
                <a:latin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rPr>
              <a:t>covered under this section;	</a:t>
            </a:r>
          </a:p>
          <a:p>
            <a:pPr marL="0" indent="0">
              <a:buNone/>
            </a:pPr>
            <a:endParaRPr lang="en-US" dirty="0"/>
          </a:p>
        </p:txBody>
      </p:sp>
    </p:spTree>
    <p:extLst>
      <p:ext uri="{BB962C8B-B14F-4D97-AF65-F5344CB8AC3E}">
        <p14:creationId xmlns:p14="http://schemas.microsoft.com/office/powerpoint/2010/main" val="106170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c) Definitions </a:t>
            </a:r>
            <a:br>
              <a:rPr lang="en-US" dirty="0"/>
            </a:br>
            <a:r>
              <a:rPr lang="en-US" sz="4000" b="0" dirty="0"/>
              <a:t>(8 new, 3 changed, 1 deleted):</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961322"/>
            <a:ext cx="10515600" cy="4215641"/>
          </a:xfrm>
        </p:spPr>
        <p:txBody>
          <a:bodyPr>
            <a:normAutofit fontScale="92500"/>
          </a:bodyPr>
          <a:lstStyle/>
          <a:p>
            <a:pPr marL="0" indent="0">
              <a:buNone/>
            </a:pPr>
            <a:r>
              <a:rPr lang="en-US" sz="2400" b="1" i="1" u="none" strike="noStrike" baseline="0" dirty="0">
                <a:solidFill>
                  <a:srgbClr val="FF0000"/>
                </a:solidFill>
                <a:latin typeface="Times New Roman" panose="02020603050405020304" pitchFamily="18" charset="0"/>
              </a:rPr>
              <a:t>Bulk shipment </a:t>
            </a:r>
            <a:r>
              <a:rPr lang="en-US" sz="2400" b="1" i="0" u="none" strike="noStrike" baseline="0" dirty="0">
                <a:solidFill>
                  <a:srgbClr val="FF0000"/>
                </a:solidFill>
                <a:latin typeface="Times New Roman" panose="02020603050405020304" pitchFamily="18" charset="0"/>
              </a:rPr>
              <a:t>means any hazardous chemical transported where the mode of transportation (vehicle) comprises the immediate container (</a:t>
            </a:r>
            <a:r>
              <a:rPr lang="en-US" sz="2400" b="1" i="1" u="none" strike="noStrike" baseline="0" dirty="0">
                <a:solidFill>
                  <a:srgbClr val="FF0000"/>
                </a:solidFill>
                <a:latin typeface="Times New Roman" panose="02020603050405020304" pitchFamily="18" charset="0"/>
              </a:rPr>
              <a:t>i.e., </a:t>
            </a:r>
            <a:r>
              <a:rPr lang="en-US" sz="2400" b="1" i="0" u="none" strike="noStrike" baseline="0" dirty="0">
                <a:solidFill>
                  <a:srgbClr val="FF0000"/>
                </a:solidFill>
                <a:latin typeface="Times New Roman" panose="02020603050405020304" pitchFamily="18" charset="0"/>
              </a:rPr>
              <a:t>contained in tanker truck, rail car, or intermodal container).</a:t>
            </a:r>
            <a:endParaRPr lang="en-US" sz="2400" b="0" i="0" u="none" strike="noStrike" baseline="0" dirty="0">
              <a:latin typeface="Times New Roman" panose="02020603050405020304" pitchFamily="18" charset="0"/>
            </a:endParaRPr>
          </a:p>
          <a:p>
            <a:pPr marL="0" indent="0">
              <a:buNone/>
            </a:pPr>
            <a:r>
              <a:rPr lang="en-US" sz="2400" b="1" i="1" u="none" strike="noStrike" baseline="0" dirty="0">
                <a:solidFill>
                  <a:srgbClr val="FF0000"/>
                </a:solidFill>
                <a:latin typeface="Times New Roman" panose="02020603050405020304" pitchFamily="18" charset="0"/>
              </a:rPr>
              <a:t>Combustible dust </a:t>
            </a:r>
            <a:r>
              <a:rPr lang="en-US" sz="2400" b="1" i="0" u="none" strike="noStrike" baseline="0" dirty="0">
                <a:solidFill>
                  <a:srgbClr val="FF0000"/>
                </a:solidFill>
                <a:latin typeface="Times New Roman" panose="02020603050405020304" pitchFamily="18" charset="0"/>
              </a:rPr>
              <a:t>means finely divided solid particulates of a substance or mixture that pose a flash-fire hazard or explosion hazard when dispersed in air or other oxidizing media.	</a:t>
            </a:r>
          </a:p>
          <a:p>
            <a:pPr marL="0" marR="730" indent="0">
              <a:buNone/>
            </a:pPr>
            <a:r>
              <a:rPr lang="en-US" sz="2400" b="0" i="1" u="none" strike="noStrike" baseline="0" dirty="0">
                <a:latin typeface="Times New Roman" panose="02020603050405020304" pitchFamily="18" charset="0"/>
              </a:rPr>
              <a:t>Exposure or exposed </a:t>
            </a:r>
            <a:r>
              <a:rPr lang="en-US" sz="2400" b="0" i="0" u="none" strike="noStrike" baseline="0" dirty="0">
                <a:latin typeface="Times New Roman" panose="02020603050405020304" pitchFamily="18" charset="0"/>
              </a:rPr>
              <a:t>means that an employee is subjected in the course of employment to a </a:t>
            </a:r>
            <a:r>
              <a:rPr lang="en-US" sz="2400" b="1" i="0" u="none" strike="noStrike" baseline="0" dirty="0">
                <a:solidFill>
                  <a:srgbClr val="FF0000"/>
                </a:solidFill>
                <a:latin typeface="Times New Roman" panose="02020603050405020304" pitchFamily="18" charset="0"/>
              </a:rPr>
              <a:t>hazardous </a:t>
            </a:r>
            <a:r>
              <a:rPr lang="en-US" sz="2400" b="0" i="0" u="none" strike="noStrike" baseline="0" dirty="0">
                <a:solidFill>
                  <a:srgbClr val="000000"/>
                </a:solidFill>
                <a:latin typeface="Times New Roman" panose="02020603050405020304" pitchFamily="18" charset="0"/>
              </a:rPr>
              <a:t>chemical </a:t>
            </a:r>
            <a:r>
              <a:rPr lang="en-US" sz="2400" b="1" i="0" u="none" strike="sngStrike" baseline="0" dirty="0">
                <a:solidFill>
                  <a:srgbClr val="FF0000"/>
                </a:solidFill>
                <a:latin typeface="Times New Roman" panose="02020603050405020304" pitchFamily="18" charset="0"/>
              </a:rPr>
              <a:t>that is a physical or</a:t>
            </a:r>
            <a:r>
              <a:rPr lang="en-US" sz="2400" b="1" i="0" u="none" strike="noStrike" baseline="0" dirty="0">
                <a:solidFill>
                  <a:srgbClr val="FF0000"/>
                </a:solidFill>
                <a:latin typeface="Times New Roman" panose="02020603050405020304" pitchFamily="18" charset="0"/>
              </a:rPr>
              <a:t> </a:t>
            </a:r>
            <a:r>
              <a:rPr lang="en-US" sz="2400" b="1" i="0" u="none" strike="sngStrike" baseline="0" dirty="0">
                <a:solidFill>
                  <a:srgbClr val="FF0000"/>
                </a:solidFill>
                <a:latin typeface="Times New Roman" panose="02020603050405020304" pitchFamily="18" charset="0"/>
              </a:rPr>
              <a:t>health hazard</a:t>
            </a:r>
            <a:r>
              <a:rPr lang="en-US" sz="2400" b="0" i="0" u="none" strike="noStrike" baseline="0" dirty="0">
                <a:solidFill>
                  <a:srgbClr val="000000"/>
                </a:solidFill>
                <a:latin typeface="Times New Roman" panose="02020603050405020304" pitchFamily="18" charset="0"/>
              </a:rPr>
              <a:t>, and includes potential (</a:t>
            </a:r>
            <a:r>
              <a:rPr lang="en-US" sz="2400" b="0" i="1" u="none" strike="noStrike" baseline="0" dirty="0">
                <a:solidFill>
                  <a:srgbClr val="000000"/>
                </a:solidFill>
                <a:latin typeface="Times New Roman" panose="02020603050405020304" pitchFamily="18" charset="0"/>
              </a:rPr>
              <a:t>e.g., </a:t>
            </a:r>
            <a:r>
              <a:rPr lang="en-US" sz="2400" b="0" i="0" u="none" strike="noStrike" baseline="0" dirty="0">
                <a:solidFill>
                  <a:srgbClr val="000000"/>
                </a:solidFill>
                <a:latin typeface="Times New Roman" panose="02020603050405020304" pitchFamily="18" charset="0"/>
              </a:rPr>
              <a:t>accidental or possible) exp</a:t>
            </a:r>
            <a:r>
              <a:rPr lang="en-US" sz="2400" b="0" i="0" u="none" strike="noStrike" baseline="0" dirty="0">
                <a:latin typeface="Times New Roman" panose="02020603050405020304" pitchFamily="18" charset="0"/>
              </a:rPr>
              <a:t>osure. "Subjected" in terms of health hazards includes any route of entry (</a:t>
            </a:r>
            <a:r>
              <a:rPr lang="en-US" sz="2400" b="0" i="1" u="none" strike="noStrike" baseline="0" dirty="0">
                <a:latin typeface="Times New Roman" panose="02020603050405020304" pitchFamily="18" charset="0"/>
              </a:rPr>
              <a:t>e.g.,</a:t>
            </a:r>
            <a:r>
              <a:rPr lang="en-US" sz="2400" b="0" i="0" u="none" strike="noStrike" baseline="0" dirty="0">
                <a:latin typeface="Times New Roman" panose="02020603050405020304" pitchFamily="18" charset="0"/>
              </a:rPr>
              <a:t>inhalation, ingestion, skin contact or absorption.)</a:t>
            </a:r>
          </a:p>
          <a:p>
            <a:pPr marL="0" indent="0">
              <a:buNone/>
            </a:pPr>
            <a:endParaRPr lang="en-US" sz="3200" b="1" i="0" u="none" strike="noStrike" baseline="0" dirty="0">
              <a:solidFill>
                <a:srgbClr val="FF0000"/>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3829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c) Definitions </a:t>
            </a:r>
            <a:r>
              <a:rPr lang="en-US" sz="4000" b="0" dirty="0"/>
              <a:t>(continued):</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normAutofit/>
          </a:bodyPr>
          <a:lstStyle/>
          <a:p>
            <a:pPr marL="0" marR="1150" indent="0">
              <a:buNone/>
            </a:pPr>
            <a:r>
              <a:rPr lang="en-US" b="1" i="1" u="none" strike="noStrike" baseline="0" dirty="0">
                <a:solidFill>
                  <a:srgbClr val="FF0000"/>
                </a:solidFill>
                <a:latin typeface="Times New Roman" panose="02020603050405020304" pitchFamily="18" charset="0"/>
              </a:rPr>
              <a:t>Gas </a:t>
            </a:r>
            <a:r>
              <a:rPr lang="en-US" b="1" u="none" strike="noStrike" baseline="0" dirty="0">
                <a:solidFill>
                  <a:srgbClr val="FF0000"/>
                </a:solidFill>
                <a:latin typeface="Times New Roman" panose="02020603050405020304" pitchFamily="18" charset="0"/>
              </a:rPr>
              <a:t>means a substance which: at 122°F (50°C) has a vapor</a:t>
            </a:r>
            <a:r>
              <a:rPr lang="en-US" b="1" i="0" u="none" strike="noStrike" baseline="0" dirty="0">
                <a:solidFill>
                  <a:srgbClr val="FF0000"/>
                </a:solidFill>
                <a:latin typeface="Times New Roman" panose="02020603050405020304" pitchFamily="18" charset="0"/>
              </a:rPr>
              <a:t> pressure greater than 43.51 PSI (300kPa) (absolute); or is completely gaseous at 68⁰F (20°C) at a standard pressure of 14.69 PSI (101.3 kPa).</a:t>
            </a:r>
          </a:p>
          <a:p>
            <a:pPr marL="0" marR="1150" indent="0">
              <a:buNone/>
            </a:pPr>
            <a:r>
              <a:rPr lang="en-US" b="0" i="1" u="none" strike="noStrike" baseline="0" dirty="0">
                <a:latin typeface="Times New Roman" panose="02020603050405020304" pitchFamily="18" charset="0"/>
              </a:rPr>
              <a:t>Hazardous chemical </a:t>
            </a:r>
            <a:r>
              <a:rPr lang="en-US" b="0" i="0" u="none" strike="noStrike" baseline="0" dirty="0">
                <a:latin typeface="Times New Roman" panose="02020603050405020304" pitchFamily="18" charset="0"/>
              </a:rPr>
              <a:t>means any chemical which is classified as a physical hazard or a health hazard, a simple asphyxiant, combustible dust, </a:t>
            </a:r>
            <a:r>
              <a:rPr lang="en-US" b="1" i="0" u="none" strike="sngStrike" baseline="0" dirty="0">
                <a:solidFill>
                  <a:srgbClr val="FF0000"/>
                </a:solidFill>
                <a:latin typeface="Times New Roman" panose="02020603050405020304" pitchFamily="18" charset="0"/>
              </a:rPr>
              <a:t>pyrophoric gas,</a:t>
            </a:r>
            <a:r>
              <a:rPr lang="en-US" b="1" i="0" u="none" strike="noStrike" baseline="0" dirty="0">
                <a:solidFill>
                  <a:srgbClr val="FF0000"/>
                </a:solidFill>
                <a:latin typeface="Times New Roman" panose="02020603050405020304" pitchFamily="18" charset="0"/>
              </a:rPr>
              <a:t> </a:t>
            </a:r>
            <a:r>
              <a:rPr lang="en-US" b="0" i="0" u="none" strike="noStrike" baseline="0" dirty="0">
                <a:solidFill>
                  <a:srgbClr val="000000"/>
                </a:solidFill>
                <a:latin typeface="Times New Roman" panose="02020603050405020304" pitchFamily="18" charset="0"/>
              </a:rPr>
              <a:t>or hazard not otherwise classified.</a:t>
            </a:r>
            <a:endParaRPr lang="en-US" b="0" i="0" u="none" strike="noStrike" baseline="0" dirty="0">
              <a:latin typeface="Times New Roman" panose="02020603050405020304" pitchFamily="18" charset="0"/>
            </a:endParaRPr>
          </a:p>
          <a:p>
            <a:pPr marL="0" marR="3650" indent="0">
              <a:buNone/>
            </a:pPr>
            <a:r>
              <a:rPr lang="en-US" b="1" i="1" u="none" strike="noStrike" baseline="0" dirty="0">
                <a:solidFill>
                  <a:srgbClr val="FF0000"/>
                </a:solidFill>
                <a:latin typeface="Times New Roman" panose="02020603050405020304" pitchFamily="18" charset="0"/>
              </a:rPr>
              <a:t>Immediate outer package </a:t>
            </a:r>
            <a:r>
              <a:rPr lang="en-US" b="1" i="0" u="none" strike="noStrike" baseline="0" dirty="0">
                <a:solidFill>
                  <a:srgbClr val="FF0000"/>
                </a:solidFill>
                <a:latin typeface="Times New Roman" panose="02020603050405020304" pitchFamily="18" charset="0"/>
              </a:rPr>
              <a:t>means the first package enclosing the container of hazardous chemical.</a:t>
            </a:r>
          </a:p>
          <a:p>
            <a:pPr marL="0" indent="0">
              <a:buNone/>
            </a:pPr>
            <a:endParaRPr lang="en-US" sz="3200" b="1" i="0" u="none" strike="noStrike" baseline="0" dirty="0">
              <a:solidFill>
                <a:srgbClr val="FF0000"/>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7419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c) Definitions </a:t>
            </a:r>
            <a:r>
              <a:rPr lang="en-US" sz="4000" b="0" dirty="0"/>
              <a:t>(continued):</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690690"/>
            <a:ext cx="10515600" cy="4486273"/>
          </a:xfrm>
        </p:spPr>
        <p:txBody>
          <a:bodyPr>
            <a:normAutofit lnSpcReduction="10000"/>
          </a:bodyPr>
          <a:lstStyle/>
          <a:p>
            <a:pPr marL="0" marR="1120" indent="0">
              <a:buNone/>
            </a:pPr>
            <a:r>
              <a:rPr lang="en-US" sz="2400" b="1" i="1" u="none" strike="noStrike" baseline="0" dirty="0">
                <a:solidFill>
                  <a:srgbClr val="FF0000"/>
                </a:solidFill>
                <a:latin typeface="Times New Roman" panose="02020603050405020304" pitchFamily="18" charset="0"/>
              </a:rPr>
              <a:t>Liquid </a:t>
            </a:r>
            <a:r>
              <a:rPr lang="en-US" sz="2400" b="1" i="0" u="none" strike="noStrike" baseline="0" dirty="0">
                <a:solidFill>
                  <a:srgbClr val="FF0000"/>
                </a:solidFill>
                <a:latin typeface="Times New Roman" panose="02020603050405020304" pitchFamily="18" charset="0"/>
              </a:rPr>
              <a:t>means a substance or mixture which at 122⁰F (50°C) has a vapor pressure of not more than 43.51 PSI (300 kPa (3 bar)), which is not completely gaseous at 68⁰F (20°C) and at a standard pressure of 14.69 PSI (101.3 kPa), and which has a melting point or initial melting point of 68 ⁰F (20°C) or less at a standard pressure of 14.69 PSI (101.3 kPa). Either ASTM D 4359-90 (2019) (Standard Test Method for Determining Whether a Material Is a Liquid or a Solid) (incorporated by reference; </a:t>
            </a:r>
            <a:r>
              <a:rPr lang="en-US" sz="2400" b="1" i="1" u="none" strike="noStrike" baseline="0" dirty="0">
                <a:solidFill>
                  <a:srgbClr val="FF0000"/>
                </a:solidFill>
                <a:latin typeface="Times New Roman" panose="02020603050405020304" pitchFamily="18" charset="0"/>
              </a:rPr>
              <a:t>see </a:t>
            </a:r>
            <a:r>
              <a:rPr lang="en-US" sz="2400" b="1" i="0" u="none" strike="noStrike" baseline="0" dirty="0">
                <a:solidFill>
                  <a:srgbClr val="FF0000"/>
                </a:solidFill>
                <a:latin typeface="Times New Roman" panose="02020603050405020304" pitchFamily="18" charset="0"/>
              </a:rPr>
              <a:t>§1910.6); or the test for determining fluidity (penetrometer test) prescribed in the European Agreement Concerning the International Carriage of Dangerous Goods by Road (ADR), section 2.3.4 of Annex A (2019) (incorporated by reference; </a:t>
            </a:r>
            <a:r>
              <a:rPr lang="en-US" sz="2400" b="1" i="1" u="none" strike="noStrike" baseline="0" dirty="0">
                <a:solidFill>
                  <a:srgbClr val="FF0000"/>
                </a:solidFill>
                <a:latin typeface="Times New Roman" panose="02020603050405020304" pitchFamily="18" charset="0"/>
              </a:rPr>
              <a:t>see </a:t>
            </a:r>
            <a:r>
              <a:rPr lang="en-US" sz="2400" b="1" i="0" u="none" strike="noStrike" baseline="0" dirty="0">
                <a:solidFill>
                  <a:srgbClr val="FF0000"/>
                </a:solidFill>
                <a:latin typeface="Times New Roman" panose="02020603050405020304" pitchFamily="18" charset="0"/>
              </a:rPr>
              <a:t>§1910.6) can establish whether a viscous substance or mixture is a liquid if a specific melting point cannot be determined.</a:t>
            </a:r>
          </a:p>
          <a:p>
            <a:pPr marL="0" indent="0">
              <a:buNone/>
            </a:pPr>
            <a:endParaRPr lang="en-US" sz="3200" b="1" i="0" u="none" strike="noStrike" baseline="0" dirty="0">
              <a:solidFill>
                <a:srgbClr val="FF0000"/>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5829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t>c) Definitions </a:t>
            </a:r>
            <a:r>
              <a:rPr lang="en-US" sz="4000" b="0" dirty="0"/>
              <a:t>(continued):</a:t>
            </a:r>
            <a:endParaRPr lang="en-US"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8200" y="1501254"/>
            <a:ext cx="10515600" cy="4675709"/>
          </a:xfrm>
        </p:spPr>
        <p:txBody>
          <a:bodyPr>
            <a:normAutofit lnSpcReduction="10000"/>
          </a:bodyPr>
          <a:lstStyle/>
          <a:p>
            <a:pPr marL="66040" marR="88900" indent="0">
              <a:spcBef>
                <a:spcPts val="525"/>
              </a:spcBef>
              <a:spcAft>
                <a:spcPts val="0"/>
              </a:spcAft>
              <a:buNone/>
            </a:pPr>
            <a:r>
              <a:rPr lang="en-US" sz="2400" i="1" dirty="0">
                <a:effectLst/>
                <a:latin typeface="Times New Roman" panose="02020603050405020304" pitchFamily="18" charset="0"/>
                <a:ea typeface="Times New Roman" panose="02020603050405020304" pitchFamily="18" charset="0"/>
              </a:rPr>
              <a:t>Physical hazard </a:t>
            </a:r>
            <a:r>
              <a:rPr lang="en-US" sz="2400" dirty="0">
                <a:effectLst/>
                <a:latin typeface="Times New Roman" panose="02020603050405020304" pitchFamily="18" charset="0"/>
                <a:ea typeface="Times New Roman" panose="02020603050405020304" pitchFamily="18" charset="0"/>
              </a:rPr>
              <a:t>means a chemical that is classified as posing one of the</a:t>
            </a:r>
            <a:r>
              <a:rPr lang="en-US" sz="2400" spc="-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following</a:t>
            </a:r>
            <a:r>
              <a:rPr lang="en-US" sz="2400" spc="-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hazardous effects: explosive;</a:t>
            </a:r>
            <a:r>
              <a:rPr lang="en-US" sz="2400" spc="-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flammable</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(gases, liquids, or solids); </a:t>
            </a:r>
            <a:r>
              <a:rPr lang="en-US" sz="2400" b="1" dirty="0">
                <a:solidFill>
                  <a:srgbClr val="FF0000"/>
                </a:solidFill>
                <a:effectLst/>
                <a:latin typeface="Times New Roman" panose="02020603050405020304" pitchFamily="18" charset="0"/>
                <a:ea typeface="Times New Roman" panose="02020603050405020304" pitchFamily="18" charset="0"/>
              </a:rPr>
              <a:t>aerosols; </a:t>
            </a:r>
            <a:r>
              <a:rPr lang="en-US" sz="2400" dirty="0">
                <a:effectLst/>
                <a:latin typeface="Times New Roman" panose="02020603050405020304" pitchFamily="18" charset="0"/>
                <a:ea typeface="Times New Roman" panose="02020603050405020304" pitchFamily="18" charset="0"/>
              </a:rPr>
              <a:t>oxidizer (</a:t>
            </a:r>
            <a:r>
              <a:rPr lang="en-US" sz="2400" dirty="0">
                <a:solidFill>
                  <a:srgbClr val="FF0000"/>
                </a:solidFill>
                <a:effectLst/>
                <a:latin typeface="Times New Roman" panose="02020603050405020304" pitchFamily="18" charset="0"/>
                <a:ea typeface="Times New Roman" panose="02020603050405020304" pitchFamily="18" charset="0"/>
              </a:rPr>
              <a:t>gases, liquids, or solids</a:t>
            </a:r>
            <a:r>
              <a:rPr lang="en-US" sz="2400" dirty="0">
                <a:effectLst/>
                <a:latin typeface="Times New Roman" panose="02020603050405020304" pitchFamily="18" charset="0"/>
                <a:ea typeface="Times New Roman" panose="02020603050405020304" pitchFamily="18" charset="0"/>
              </a:rPr>
              <a:t>); self-reactive; pyrophoric (liquid</a:t>
            </a:r>
            <a:r>
              <a:rPr lang="en-US" sz="2400" dirty="0">
                <a:solidFill>
                  <a:srgbClr val="6F2F9F"/>
                </a:solidFill>
                <a:effectLst/>
                <a:latin typeface="Times New Roman" panose="02020603050405020304" pitchFamily="18" charset="0"/>
                <a:ea typeface="Times New Roman" panose="02020603050405020304" pitchFamily="18" charset="0"/>
              </a:rPr>
              <a:t>s </a:t>
            </a:r>
            <a:r>
              <a:rPr lang="en-US" sz="2400" dirty="0">
                <a:effectLst/>
                <a:latin typeface="Times New Roman" panose="02020603050405020304" pitchFamily="18" charset="0"/>
                <a:ea typeface="Times New Roman" panose="02020603050405020304" pitchFamily="18" charset="0"/>
              </a:rPr>
              <a:t>or solid</a:t>
            </a:r>
            <a:r>
              <a:rPr lang="en-US" sz="2400" dirty="0">
                <a:solidFill>
                  <a:srgbClr val="6F2F9F"/>
                </a:solidFill>
                <a:effectLst/>
                <a:latin typeface="Times New Roman" panose="02020603050405020304" pitchFamily="18" charset="0"/>
                <a:ea typeface="Times New Roman" panose="02020603050405020304" pitchFamily="18" charset="0"/>
              </a:rPr>
              <a:t>s</a:t>
            </a:r>
            <a:r>
              <a:rPr lang="en-US" sz="2400" dirty="0">
                <a:effectLst/>
                <a:latin typeface="Times New Roman" panose="02020603050405020304" pitchFamily="18" charset="0"/>
                <a:ea typeface="Times New Roman" panose="02020603050405020304" pitchFamily="18" charset="0"/>
              </a:rPr>
              <a:t>); self-heating; organic peroxide; corrosive to metal;</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gas under pressure; </a:t>
            </a:r>
            <a:r>
              <a:rPr lang="en-US" sz="2400" b="1" strike="sngStrike" dirty="0">
                <a:solidFill>
                  <a:srgbClr val="FF0000"/>
                </a:solidFill>
                <a:effectLst/>
                <a:latin typeface="Times New Roman" panose="02020603050405020304" pitchFamily="18" charset="0"/>
                <a:ea typeface="Times New Roman" panose="02020603050405020304" pitchFamily="18" charset="0"/>
              </a:rPr>
              <a:t>or </a:t>
            </a:r>
            <a:r>
              <a:rPr lang="en-US" sz="2400" dirty="0">
                <a:effectLst/>
                <a:latin typeface="Times New Roman" panose="02020603050405020304" pitchFamily="18" charset="0"/>
                <a:ea typeface="Times New Roman" panose="02020603050405020304" pitchFamily="18" charset="0"/>
              </a:rPr>
              <a:t>in contact with water emits flammable gas</a:t>
            </a:r>
            <a:r>
              <a:rPr lang="en-US" sz="2400" b="1" dirty="0">
                <a:solidFill>
                  <a:srgbClr val="B5072C"/>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or desensitized explosive. </a:t>
            </a:r>
            <a:r>
              <a:rPr lang="en-US" sz="2400" b="1" strike="sngStrike" dirty="0">
                <a:solidFill>
                  <a:srgbClr val="FF0000"/>
                </a:solidFill>
                <a:effectLst/>
                <a:latin typeface="Times New Roman" panose="02020603050405020304" pitchFamily="18" charset="0"/>
                <a:ea typeface="Times New Roman" panose="02020603050405020304" pitchFamily="18" charset="0"/>
              </a:rPr>
              <a:t>See </a:t>
            </a:r>
            <a:r>
              <a:rPr lang="en-US" sz="2400" b="1" dirty="0">
                <a:solidFill>
                  <a:srgbClr val="FF0000"/>
                </a:solidFill>
                <a:effectLst/>
                <a:latin typeface="Times New Roman" panose="02020603050405020304" pitchFamily="18" charset="0"/>
                <a:ea typeface="Times New Roman" panose="02020603050405020304" pitchFamily="18" charset="0"/>
              </a:rPr>
              <a:t>The criteria for determining whether a chemical is classified as a physical hazard are detailed in </a:t>
            </a:r>
            <a:r>
              <a:rPr lang="en-US" sz="2400" dirty="0">
                <a:effectLst/>
                <a:latin typeface="Times New Roman" panose="02020603050405020304" pitchFamily="18" charset="0"/>
                <a:ea typeface="Times New Roman" panose="02020603050405020304" pitchFamily="18" charset="0"/>
              </a:rPr>
              <a:t>Appendix B to </a:t>
            </a:r>
            <a:r>
              <a:rPr lang="en-US" sz="2400" b="1" dirty="0">
                <a:solidFill>
                  <a:srgbClr val="FF0000"/>
                </a:solidFill>
                <a:effectLst/>
                <a:latin typeface="Times New Roman" panose="02020603050405020304" pitchFamily="18" charset="0"/>
                <a:ea typeface="Times New Roman" panose="02020603050405020304" pitchFamily="18" charset="0"/>
              </a:rPr>
              <a:t>this section</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66040" marR="99060" indent="0">
              <a:spcBef>
                <a:spcPts val="0"/>
              </a:spcBef>
              <a:spcAft>
                <a:spcPts val="0"/>
              </a:spcAft>
              <a:buNone/>
            </a:pPr>
            <a:r>
              <a:rPr lang="en-US" sz="2400" b="1" i="1" dirty="0">
                <a:solidFill>
                  <a:srgbClr val="FF0000"/>
                </a:solidFill>
                <a:effectLst/>
                <a:latin typeface="Times New Roman" panose="02020603050405020304" pitchFamily="18" charset="0"/>
                <a:ea typeface="Times New Roman" panose="02020603050405020304" pitchFamily="18" charset="0"/>
              </a:rPr>
              <a:t>Physician or other licensed health care professional (PLHCP) </a:t>
            </a:r>
            <a:r>
              <a:rPr lang="en-US" sz="2400" b="1" dirty="0">
                <a:solidFill>
                  <a:srgbClr val="FF0000"/>
                </a:solidFill>
                <a:effectLst/>
                <a:latin typeface="Times New Roman" panose="02020603050405020304" pitchFamily="18" charset="0"/>
                <a:ea typeface="Times New Roman" panose="02020603050405020304" pitchFamily="18" charset="0"/>
              </a:rPr>
              <a:t>means an individual whose legally permitted scope of practice (</a:t>
            </a:r>
            <a:r>
              <a:rPr lang="en-US" sz="2400" b="1" i="1" dirty="0">
                <a:solidFill>
                  <a:srgbClr val="FF0000"/>
                </a:solidFill>
                <a:effectLst/>
                <a:latin typeface="Times New Roman" panose="02020603050405020304" pitchFamily="18" charset="0"/>
                <a:ea typeface="Times New Roman" panose="02020603050405020304" pitchFamily="18" charset="0"/>
              </a:rPr>
              <a:t>i.e.</a:t>
            </a:r>
            <a:r>
              <a:rPr lang="en-US" sz="2400" b="1" dirty="0">
                <a:solidFill>
                  <a:srgbClr val="FF0000"/>
                </a:solidFill>
                <a:effectLst/>
                <a:latin typeface="Times New Roman" panose="02020603050405020304" pitchFamily="18" charset="0"/>
                <a:ea typeface="Times New Roman" panose="02020603050405020304" pitchFamily="18" charset="0"/>
              </a:rPr>
              <a:t>, license, registration, or certification) allows the</a:t>
            </a:r>
            <a:r>
              <a:rPr lang="en-US" sz="2400" b="1" spc="-2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individual to independently provide or be delegated the responsibility to provide some</a:t>
            </a:r>
            <a:r>
              <a:rPr lang="en-US" sz="2400" b="1" spc="-1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or all of</a:t>
            </a:r>
            <a:r>
              <a:rPr lang="en-US" sz="2400" b="1" spc="-3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the</a:t>
            </a:r>
            <a:r>
              <a:rPr lang="en-US" sz="2400" b="1" spc="-25"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health</a:t>
            </a:r>
            <a:r>
              <a:rPr lang="en-US" sz="2400" b="1" spc="-15"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care</a:t>
            </a:r>
            <a:r>
              <a:rPr lang="en-US" sz="2400" b="1" spc="-2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services referenced</a:t>
            </a:r>
            <a:r>
              <a:rPr lang="en-US" sz="2400" b="1" spc="-5"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in paragraph (i) of this section.</a:t>
            </a:r>
            <a:endParaRPr lang="en-US" sz="2400" b="1" i="0" u="none" strike="noStrike" baseline="0" dirty="0">
              <a:solidFill>
                <a:srgbClr val="FF0000"/>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397453614"/>
      </p:ext>
    </p:extLst>
  </p:cSld>
  <p:clrMapOvr>
    <a:masterClrMapping/>
  </p:clrMapOvr>
</p:sld>
</file>

<file path=ppt/theme/theme1.xml><?xml version="1.0" encoding="utf-8"?>
<a:theme xmlns:a="http://schemas.openxmlformats.org/drawingml/2006/main" name="Office Theme">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3C217AD-677F-D24F-AED0-A101B8E738B0}" vid="{7542860F-0F1C-414E-89D0-F5ADD30D18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94B4AE303654EA1B3ED0F5D3B74A7" ma:contentTypeVersion="18" ma:contentTypeDescription="Create a new document." ma:contentTypeScope="" ma:versionID="41108c36b7ee3715f5fb07ac5d0b3ac4">
  <xsd:schema xmlns:xsd="http://www.w3.org/2001/XMLSchema" xmlns:xs="http://www.w3.org/2001/XMLSchema" xmlns:p="http://schemas.microsoft.com/office/2006/metadata/properties" xmlns:ns2="9084b878-4063-4063-a2f4-2dc7d8d331e1" xmlns:ns3="bbecfde1-29a9-4db9-bc32-245c12180cd2" targetNamespace="http://schemas.microsoft.com/office/2006/metadata/properties" ma:root="true" ma:fieldsID="9b6c1c2a02113a4c13cfad2f0fda8163" ns2:_="" ns3:_="">
    <xsd:import namespace="9084b878-4063-4063-a2f4-2dc7d8d331e1"/>
    <xsd:import namespace="bbecfde1-29a9-4db9-bc32-245c12180c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4b878-4063-4063-a2f4-2dc7d8d33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c463df-4dc7-4bbf-9d12-c16d94ddfa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ecfde1-29a9-4db9-bc32-245c12180c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370b49-73df-4130-b696-99833ddefccf}" ma:internalName="TaxCatchAll" ma:showField="CatchAllData" ma:web="bbecfde1-29a9-4db9-bc32-245c12180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becfde1-29a9-4db9-bc32-245c12180cd2" xsi:nil="true"/>
    <lcf76f155ced4ddcb4097134ff3c332f xmlns="9084b878-4063-4063-a2f4-2dc7d8d331e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3C2DCB-FE62-4C0B-9453-C6EBC6E36C06}"/>
</file>

<file path=customXml/itemProps2.xml><?xml version="1.0" encoding="utf-8"?>
<ds:datastoreItem xmlns:ds="http://schemas.openxmlformats.org/officeDocument/2006/customXml" ds:itemID="{E5A4D9F1-DD39-4A55-AF53-E190C29BF4B8}">
  <ds:schemaRefs>
    <ds:schemaRef ds:uri="http://schemas.microsoft.com/sharepoint/v3/contenttype/forms"/>
  </ds:schemaRefs>
</ds:datastoreItem>
</file>

<file path=customXml/itemProps3.xml><?xml version="1.0" encoding="utf-8"?>
<ds:datastoreItem xmlns:ds="http://schemas.openxmlformats.org/officeDocument/2006/customXml" ds:itemID="{81911BE4-5042-44E2-B6B5-322F47A9B99D}">
  <ds:schemaRefs>
    <ds:schemaRef ds:uri="http://purl.org/dc/terms/"/>
    <ds:schemaRef ds:uri="http://schemas.microsoft.com/office/2006/metadata/properties"/>
    <ds:schemaRef ds:uri="http://purl.org/dc/dcmitype/"/>
    <ds:schemaRef ds:uri="http://schemas.openxmlformats.org/package/2006/metadata/core-properties"/>
    <ds:schemaRef ds:uri="9084b878-4063-4063-a2f4-2dc7d8d331e1"/>
    <ds:schemaRef ds:uri="http://schemas.microsoft.com/office/2006/documentManagement/types"/>
    <ds:schemaRef ds:uri="http://purl.org/dc/elements/1.1/"/>
    <ds:schemaRef ds:uri="http://schemas.microsoft.com/office/infopath/2007/PartnerControls"/>
    <ds:schemaRef ds:uri="bbecfde1-29a9-4db9-bc32-245c12180c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IUP Woodgrain v1.0</Template>
  <TotalTime>4067</TotalTime>
  <Words>6323</Words>
  <Application>Microsoft Office PowerPoint</Application>
  <PresentationFormat>Widescreen</PresentationFormat>
  <Paragraphs>269</Paragraphs>
  <Slides>34</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Calibri</vt:lpstr>
      <vt:lpstr>Constantia</vt:lpstr>
      <vt:lpstr>Franklin Gothic Demi</vt:lpstr>
      <vt:lpstr>Times New Roman</vt:lpstr>
      <vt:lpstr>Office Theme</vt:lpstr>
      <vt:lpstr>PowerPoint Presentation</vt:lpstr>
      <vt:lpstr>What – Updates to the HazCom Standard  Who –  Scope does not change  Why –   Alignment with the United Nations GHS                (Globally Harmonized System of     Classification and Labelling of Chemicals ) When – New rule effective July 19, 2024</vt:lpstr>
      <vt:lpstr>Why?</vt:lpstr>
      <vt:lpstr>What changes?</vt:lpstr>
      <vt:lpstr> b) Scope and application:</vt:lpstr>
      <vt:lpstr>c) Definitions  (8 new, 3 changed, 1 deleted):</vt:lpstr>
      <vt:lpstr>c) Definitions (continued):</vt:lpstr>
      <vt:lpstr>c) Definitions (continued):</vt:lpstr>
      <vt:lpstr>c) Definitions (continued):</vt:lpstr>
      <vt:lpstr>c) Definitions (continued):</vt:lpstr>
      <vt:lpstr>d) Hazard classification:</vt:lpstr>
      <vt:lpstr>e) Written hazard communication  program:</vt:lpstr>
      <vt:lpstr>f) Labels and other forms  of warning:</vt:lpstr>
      <vt:lpstr>f) Labels and other forms  of warning:</vt:lpstr>
      <vt:lpstr>f) Labels and other forms  of warning:</vt:lpstr>
      <vt:lpstr>f) Labels and other forms  of warning:</vt:lpstr>
      <vt:lpstr>f) Labels and other forms  of warning:</vt:lpstr>
      <vt:lpstr>g) Safety data sheets:</vt:lpstr>
      <vt:lpstr>i) Trade secrets:</vt:lpstr>
      <vt:lpstr>i) Trade secrets (continued):</vt:lpstr>
      <vt:lpstr>i) Trade secrets (continued):</vt:lpstr>
      <vt:lpstr>i) Trade secrets (continued):</vt:lpstr>
      <vt:lpstr>j) Dates:</vt:lpstr>
      <vt:lpstr>j) Dates (continued):</vt:lpstr>
      <vt:lpstr>j) Dates (continued):</vt:lpstr>
      <vt:lpstr>References</vt:lpstr>
      <vt:lpstr>Appendix A. Health Hazard Criteria</vt:lpstr>
      <vt:lpstr>Appendix B. Physical Criteria</vt:lpstr>
      <vt:lpstr>Appendix C.</vt:lpstr>
      <vt:lpstr>Appendix D.</vt:lpstr>
      <vt:lpstr>Helpful Links:</vt:lpstr>
      <vt:lpstr>PowerPoint Presentation</vt:lpstr>
      <vt:lpstr>Contact us</vt:lpstr>
      <vt:lpstr>Thank You</vt:lpstr>
    </vt:vector>
  </TitlesOfParts>
  <Manager/>
  <Company>Indiana University of Pennsylvania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Tammy Harvey</dc:creator>
  <cp:keywords/>
  <dc:description/>
  <cp:lastModifiedBy>Richard Mason</cp:lastModifiedBy>
  <cp:revision>4</cp:revision>
  <dcterms:created xsi:type="dcterms:W3CDTF">2019-09-06T20:18:55Z</dcterms:created>
  <dcterms:modified xsi:type="dcterms:W3CDTF">2024-07-05T20:36:28Z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0x01010091A94B4AE303654EA1B3ED0F5D3B74A7</vt:lpwstr>
  </property>
</Properties>
</file>