
<file path=[Content_Types].xml><?xml version="1.0" encoding="utf-8"?>
<Types xmlns="http://schemas.openxmlformats.org/package/2006/content-types">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480" r:id="rId2"/>
    <p:sldId id="453" r:id="rId3"/>
    <p:sldId id="457" r:id="rId4"/>
    <p:sldId id="458" r:id="rId5"/>
    <p:sldId id="459" r:id="rId6"/>
    <p:sldId id="402" r:id="rId7"/>
    <p:sldId id="403" r:id="rId8"/>
    <p:sldId id="456" r:id="rId9"/>
    <p:sldId id="460" r:id="rId10"/>
    <p:sldId id="440" r:id="rId11"/>
    <p:sldId id="462" r:id="rId12"/>
    <p:sldId id="463" r:id="rId13"/>
    <p:sldId id="467" r:id="rId14"/>
    <p:sldId id="490" r:id="rId15"/>
    <p:sldId id="481" r:id="rId16"/>
    <p:sldId id="491" r:id="rId17"/>
    <p:sldId id="466" r:id="rId18"/>
    <p:sldId id="492" r:id="rId19"/>
    <p:sldId id="469" r:id="rId20"/>
    <p:sldId id="483" r:id="rId21"/>
    <p:sldId id="485" r:id="rId22"/>
    <p:sldId id="486" r:id="rId23"/>
    <p:sldId id="493" r:id="rId24"/>
    <p:sldId id="488" r:id="rId25"/>
    <p:sldId id="494" r:id="rId26"/>
    <p:sldId id="496" r:id="rId27"/>
    <p:sldId id="495" r:id="rId28"/>
    <p:sldId id="497" r:id="rId29"/>
    <p:sldId id="503" r:id="rId30"/>
    <p:sldId id="504" r:id="rId31"/>
    <p:sldId id="506" r:id="rId32"/>
    <p:sldId id="505" r:id="rId33"/>
    <p:sldId id="507" r:id="rId34"/>
    <p:sldId id="508" r:id="rId35"/>
    <p:sldId id="451" r:id="rId36"/>
    <p:sldId id="528" r:id="rId37"/>
    <p:sldId id="509" r:id="rId38"/>
    <p:sldId id="523" r:id="rId39"/>
    <p:sldId id="522" r:id="rId40"/>
    <p:sldId id="520" r:id="rId41"/>
    <p:sldId id="521" r:id="rId42"/>
    <p:sldId id="524" r:id="rId43"/>
    <p:sldId id="533" r:id="rId44"/>
    <p:sldId id="525" r:id="rId45"/>
    <p:sldId id="526" r:id="rId46"/>
    <p:sldId id="527" r:id="rId47"/>
    <p:sldId id="529" r:id="rId48"/>
    <p:sldId id="530" r:id="rId49"/>
    <p:sldId id="531" r:id="rId50"/>
    <p:sldId id="532" r:id="rId51"/>
    <p:sldId id="26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256" autoAdjust="0"/>
  </p:normalViewPr>
  <p:slideViewPr>
    <p:cSldViewPr snapToGrid="0" showGuides="1">
      <p:cViewPr varScale="1">
        <p:scale>
          <a:sx n="55" d="100"/>
          <a:sy n="55" d="100"/>
        </p:scale>
        <p:origin x="1670" y="34"/>
      </p:cViewPr>
      <p:guideLst>
        <p:guide orient="horz" pos="2160"/>
        <p:guide pos="3840"/>
      </p:guideLst>
    </p:cSldViewPr>
  </p:slideViewPr>
  <p:notesTextViewPr>
    <p:cViewPr>
      <p:scale>
        <a:sx n="1" d="1"/>
        <a:sy n="1" d="1"/>
      </p:scale>
      <p:origin x="0" y="0"/>
    </p:cViewPr>
  </p:notesTextViewPr>
  <p:sorterViewPr>
    <p:cViewPr>
      <p:scale>
        <a:sx n="100" d="100"/>
        <a:sy n="100" d="100"/>
      </p:scale>
      <p:origin x="0" y="-143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53C596-CCAC-4FAC-A080-65D49272367A}" type="doc">
      <dgm:prSet loTypeId="urn:microsoft.com/office/officeart/2005/8/layout/venn3" loCatId="relationship" qsTypeId="urn:microsoft.com/office/officeart/2005/8/quickstyle/3d4" qsCatId="3D" csTypeId="urn:microsoft.com/office/officeart/2005/8/colors/accent1_4" csCatId="accent1" phldr="1"/>
      <dgm:spPr/>
    </dgm:pt>
    <dgm:pt modelId="{DFDDA5B8-223B-4991-AAB9-AEB63F9DC0C0}">
      <dgm:prSet phldrT="[Text]" custT="1"/>
      <dgm:spPr>
        <a:ln w="101600" cap="rnd">
          <a:solidFill>
            <a:schemeClr val="accent2">
              <a:lumMod val="75000"/>
            </a:schemeClr>
          </a:solidFill>
        </a:ln>
      </dgm:spPr>
      <dgm:t>
        <a:bodyPr anchor="ctr" anchorCtr="1">
          <a:sp3d contourW="12700">
            <a:contourClr>
              <a:schemeClr val="accent1">
                <a:lumMod val="60000"/>
                <a:lumOff val="40000"/>
              </a:schemeClr>
            </a:contourClr>
          </a:sp3d>
        </a:bodyPr>
        <a:lstStyle/>
        <a:p>
          <a:pPr algn="l"/>
          <a:r>
            <a:rPr lang="en-US" sz="1200" b="1">
              <a:solidFill>
                <a:srgbClr val="002060"/>
              </a:solidFill>
              <a:effectLst>
                <a:outerShdw blurRad="38100" dist="38100" dir="2700000" algn="tl">
                  <a:srgbClr val="000000">
                    <a:alpha val="43137"/>
                  </a:srgbClr>
                </a:outerShdw>
              </a:effectLst>
            </a:rPr>
            <a:t>MATURITY</a:t>
          </a:r>
        </a:p>
        <a:p>
          <a:pPr algn="l"/>
          <a:r>
            <a:rPr lang="en-US" sz="1200" b="1">
              <a:solidFill>
                <a:srgbClr val="002060"/>
              </a:solidFill>
              <a:effectLst>
                <a:outerShdw blurRad="38100" dist="38100" dir="2700000" algn="tl">
                  <a:srgbClr val="000000">
                    <a:alpha val="43137"/>
                  </a:srgbClr>
                </a:outerShdw>
              </a:effectLst>
            </a:rPr>
            <a:t>RESPONSIBILITY</a:t>
          </a:r>
        </a:p>
      </dgm:t>
    </dgm:pt>
    <dgm:pt modelId="{4728A684-9742-48FC-8713-5739242E551B}" type="parTrans" cxnId="{1D411FA7-2CD3-41C9-A6CF-E1848F72E363}">
      <dgm:prSet/>
      <dgm:spPr/>
      <dgm:t>
        <a:bodyPr/>
        <a:lstStyle/>
        <a:p>
          <a:endParaRPr lang="en-US"/>
        </a:p>
      </dgm:t>
    </dgm:pt>
    <dgm:pt modelId="{ECBAD102-9CAA-4061-B5EF-A7B8B7A9B57A}" type="sibTrans" cxnId="{1D411FA7-2CD3-41C9-A6CF-E1848F72E363}">
      <dgm:prSet/>
      <dgm:spPr/>
      <dgm:t>
        <a:bodyPr/>
        <a:lstStyle/>
        <a:p>
          <a:endParaRPr lang="en-US"/>
        </a:p>
      </dgm:t>
    </dgm:pt>
    <dgm:pt modelId="{0956F264-34E4-4142-A823-BB6DBA986DD6}">
      <dgm:prSet phldrT="[Text]"/>
      <dgm:spPr>
        <a:ln w="101600">
          <a:solidFill>
            <a:schemeClr val="accent2">
              <a:lumMod val="75000"/>
            </a:schemeClr>
          </a:solidFill>
        </a:ln>
      </dgm:spPr>
      <dgm:t>
        <a:bodyPr/>
        <a:lstStyle/>
        <a:p>
          <a:r>
            <a:rPr lang="en-US" b="1">
              <a:solidFill>
                <a:srgbClr val="002060"/>
              </a:solidFill>
              <a:effectLst>
                <a:outerShdw blurRad="38100" dist="38100" dir="2700000" algn="tl">
                  <a:srgbClr val="000000">
                    <a:alpha val="43137"/>
                  </a:srgbClr>
                </a:outerShdw>
              </a:effectLst>
            </a:rPr>
            <a:t>PERCEPTUAL SKILLS</a:t>
          </a:r>
        </a:p>
      </dgm:t>
    </dgm:pt>
    <dgm:pt modelId="{3E19C1D0-E334-42F2-A051-FB4E6CFD1127}" type="parTrans" cxnId="{06DE3B00-85B8-4F0B-88D1-CD5D1EACA252}">
      <dgm:prSet/>
      <dgm:spPr/>
      <dgm:t>
        <a:bodyPr/>
        <a:lstStyle/>
        <a:p>
          <a:endParaRPr lang="en-US"/>
        </a:p>
      </dgm:t>
    </dgm:pt>
    <dgm:pt modelId="{C75E8643-F3CC-47E0-8F81-1F600824483B}" type="sibTrans" cxnId="{06DE3B00-85B8-4F0B-88D1-CD5D1EACA252}">
      <dgm:prSet/>
      <dgm:spPr/>
      <dgm:t>
        <a:bodyPr/>
        <a:lstStyle/>
        <a:p>
          <a:endParaRPr lang="en-US"/>
        </a:p>
      </dgm:t>
    </dgm:pt>
    <dgm:pt modelId="{D0535E8E-C1C7-43DB-868C-7DC85E9A76F8}">
      <dgm:prSet phldrT="[Text]"/>
      <dgm:spPr>
        <a:ln w="101600">
          <a:solidFill>
            <a:schemeClr val="accent2">
              <a:lumMod val="75000"/>
            </a:schemeClr>
          </a:solidFill>
        </a:ln>
      </dgm:spPr>
      <dgm:t>
        <a:bodyPr/>
        <a:lstStyle/>
        <a:p>
          <a:r>
            <a:rPr lang="en-US" b="1">
              <a:solidFill>
                <a:srgbClr val="002060"/>
              </a:solidFill>
              <a:effectLst>
                <a:outerShdw blurRad="38100" dist="38100" dir="2700000" algn="tl">
                  <a:srgbClr val="000000">
                    <a:alpha val="43137"/>
                  </a:srgbClr>
                </a:outerShdw>
              </a:effectLst>
            </a:rPr>
            <a:t>MOTOR SKILLS</a:t>
          </a:r>
        </a:p>
      </dgm:t>
    </dgm:pt>
    <dgm:pt modelId="{AE77AEA6-F744-4617-8E0D-1EFF3ECA2CFF}" type="parTrans" cxnId="{3BB3AC6F-5687-4B9D-9710-AA302395E0F6}">
      <dgm:prSet/>
      <dgm:spPr/>
      <dgm:t>
        <a:bodyPr/>
        <a:lstStyle/>
        <a:p>
          <a:endParaRPr lang="en-US"/>
        </a:p>
      </dgm:t>
    </dgm:pt>
    <dgm:pt modelId="{00532510-8855-4DE8-A8D6-73F370381113}" type="sibTrans" cxnId="{3BB3AC6F-5687-4B9D-9710-AA302395E0F6}">
      <dgm:prSet/>
      <dgm:spPr/>
      <dgm:t>
        <a:bodyPr/>
        <a:lstStyle/>
        <a:p>
          <a:endParaRPr lang="en-US"/>
        </a:p>
      </dgm:t>
    </dgm:pt>
    <dgm:pt modelId="{E9F61247-C249-43AA-9C44-67A4F4191D48}">
      <dgm:prSet phldrT="[Text]"/>
      <dgm:spPr>
        <a:ln w="101600">
          <a:solidFill>
            <a:schemeClr val="accent2">
              <a:lumMod val="75000"/>
            </a:schemeClr>
          </a:solidFill>
        </a:ln>
      </dgm:spPr>
      <dgm:t>
        <a:bodyPr/>
        <a:lstStyle/>
        <a:p>
          <a:r>
            <a:rPr lang="en-US" b="1">
              <a:solidFill>
                <a:srgbClr val="002060"/>
              </a:solidFill>
              <a:effectLst>
                <a:outerShdw blurRad="38100" dist="38100" dir="2700000" algn="tl">
                  <a:srgbClr val="000000">
                    <a:alpha val="43137"/>
                  </a:srgbClr>
                </a:outerShdw>
              </a:effectLst>
            </a:rPr>
            <a:t>KNOWLEDGE</a:t>
          </a:r>
        </a:p>
      </dgm:t>
    </dgm:pt>
    <dgm:pt modelId="{2346375A-B1CC-4B39-80AF-1C80E7DFB779}" type="parTrans" cxnId="{D715F9BD-1C80-4E72-AD28-037B920C8477}">
      <dgm:prSet/>
      <dgm:spPr/>
      <dgm:t>
        <a:bodyPr/>
        <a:lstStyle/>
        <a:p>
          <a:endParaRPr lang="en-US"/>
        </a:p>
      </dgm:t>
    </dgm:pt>
    <dgm:pt modelId="{6E50B989-EC77-4C92-9E8A-67410EFA05CE}" type="sibTrans" cxnId="{D715F9BD-1C80-4E72-AD28-037B920C8477}">
      <dgm:prSet/>
      <dgm:spPr/>
      <dgm:t>
        <a:bodyPr/>
        <a:lstStyle/>
        <a:p>
          <a:endParaRPr lang="en-US"/>
        </a:p>
      </dgm:t>
    </dgm:pt>
    <dgm:pt modelId="{D03C4942-B97E-458A-B461-5486B9C1CA8A}">
      <dgm:prSet phldrT="[Text]" custT="1"/>
      <dgm:spPr>
        <a:solidFill>
          <a:srgbClr val="0070C0">
            <a:alpha val="50000"/>
          </a:srgbClr>
        </a:solidFill>
        <a:ln w="130175" cap="rnd">
          <a:solidFill>
            <a:schemeClr val="accent2">
              <a:lumMod val="75000"/>
            </a:schemeClr>
          </a:solidFill>
        </a:ln>
      </dgm:spPr>
      <dgm:t>
        <a:bodyPr/>
        <a:lstStyle/>
        <a:p>
          <a:r>
            <a:rPr lang="en-US" sz="3200" b="1" dirty="0">
              <a:solidFill>
                <a:schemeClr val="bg1"/>
              </a:solidFill>
              <a:effectLst>
                <a:outerShdw blurRad="38100" dist="38100" dir="2700000" algn="tl">
                  <a:srgbClr val="000000">
                    <a:alpha val="43137"/>
                  </a:srgbClr>
                </a:outerShdw>
              </a:effectLst>
            </a:rPr>
            <a:t>SAFE</a:t>
          </a:r>
        </a:p>
        <a:p>
          <a:r>
            <a:rPr lang="en-US" sz="3200" b="1" dirty="0">
              <a:solidFill>
                <a:schemeClr val="bg1"/>
              </a:solidFill>
              <a:effectLst>
                <a:outerShdw blurRad="38100" dist="38100" dir="2700000" algn="tl">
                  <a:srgbClr val="000000">
                    <a:alpha val="43137"/>
                  </a:srgbClr>
                </a:outerShdw>
              </a:effectLst>
            </a:rPr>
            <a:t>&amp; </a:t>
          </a:r>
        </a:p>
        <a:p>
          <a:r>
            <a:rPr lang="en-US" sz="3200" b="1" dirty="0">
              <a:solidFill>
                <a:schemeClr val="bg1"/>
              </a:solidFill>
              <a:effectLst>
                <a:outerShdw blurRad="38100" dist="38100" dir="2700000" algn="tl">
                  <a:srgbClr val="000000">
                    <a:alpha val="43137"/>
                  </a:srgbClr>
                </a:outerShdw>
              </a:effectLst>
            </a:rPr>
            <a:t>SUCCESSFUL</a:t>
          </a:r>
        </a:p>
        <a:p>
          <a:r>
            <a:rPr lang="en-US" sz="3200" b="1" dirty="0">
              <a:solidFill>
                <a:schemeClr val="bg1"/>
              </a:solidFill>
              <a:effectLst>
                <a:outerShdw blurRad="38100" dist="38100" dir="2700000" algn="tl">
                  <a:srgbClr val="000000">
                    <a:alpha val="43137"/>
                  </a:srgbClr>
                </a:outerShdw>
              </a:effectLst>
            </a:rPr>
            <a:t>DRIVING</a:t>
          </a:r>
          <a:endParaRPr lang="en-US" sz="1100" b="1" dirty="0">
            <a:solidFill>
              <a:schemeClr val="bg1"/>
            </a:solidFill>
            <a:effectLst>
              <a:outerShdw blurRad="38100" dist="38100" dir="2700000" algn="tl">
                <a:srgbClr val="000000">
                  <a:alpha val="43137"/>
                </a:srgbClr>
              </a:outerShdw>
            </a:effectLst>
          </a:endParaRPr>
        </a:p>
      </dgm:t>
    </dgm:pt>
    <dgm:pt modelId="{6F8C87A0-5B70-4698-8FDC-2F49D5D69235}" type="parTrans" cxnId="{24470227-2DD7-40D6-BEBD-643B23C0EDC0}">
      <dgm:prSet/>
      <dgm:spPr/>
      <dgm:t>
        <a:bodyPr/>
        <a:lstStyle/>
        <a:p>
          <a:endParaRPr lang="en-US"/>
        </a:p>
      </dgm:t>
    </dgm:pt>
    <dgm:pt modelId="{A5A0112E-A502-44BA-9FBD-B42CB987030B}" type="sibTrans" cxnId="{24470227-2DD7-40D6-BEBD-643B23C0EDC0}">
      <dgm:prSet/>
      <dgm:spPr/>
      <dgm:t>
        <a:bodyPr/>
        <a:lstStyle/>
        <a:p>
          <a:endParaRPr lang="en-US"/>
        </a:p>
      </dgm:t>
    </dgm:pt>
    <dgm:pt modelId="{92D34058-AFBB-4035-A969-41E7818C2CF9}">
      <dgm:prSet phldrT="[Text]"/>
      <dgm:spPr>
        <a:ln w="101600">
          <a:solidFill>
            <a:schemeClr val="accent2">
              <a:lumMod val="75000"/>
            </a:schemeClr>
          </a:solidFill>
        </a:ln>
      </dgm:spPr>
      <dgm:t>
        <a:bodyPr/>
        <a:lstStyle/>
        <a:p>
          <a:r>
            <a:rPr lang="en-US" b="1">
              <a:solidFill>
                <a:srgbClr val="002060"/>
              </a:solidFill>
              <a:effectLst>
                <a:outerShdw blurRad="38100" dist="38100" dir="2700000" algn="tl">
                  <a:srgbClr val="000000">
                    <a:alpha val="43137"/>
                  </a:srgbClr>
                </a:outerShdw>
              </a:effectLst>
            </a:rPr>
            <a:t>DECISION MAKING SKILLS</a:t>
          </a:r>
        </a:p>
      </dgm:t>
    </dgm:pt>
    <dgm:pt modelId="{C93E6514-FAAF-4823-90DA-5E78446D3139}" type="parTrans" cxnId="{FA4673A8-47A1-49D0-992E-99F1A431B576}">
      <dgm:prSet/>
      <dgm:spPr/>
      <dgm:t>
        <a:bodyPr/>
        <a:lstStyle/>
        <a:p>
          <a:endParaRPr lang="en-US"/>
        </a:p>
      </dgm:t>
    </dgm:pt>
    <dgm:pt modelId="{78E7925B-3CE6-4EB2-8003-4D307D500D1D}" type="sibTrans" cxnId="{FA4673A8-47A1-49D0-992E-99F1A431B576}">
      <dgm:prSet/>
      <dgm:spPr/>
      <dgm:t>
        <a:bodyPr/>
        <a:lstStyle/>
        <a:p>
          <a:endParaRPr lang="en-US"/>
        </a:p>
      </dgm:t>
    </dgm:pt>
    <dgm:pt modelId="{17E9FF4F-0A73-4AB1-9C73-A3F882E0EDBC}" type="pres">
      <dgm:prSet presAssocID="{8A53C596-CCAC-4FAC-A080-65D49272367A}" presName="Name0" presStyleCnt="0">
        <dgm:presLayoutVars>
          <dgm:dir/>
          <dgm:resizeHandles val="exact"/>
        </dgm:presLayoutVars>
      </dgm:prSet>
      <dgm:spPr/>
    </dgm:pt>
    <dgm:pt modelId="{6F026880-59EC-4715-B3F3-B5AC1AC86CB2}" type="pres">
      <dgm:prSet presAssocID="{DFDDA5B8-223B-4991-AAB9-AEB63F9DC0C0}" presName="Name5" presStyleLbl="vennNode1" presStyleIdx="0" presStyleCnt="6" custScaleY="69448" custLinFactX="118139" custLinFactNeighborX="200000" custLinFactNeighborY="7571">
        <dgm:presLayoutVars>
          <dgm:bulletEnabled val="1"/>
        </dgm:presLayoutVars>
      </dgm:prSet>
      <dgm:spPr/>
    </dgm:pt>
    <dgm:pt modelId="{7672040E-8BED-460C-9612-94D2A96B7E6D}" type="pres">
      <dgm:prSet presAssocID="{ECBAD102-9CAA-4061-B5EF-A7B8B7A9B57A}" presName="space" presStyleCnt="0"/>
      <dgm:spPr/>
    </dgm:pt>
    <dgm:pt modelId="{C4EDC36F-A62D-4E8A-9767-4312ACDDF3D7}" type="pres">
      <dgm:prSet presAssocID="{0956F264-34E4-4142-A823-BB6DBA986DD6}" presName="Name5" presStyleLbl="vennNode1" presStyleIdx="1" presStyleCnt="6" custScaleY="69503" custLinFactNeighborX="10524" custLinFactNeighborY="15588">
        <dgm:presLayoutVars>
          <dgm:bulletEnabled val="1"/>
        </dgm:presLayoutVars>
      </dgm:prSet>
      <dgm:spPr/>
    </dgm:pt>
    <dgm:pt modelId="{906136DA-F18E-44D3-92AC-1EAB1C604F6A}" type="pres">
      <dgm:prSet presAssocID="{C75E8643-F3CC-47E0-8F81-1F600824483B}" presName="space" presStyleCnt="0"/>
      <dgm:spPr/>
    </dgm:pt>
    <dgm:pt modelId="{EA40D2F8-6182-4187-8D3D-7B0226604237}" type="pres">
      <dgm:prSet presAssocID="{D0535E8E-C1C7-43DB-868C-7DC85E9A76F8}" presName="Name5" presStyleLbl="vennNode1" presStyleIdx="2" presStyleCnt="6" custScaleY="69897" custLinFactX="-115700" custLinFactNeighborX="-200000" custLinFactNeighborY="20896">
        <dgm:presLayoutVars>
          <dgm:bulletEnabled val="1"/>
        </dgm:presLayoutVars>
      </dgm:prSet>
      <dgm:spPr/>
    </dgm:pt>
    <dgm:pt modelId="{12929E63-007A-4617-ABA7-6B9DA1A7C5AF}" type="pres">
      <dgm:prSet presAssocID="{00532510-8855-4DE8-A8D6-73F370381113}" presName="space" presStyleCnt="0"/>
      <dgm:spPr/>
    </dgm:pt>
    <dgm:pt modelId="{7E821072-B475-461F-879E-6654D699AE09}" type="pres">
      <dgm:prSet presAssocID="{E9F61247-C249-43AA-9C44-67A4F4191D48}" presName="Name5" presStyleLbl="vennNode1" presStyleIdx="3" presStyleCnt="6" custScaleY="74319" custLinFactNeighborX="-15683" custLinFactNeighborY="0">
        <dgm:presLayoutVars>
          <dgm:bulletEnabled val="1"/>
        </dgm:presLayoutVars>
      </dgm:prSet>
      <dgm:spPr/>
    </dgm:pt>
    <dgm:pt modelId="{43E231FC-AF0A-47FE-B0FD-7DC099BA263B}" type="pres">
      <dgm:prSet presAssocID="{6E50B989-EC77-4C92-9E8A-67410EFA05CE}" presName="space" presStyleCnt="0"/>
      <dgm:spPr/>
    </dgm:pt>
    <dgm:pt modelId="{2FB566DA-A8A6-42D2-A85F-DD154A62DDFF}" type="pres">
      <dgm:prSet presAssocID="{92D34058-AFBB-4035-A969-41E7818C2CF9}" presName="Name5" presStyleLbl="vennNode1" presStyleIdx="4" presStyleCnt="6" custScaleY="76449" custLinFactNeighborX="-24391" custLinFactNeighborY="2047">
        <dgm:presLayoutVars>
          <dgm:bulletEnabled val="1"/>
        </dgm:presLayoutVars>
      </dgm:prSet>
      <dgm:spPr/>
    </dgm:pt>
    <dgm:pt modelId="{8B527E9C-FBD3-4B7A-896A-94C70A95073C}" type="pres">
      <dgm:prSet presAssocID="{78E7925B-3CE6-4EB2-8003-4D307D500D1D}" presName="space" presStyleCnt="0"/>
      <dgm:spPr/>
    </dgm:pt>
    <dgm:pt modelId="{79FDCAD1-28E7-4451-941E-3301567615F7}" type="pres">
      <dgm:prSet presAssocID="{D03C4942-B97E-458A-B461-5486B9C1CA8A}" presName="Name5" presStyleLbl="vennNode1" presStyleIdx="5" presStyleCnt="6" custScaleX="228782" custScaleY="188538" custLinFactNeighborX="1010" custLinFactNeighborY="16455">
        <dgm:presLayoutVars>
          <dgm:bulletEnabled val="1"/>
        </dgm:presLayoutVars>
      </dgm:prSet>
      <dgm:spPr/>
    </dgm:pt>
  </dgm:ptLst>
  <dgm:cxnLst>
    <dgm:cxn modelId="{06DE3B00-85B8-4F0B-88D1-CD5D1EACA252}" srcId="{8A53C596-CCAC-4FAC-A080-65D49272367A}" destId="{0956F264-34E4-4142-A823-BB6DBA986DD6}" srcOrd="1" destOrd="0" parTransId="{3E19C1D0-E334-42F2-A051-FB4E6CFD1127}" sibTransId="{C75E8643-F3CC-47E0-8F81-1F600824483B}"/>
    <dgm:cxn modelId="{06BA1D01-3B64-4416-A97D-C1F12D503A87}" type="presOf" srcId="{92D34058-AFBB-4035-A969-41E7818C2CF9}" destId="{2FB566DA-A8A6-42D2-A85F-DD154A62DDFF}" srcOrd="0" destOrd="0" presId="urn:microsoft.com/office/officeart/2005/8/layout/venn3"/>
    <dgm:cxn modelId="{23365320-AD47-45DD-A469-9AE0A4330947}" type="presOf" srcId="{8A53C596-CCAC-4FAC-A080-65D49272367A}" destId="{17E9FF4F-0A73-4AB1-9C73-A3F882E0EDBC}" srcOrd="0" destOrd="0" presId="urn:microsoft.com/office/officeart/2005/8/layout/venn3"/>
    <dgm:cxn modelId="{24470227-2DD7-40D6-BEBD-643B23C0EDC0}" srcId="{8A53C596-CCAC-4FAC-A080-65D49272367A}" destId="{D03C4942-B97E-458A-B461-5486B9C1CA8A}" srcOrd="5" destOrd="0" parTransId="{6F8C87A0-5B70-4698-8FDC-2F49D5D69235}" sibTransId="{A5A0112E-A502-44BA-9FBD-B42CB987030B}"/>
    <dgm:cxn modelId="{5D46AA5F-3027-4916-B3D2-A0D0AAC988AE}" type="presOf" srcId="{DFDDA5B8-223B-4991-AAB9-AEB63F9DC0C0}" destId="{6F026880-59EC-4715-B3F3-B5AC1AC86CB2}" srcOrd="0" destOrd="0" presId="urn:microsoft.com/office/officeart/2005/8/layout/venn3"/>
    <dgm:cxn modelId="{5690F766-0E65-421D-B981-0804A323F36C}" type="presOf" srcId="{D0535E8E-C1C7-43DB-868C-7DC85E9A76F8}" destId="{EA40D2F8-6182-4187-8D3D-7B0226604237}" srcOrd="0" destOrd="0" presId="urn:microsoft.com/office/officeart/2005/8/layout/venn3"/>
    <dgm:cxn modelId="{3BB3AC6F-5687-4B9D-9710-AA302395E0F6}" srcId="{8A53C596-CCAC-4FAC-A080-65D49272367A}" destId="{D0535E8E-C1C7-43DB-868C-7DC85E9A76F8}" srcOrd="2" destOrd="0" parTransId="{AE77AEA6-F744-4617-8E0D-1EFF3ECA2CFF}" sibTransId="{00532510-8855-4DE8-A8D6-73F370381113}"/>
    <dgm:cxn modelId="{92BCE65A-1AB0-45CE-80CA-0337F57598F0}" type="presOf" srcId="{0956F264-34E4-4142-A823-BB6DBA986DD6}" destId="{C4EDC36F-A62D-4E8A-9767-4312ACDDF3D7}" srcOrd="0" destOrd="0" presId="urn:microsoft.com/office/officeart/2005/8/layout/venn3"/>
    <dgm:cxn modelId="{14D73F7B-EFF5-4D51-9032-0DC5BCE9D40C}" type="presOf" srcId="{D03C4942-B97E-458A-B461-5486B9C1CA8A}" destId="{79FDCAD1-28E7-4451-941E-3301567615F7}" srcOrd="0" destOrd="0" presId="urn:microsoft.com/office/officeart/2005/8/layout/venn3"/>
    <dgm:cxn modelId="{1D411FA7-2CD3-41C9-A6CF-E1848F72E363}" srcId="{8A53C596-CCAC-4FAC-A080-65D49272367A}" destId="{DFDDA5B8-223B-4991-AAB9-AEB63F9DC0C0}" srcOrd="0" destOrd="0" parTransId="{4728A684-9742-48FC-8713-5739242E551B}" sibTransId="{ECBAD102-9CAA-4061-B5EF-A7B8B7A9B57A}"/>
    <dgm:cxn modelId="{FA4673A8-47A1-49D0-992E-99F1A431B576}" srcId="{8A53C596-CCAC-4FAC-A080-65D49272367A}" destId="{92D34058-AFBB-4035-A969-41E7818C2CF9}" srcOrd="4" destOrd="0" parTransId="{C93E6514-FAAF-4823-90DA-5E78446D3139}" sibTransId="{78E7925B-3CE6-4EB2-8003-4D307D500D1D}"/>
    <dgm:cxn modelId="{D715F9BD-1C80-4E72-AD28-037B920C8477}" srcId="{8A53C596-CCAC-4FAC-A080-65D49272367A}" destId="{E9F61247-C249-43AA-9C44-67A4F4191D48}" srcOrd="3" destOrd="0" parTransId="{2346375A-B1CC-4B39-80AF-1C80E7DFB779}" sibTransId="{6E50B989-EC77-4C92-9E8A-67410EFA05CE}"/>
    <dgm:cxn modelId="{26AC0EC7-22A5-4D3B-AD77-4BFF744DF1AE}" type="presOf" srcId="{E9F61247-C249-43AA-9C44-67A4F4191D48}" destId="{7E821072-B475-461F-879E-6654D699AE09}" srcOrd="0" destOrd="0" presId="urn:microsoft.com/office/officeart/2005/8/layout/venn3"/>
    <dgm:cxn modelId="{37E0F045-F8D2-491D-8C44-65BB52604951}" type="presParOf" srcId="{17E9FF4F-0A73-4AB1-9C73-A3F882E0EDBC}" destId="{6F026880-59EC-4715-B3F3-B5AC1AC86CB2}" srcOrd="0" destOrd="0" presId="urn:microsoft.com/office/officeart/2005/8/layout/venn3"/>
    <dgm:cxn modelId="{ABE7FC51-C560-455B-B184-DF30490D0BF6}" type="presParOf" srcId="{17E9FF4F-0A73-4AB1-9C73-A3F882E0EDBC}" destId="{7672040E-8BED-460C-9612-94D2A96B7E6D}" srcOrd="1" destOrd="0" presId="urn:microsoft.com/office/officeart/2005/8/layout/venn3"/>
    <dgm:cxn modelId="{F5C45786-FD83-4B83-8B10-2964CCCB0595}" type="presParOf" srcId="{17E9FF4F-0A73-4AB1-9C73-A3F882E0EDBC}" destId="{C4EDC36F-A62D-4E8A-9767-4312ACDDF3D7}" srcOrd="2" destOrd="0" presId="urn:microsoft.com/office/officeart/2005/8/layout/venn3"/>
    <dgm:cxn modelId="{269E675F-ECAE-43B0-858D-8A6A0F9F6591}" type="presParOf" srcId="{17E9FF4F-0A73-4AB1-9C73-A3F882E0EDBC}" destId="{906136DA-F18E-44D3-92AC-1EAB1C604F6A}" srcOrd="3" destOrd="0" presId="urn:microsoft.com/office/officeart/2005/8/layout/venn3"/>
    <dgm:cxn modelId="{48DB3AE0-E753-40F2-BFB7-27512DD5E5CC}" type="presParOf" srcId="{17E9FF4F-0A73-4AB1-9C73-A3F882E0EDBC}" destId="{EA40D2F8-6182-4187-8D3D-7B0226604237}" srcOrd="4" destOrd="0" presId="urn:microsoft.com/office/officeart/2005/8/layout/venn3"/>
    <dgm:cxn modelId="{39E3D65B-923B-474B-AB8B-341FFF83C4D0}" type="presParOf" srcId="{17E9FF4F-0A73-4AB1-9C73-A3F882E0EDBC}" destId="{12929E63-007A-4617-ABA7-6B9DA1A7C5AF}" srcOrd="5" destOrd="0" presId="urn:microsoft.com/office/officeart/2005/8/layout/venn3"/>
    <dgm:cxn modelId="{A5BEAE18-1D27-4634-BA2C-B1DF481CEA49}" type="presParOf" srcId="{17E9FF4F-0A73-4AB1-9C73-A3F882E0EDBC}" destId="{7E821072-B475-461F-879E-6654D699AE09}" srcOrd="6" destOrd="0" presId="urn:microsoft.com/office/officeart/2005/8/layout/venn3"/>
    <dgm:cxn modelId="{0E44F31E-A96D-43C6-A183-5124893C65B1}" type="presParOf" srcId="{17E9FF4F-0A73-4AB1-9C73-A3F882E0EDBC}" destId="{43E231FC-AF0A-47FE-B0FD-7DC099BA263B}" srcOrd="7" destOrd="0" presId="urn:microsoft.com/office/officeart/2005/8/layout/venn3"/>
    <dgm:cxn modelId="{00BCD0AF-F0B1-402B-BDC1-10993C47CB41}" type="presParOf" srcId="{17E9FF4F-0A73-4AB1-9C73-A3F882E0EDBC}" destId="{2FB566DA-A8A6-42D2-A85F-DD154A62DDFF}" srcOrd="8" destOrd="0" presId="urn:microsoft.com/office/officeart/2005/8/layout/venn3"/>
    <dgm:cxn modelId="{CEFBEE9F-E2E1-47AE-A501-193D32E4401B}" type="presParOf" srcId="{17E9FF4F-0A73-4AB1-9C73-A3F882E0EDBC}" destId="{8B527E9C-FBD3-4B7A-896A-94C70A95073C}" srcOrd="9" destOrd="0" presId="urn:microsoft.com/office/officeart/2005/8/layout/venn3"/>
    <dgm:cxn modelId="{F76A5B6A-4251-462A-8161-CB96606EE391}" type="presParOf" srcId="{17E9FF4F-0A73-4AB1-9C73-A3F882E0EDBC}" destId="{79FDCAD1-28E7-4451-941E-3301567615F7}" srcOrd="10" destOrd="0" presId="urn:microsoft.com/office/officeart/2005/8/layout/ven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53C596-CCAC-4FAC-A080-65D49272367A}" type="doc">
      <dgm:prSet loTypeId="urn:microsoft.com/office/officeart/2005/8/layout/venn3" loCatId="relationship" qsTypeId="urn:microsoft.com/office/officeart/2005/8/quickstyle/3d4" qsCatId="3D" csTypeId="urn:microsoft.com/office/officeart/2005/8/colors/accent1_4" csCatId="accent1" phldr="1"/>
      <dgm:spPr/>
    </dgm:pt>
    <dgm:pt modelId="{DFDDA5B8-223B-4991-AAB9-AEB63F9DC0C0}">
      <dgm:prSet phldrT="[Text]" custT="1"/>
      <dgm:spPr>
        <a:ln w="101600" cap="rnd">
          <a:solidFill>
            <a:schemeClr val="accent2">
              <a:lumMod val="75000"/>
            </a:schemeClr>
          </a:solidFill>
        </a:ln>
        <a:scene3d>
          <a:camera prst="orthographicFront"/>
          <a:lightRig rig="chilly" dir="t"/>
        </a:scene3d>
        <a:sp3d prstMaterial="translucentPowder">
          <a:bevelT w="127000" h="25400" prst="hardEdge"/>
        </a:sp3d>
      </dgm:spPr>
      <dgm:t>
        <a:bodyPr anchor="ctr" anchorCtr="1">
          <a:sp3d contourW="12700">
            <a:contourClr>
              <a:schemeClr val="accent1">
                <a:lumMod val="60000"/>
                <a:lumOff val="40000"/>
              </a:schemeClr>
            </a:contourClr>
          </a:sp3d>
        </a:bodyPr>
        <a:lstStyle/>
        <a:p>
          <a:pPr algn="l"/>
          <a:r>
            <a:rPr lang="en-US" sz="1200" b="1">
              <a:solidFill>
                <a:srgbClr val="002060"/>
              </a:solidFill>
              <a:effectLst>
                <a:outerShdw blurRad="38100" dist="38100" dir="2700000" algn="tl">
                  <a:srgbClr val="000000">
                    <a:alpha val="43137"/>
                  </a:srgbClr>
                </a:outerShdw>
              </a:effectLst>
            </a:rPr>
            <a:t>RESPONSIBILITY &amp; MATURITY</a:t>
          </a:r>
        </a:p>
      </dgm:t>
    </dgm:pt>
    <dgm:pt modelId="{4728A684-9742-48FC-8713-5739242E551B}" type="parTrans" cxnId="{1D411FA7-2CD3-41C9-A6CF-E1848F72E363}">
      <dgm:prSet/>
      <dgm:spPr/>
      <dgm:t>
        <a:bodyPr/>
        <a:lstStyle/>
        <a:p>
          <a:endParaRPr lang="en-US"/>
        </a:p>
      </dgm:t>
    </dgm:pt>
    <dgm:pt modelId="{ECBAD102-9CAA-4061-B5EF-A7B8B7A9B57A}" type="sibTrans" cxnId="{1D411FA7-2CD3-41C9-A6CF-E1848F72E363}">
      <dgm:prSet/>
      <dgm:spPr/>
      <dgm:t>
        <a:bodyPr/>
        <a:lstStyle/>
        <a:p>
          <a:endParaRPr lang="en-US"/>
        </a:p>
      </dgm:t>
    </dgm:pt>
    <dgm:pt modelId="{D0535E8E-C1C7-43DB-868C-7DC85E9A76F8}">
      <dgm:prSet phldrT="[Text]"/>
      <dgm:spPr>
        <a:ln w="127000">
          <a:solidFill>
            <a:schemeClr val="accent2">
              <a:lumMod val="75000"/>
            </a:schemeClr>
          </a:solidFill>
        </a:ln>
        <a:scene3d>
          <a:camera prst="orthographicFront"/>
          <a:lightRig rig="chilly" dir="t"/>
        </a:scene3d>
        <a:sp3d prstMaterial="translucentPowder">
          <a:bevelT w="127000" h="25400" prst="slope"/>
        </a:sp3d>
      </dgm:spPr>
      <dgm:t>
        <a:bodyPr/>
        <a:lstStyle/>
        <a:p>
          <a:r>
            <a:rPr lang="en-US" b="1">
              <a:solidFill>
                <a:srgbClr val="002060"/>
              </a:solidFill>
              <a:effectLst>
                <a:outerShdw blurRad="38100" dist="38100" dir="2700000" algn="tl">
                  <a:srgbClr val="000000">
                    <a:alpha val="43137"/>
                  </a:srgbClr>
                </a:outerShdw>
              </a:effectLst>
            </a:rPr>
            <a:t>MOTOR SKILLS</a:t>
          </a:r>
        </a:p>
      </dgm:t>
    </dgm:pt>
    <dgm:pt modelId="{AE77AEA6-F744-4617-8E0D-1EFF3ECA2CFF}" type="parTrans" cxnId="{3BB3AC6F-5687-4B9D-9710-AA302395E0F6}">
      <dgm:prSet/>
      <dgm:spPr/>
      <dgm:t>
        <a:bodyPr/>
        <a:lstStyle/>
        <a:p>
          <a:endParaRPr lang="en-US"/>
        </a:p>
      </dgm:t>
    </dgm:pt>
    <dgm:pt modelId="{00532510-8855-4DE8-A8D6-73F370381113}" type="sibTrans" cxnId="{3BB3AC6F-5687-4B9D-9710-AA302395E0F6}">
      <dgm:prSet/>
      <dgm:spPr/>
      <dgm:t>
        <a:bodyPr/>
        <a:lstStyle/>
        <a:p>
          <a:endParaRPr lang="en-US"/>
        </a:p>
      </dgm:t>
    </dgm:pt>
    <dgm:pt modelId="{E9F61247-C249-43AA-9C44-67A4F4191D48}">
      <dgm:prSet phldrT="[Text]"/>
      <dgm:spPr>
        <a:ln w="120650">
          <a:solidFill>
            <a:schemeClr val="accent2">
              <a:lumMod val="75000"/>
            </a:schemeClr>
          </a:solidFill>
        </a:ln>
        <a:scene3d>
          <a:camera prst="orthographicFront"/>
          <a:lightRig rig="chilly" dir="t"/>
        </a:scene3d>
        <a:sp3d prstMaterial="translucentPowder">
          <a:bevelT w="127000" h="25400" prst="slope"/>
        </a:sp3d>
      </dgm:spPr>
      <dgm:t>
        <a:bodyPr/>
        <a:lstStyle/>
        <a:p>
          <a:r>
            <a:rPr lang="en-US" b="1">
              <a:solidFill>
                <a:srgbClr val="002060"/>
              </a:solidFill>
              <a:effectLst>
                <a:outerShdw blurRad="38100" dist="38100" dir="2700000" algn="tl">
                  <a:srgbClr val="000000">
                    <a:alpha val="43137"/>
                  </a:srgbClr>
                </a:outerShdw>
              </a:effectLst>
            </a:rPr>
            <a:t>KNOWLEDGE</a:t>
          </a:r>
        </a:p>
      </dgm:t>
    </dgm:pt>
    <dgm:pt modelId="{2346375A-B1CC-4B39-80AF-1C80E7DFB779}" type="parTrans" cxnId="{D715F9BD-1C80-4E72-AD28-037B920C8477}">
      <dgm:prSet/>
      <dgm:spPr/>
      <dgm:t>
        <a:bodyPr/>
        <a:lstStyle/>
        <a:p>
          <a:endParaRPr lang="en-US"/>
        </a:p>
      </dgm:t>
    </dgm:pt>
    <dgm:pt modelId="{6E50B989-EC77-4C92-9E8A-67410EFA05CE}" type="sibTrans" cxnId="{D715F9BD-1C80-4E72-AD28-037B920C8477}">
      <dgm:prSet/>
      <dgm:spPr/>
      <dgm:t>
        <a:bodyPr/>
        <a:lstStyle/>
        <a:p>
          <a:endParaRPr lang="en-US"/>
        </a:p>
      </dgm:t>
    </dgm:pt>
    <dgm:pt modelId="{D03C4942-B97E-458A-B461-5486B9C1CA8A}">
      <dgm:prSet phldrT="[Text]" custT="1"/>
      <dgm:spPr>
        <a:solidFill>
          <a:srgbClr val="0070C0">
            <a:alpha val="50000"/>
          </a:srgbClr>
        </a:solidFill>
        <a:ln w="225425">
          <a:solidFill>
            <a:schemeClr val="accent2">
              <a:lumMod val="75000"/>
            </a:schemeClr>
          </a:solidFill>
        </a:ln>
        <a:scene3d>
          <a:camera prst="orthographicFront"/>
          <a:lightRig rig="chilly" dir="t"/>
        </a:scene3d>
        <a:sp3d prstMaterial="translucentPowder">
          <a:bevelT w="127000" h="25400" prst="slope"/>
        </a:sp3d>
      </dgm:spPr>
      <dgm:t>
        <a:bodyPr/>
        <a:lstStyle/>
        <a:p>
          <a:r>
            <a:rPr lang="en-US" sz="3200" b="1">
              <a:solidFill>
                <a:schemeClr val="bg1"/>
              </a:solidFill>
              <a:effectLst>
                <a:outerShdw blurRad="38100" dist="38100" dir="2700000" algn="tl">
                  <a:srgbClr val="000000">
                    <a:alpha val="43137"/>
                  </a:srgbClr>
                </a:outerShdw>
              </a:effectLst>
            </a:rPr>
            <a:t>SAFE</a:t>
          </a:r>
        </a:p>
        <a:p>
          <a:r>
            <a:rPr lang="en-US" sz="3200" b="1">
              <a:solidFill>
                <a:schemeClr val="bg1"/>
              </a:solidFill>
              <a:effectLst>
                <a:outerShdw blurRad="38100" dist="38100" dir="2700000" algn="tl">
                  <a:srgbClr val="000000">
                    <a:alpha val="43137"/>
                  </a:srgbClr>
                </a:outerShdw>
              </a:effectLst>
            </a:rPr>
            <a:t>&amp; </a:t>
          </a:r>
        </a:p>
        <a:p>
          <a:r>
            <a:rPr lang="en-US" sz="3200" b="1">
              <a:solidFill>
                <a:schemeClr val="bg1"/>
              </a:solidFill>
              <a:effectLst>
                <a:outerShdw blurRad="38100" dist="38100" dir="2700000" algn="tl">
                  <a:srgbClr val="000000">
                    <a:alpha val="43137"/>
                  </a:srgbClr>
                </a:outerShdw>
              </a:effectLst>
            </a:rPr>
            <a:t>SUCCESSFUL</a:t>
          </a:r>
        </a:p>
        <a:p>
          <a:r>
            <a:rPr lang="en-US" sz="3200" b="1">
              <a:solidFill>
                <a:schemeClr val="bg1"/>
              </a:solidFill>
              <a:effectLst>
                <a:outerShdw blurRad="38100" dist="38100" dir="2700000" algn="tl">
                  <a:srgbClr val="000000">
                    <a:alpha val="43137"/>
                  </a:srgbClr>
                </a:outerShdw>
              </a:effectLst>
            </a:rPr>
            <a:t>DRIVING</a:t>
          </a:r>
          <a:endParaRPr lang="en-US" sz="1100" b="1">
            <a:solidFill>
              <a:schemeClr val="bg1"/>
            </a:solidFill>
            <a:effectLst>
              <a:outerShdw blurRad="38100" dist="38100" dir="2700000" algn="tl">
                <a:srgbClr val="000000">
                  <a:alpha val="43137"/>
                </a:srgbClr>
              </a:outerShdw>
            </a:effectLst>
          </a:endParaRPr>
        </a:p>
      </dgm:t>
    </dgm:pt>
    <dgm:pt modelId="{6F8C87A0-5B70-4698-8FDC-2F49D5D69235}" type="parTrans" cxnId="{24470227-2DD7-40D6-BEBD-643B23C0EDC0}">
      <dgm:prSet/>
      <dgm:spPr/>
      <dgm:t>
        <a:bodyPr/>
        <a:lstStyle/>
        <a:p>
          <a:endParaRPr lang="en-US"/>
        </a:p>
      </dgm:t>
    </dgm:pt>
    <dgm:pt modelId="{A5A0112E-A502-44BA-9FBD-B42CB987030B}" type="sibTrans" cxnId="{24470227-2DD7-40D6-BEBD-643B23C0EDC0}">
      <dgm:prSet/>
      <dgm:spPr/>
      <dgm:t>
        <a:bodyPr/>
        <a:lstStyle/>
        <a:p>
          <a:endParaRPr lang="en-US"/>
        </a:p>
      </dgm:t>
    </dgm:pt>
    <dgm:pt modelId="{92D34058-AFBB-4035-A969-41E7818C2CF9}">
      <dgm:prSet phldrT="[Text]"/>
      <dgm:spPr>
        <a:ln w="127000">
          <a:solidFill>
            <a:schemeClr val="accent2">
              <a:lumMod val="75000"/>
            </a:schemeClr>
          </a:solidFill>
        </a:ln>
        <a:scene3d>
          <a:camera prst="orthographicFront"/>
          <a:lightRig rig="chilly" dir="t"/>
        </a:scene3d>
        <a:sp3d prstMaterial="translucentPowder">
          <a:bevelT w="127000" h="25400" prst="slope"/>
        </a:sp3d>
      </dgm:spPr>
      <dgm:t>
        <a:bodyPr/>
        <a:lstStyle/>
        <a:p>
          <a:r>
            <a:rPr lang="en-US" b="1">
              <a:solidFill>
                <a:srgbClr val="002060"/>
              </a:solidFill>
              <a:effectLst>
                <a:outerShdw blurRad="38100" dist="38100" dir="2700000" algn="tl">
                  <a:srgbClr val="000000">
                    <a:alpha val="43137"/>
                  </a:srgbClr>
                </a:outerShdw>
              </a:effectLst>
            </a:rPr>
            <a:t>DECISION MAKING SKILLS</a:t>
          </a:r>
        </a:p>
      </dgm:t>
    </dgm:pt>
    <dgm:pt modelId="{C93E6514-FAAF-4823-90DA-5E78446D3139}" type="parTrans" cxnId="{FA4673A8-47A1-49D0-992E-99F1A431B576}">
      <dgm:prSet/>
      <dgm:spPr/>
      <dgm:t>
        <a:bodyPr/>
        <a:lstStyle/>
        <a:p>
          <a:endParaRPr lang="en-US"/>
        </a:p>
      </dgm:t>
    </dgm:pt>
    <dgm:pt modelId="{78E7925B-3CE6-4EB2-8003-4D307D500D1D}" type="sibTrans" cxnId="{FA4673A8-47A1-49D0-992E-99F1A431B576}">
      <dgm:prSet/>
      <dgm:spPr/>
      <dgm:t>
        <a:bodyPr/>
        <a:lstStyle/>
        <a:p>
          <a:endParaRPr lang="en-US"/>
        </a:p>
      </dgm:t>
    </dgm:pt>
    <dgm:pt modelId="{0956F264-34E4-4142-A823-BB6DBA986DD6}">
      <dgm:prSet phldrT="[Text]"/>
      <dgm:spPr>
        <a:ln w="101600" cap="rnd">
          <a:solidFill>
            <a:schemeClr val="accent2">
              <a:lumMod val="75000"/>
            </a:schemeClr>
          </a:solidFill>
        </a:ln>
        <a:scene3d>
          <a:camera prst="orthographicFront"/>
          <a:lightRig rig="chilly" dir="t"/>
        </a:scene3d>
        <a:sp3d prstMaterial="translucentPowder">
          <a:bevelT w="127000" h="25400" prst="slope"/>
        </a:sp3d>
      </dgm:spPr>
      <dgm:t>
        <a:bodyPr/>
        <a:lstStyle/>
        <a:p>
          <a:r>
            <a:rPr lang="en-US" b="1">
              <a:solidFill>
                <a:srgbClr val="002060"/>
              </a:solidFill>
              <a:effectLst>
                <a:outerShdw blurRad="38100" dist="38100" dir="2700000" algn="tl">
                  <a:srgbClr val="000000">
                    <a:alpha val="43137"/>
                  </a:srgbClr>
                </a:outerShdw>
              </a:effectLst>
            </a:rPr>
            <a:t>PERCEPTUAL SKILLS</a:t>
          </a:r>
        </a:p>
      </dgm:t>
    </dgm:pt>
    <dgm:pt modelId="{C75E8643-F3CC-47E0-8F81-1F600824483B}" type="sibTrans" cxnId="{06DE3B00-85B8-4F0B-88D1-CD5D1EACA252}">
      <dgm:prSet/>
      <dgm:spPr/>
      <dgm:t>
        <a:bodyPr/>
        <a:lstStyle/>
        <a:p>
          <a:endParaRPr lang="en-US"/>
        </a:p>
      </dgm:t>
    </dgm:pt>
    <dgm:pt modelId="{3E19C1D0-E334-42F2-A051-FB4E6CFD1127}" type="parTrans" cxnId="{06DE3B00-85B8-4F0B-88D1-CD5D1EACA252}">
      <dgm:prSet/>
      <dgm:spPr/>
      <dgm:t>
        <a:bodyPr/>
        <a:lstStyle/>
        <a:p>
          <a:endParaRPr lang="en-US"/>
        </a:p>
      </dgm:t>
    </dgm:pt>
    <dgm:pt modelId="{17E9FF4F-0A73-4AB1-9C73-A3F882E0EDBC}" type="pres">
      <dgm:prSet presAssocID="{8A53C596-CCAC-4FAC-A080-65D49272367A}" presName="Name0" presStyleCnt="0">
        <dgm:presLayoutVars>
          <dgm:dir/>
          <dgm:resizeHandles val="exact"/>
        </dgm:presLayoutVars>
      </dgm:prSet>
      <dgm:spPr/>
    </dgm:pt>
    <dgm:pt modelId="{6F026880-59EC-4715-B3F3-B5AC1AC86CB2}" type="pres">
      <dgm:prSet presAssocID="{DFDDA5B8-223B-4991-AAB9-AEB63F9DC0C0}" presName="Name5" presStyleLbl="vennNode1" presStyleIdx="0" presStyleCnt="6" custScaleY="69448" custLinFactX="123444" custLinFactNeighborX="200000" custLinFactNeighborY="21731">
        <dgm:presLayoutVars>
          <dgm:bulletEnabled val="1"/>
        </dgm:presLayoutVars>
      </dgm:prSet>
      <dgm:spPr/>
    </dgm:pt>
    <dgm:pt modelId="{7672040E-8BED-460C-9612-94D2A96B7E6D}" type="pres">
      <dgm:prSet presAssocID="{ECBAD102-9CAA-4061-B5EF-A7B8B7A9B57A}" presName="space" presStyleCnt="0"/>
      <dgm:spPr/>
    </dgm:pt>
    <dgm:pt modelId="{C4EDC36F-A62D-4E8A-9767-4312ACDDF3D7}" type="pres">
      <dgm:prSet presAssocID="{0956F264-34E4-4142-A823-BB6DBA986DD6}" presName="Name5" presStyleLbl="vennNode1" presStyleIdx="1" presStyleCnt="6" custScaleY="69503" custLinFactNeighborX="15988" custLinFactNeighborY="27032">
        <dgm:presLayoutVars>
          <dgm:bulletEnabled val="1"/>
        </dgm:presLayoutVars>
      </dgm:prSet>
      <dgm:spPr/>
    </dgm:pt>
    <dgm:pt modelId="{906136DA-F18E-44D3-92AC-1EAB1C604F6A}" type="pres">
      <dgm:prSet presAssocID="{C75E8643-F3CC-47E0-8F81-1F600824483B}" presName="space" presStyleCnt="0"/>
      <dgm:spPr/>
    </dgm:pt>
    <dgm:pt modelId="{EA40D2F8-6182-4187-8D3D-7B0226604237}" type="pres">
      <dgm:prSet presAssocID="{D0535E8E-C1C7-43DB-868C-7DC85E9A76F8}" presName="Name5" presStyleLbl="vennNode1" presStyleIdx="2" presStyleCnt="6" custScaleY="69897" custLinFactX="-116029" custLinFactNeighborX="-200000" custLinFactNeighborY="25363">
        <dgm:presLayoutVars>
          <dgm:bulletEnabled val="1"/>
        </dgm:presLayoutVars>
      </dgm:prSet>
      <dgm:spPr/>
    </dgm:pt>
    <dgm:pt modelId="{12929E63-007A-4617-ABA7-6B9DA1A7C5AF}" type="pres">
      <dgm:prSet presAssocID="{00532510-8855-4DE8-A8D6-73F370381113}" presName="space" presStyleCnt="0"/>
      <dgm:spPr/>
    </dgm:pt>
    <dgm:pt modelId="{7E821072-B475-461F-879E-6654D699AE09}" type="pres">
      <dgm:prSet presAssocID="{E9F61247-C249-43AA-9C44-67A4F4191D48}" presName="Name5" presStyleLbl="vennNode1" presStyleIdx="3" presStyleCnt="6" custScaleY="74319" custLinFactNeighborX="-11878">
        <dgm:presLayoutVars>
          <dgm:bulletEnabled val="1"/>
        </dgm:presLayoutVars>
      </dgm:prSet>
      <dgm:spPr/>
    </dgm:pt>
    <dgm:pt modelId="{43E231FC-AF0A-47FE-B0FD-7DC099BA263B}" type="pres">
      <dgm:prSet presAssocID="{6E50B989-EC77-4C92-9E8A-67410EFA05CE}" presName="space" presStyleCnt="0"/>
      <dgm:spPr/>
    </dgm:pt>
    <dgm:pt modelId="{2FB566DA-A8A6-42D2-A85F-DD154A62DDFF}" type="pres">
      <dgm:prSet presAssocID="{92D34058-AFBB-4035-A969-41E7818C2CF9}" presName="Name5" presStyleLbl="vennNode1" presStyleIdx="4" presStyleCnt="6" custScaleY="76449" custLinFactNeighborX="-24391" custLinFactNeighborY="2047">
        <dgm:presLayoutVars>
          <dgm:bulletEnabled val="1"/>
        </dgm:presLayoutVars>
      </dgm:prSet>
      <dgm:spPr/>
    </dgm:pt>
    <dgm:pt modelId="{8B527E9C-FBD3-4B7A-896A-94C70A95073C}" type="pres">
      <dgm:prSet presAssocID="{78E7925B-3CE6-4EB2-8003-4D307D500D1D}" presName="space" presStyleCnt="0"/>
      <dgm:spPr/>
    </dgm:pt>
    <dgm:pt modelId="{79FDCAD1-28E7-4451-941E-3301567615F7}" type="pres">
      <dgm:prSet presAssocID="{D03C4942-B97E-458A-B461-5486B9C1CA8A}" presName="Name5" presStyleLbl="vennNode1" presStyleIdx="5" presStyleCnt="6" custScaleX="228782" custScaleY="188538" custLinFactNeighborX="1010" custLinFactNeighborY="16455">
        <dgm:presLayoutVars>
          <dgm:bulletEnabled val="1"/>
        </dgm:presLayoutVars>
      </dgm:prSet>
      <dgm:spPr/>
    </dgm:pt>
  </dgm:ptLst>
  <dgm:cxnLst>
    <dgm:cxn modelId="{06DE3B00-85B8-4F0B-88D1-CD5D1EACA252}" srcId="{8A53C596-CCAC-4FAC-A080-65D49272367A}" destId="{0956F264-34E4-4142-A823-BB6DBA986DD6}" srcOrd="1" destOrd="0" parTransId="{3E19C1D0-E334-42F2-A051-FB4E6CFD1127}" sibTransId="{C75E8643-F3CC-47E0-8F81-1F600824483B}"/>
    <dgm:cxn modelId="{06BA1D01-3B64-4416-A97D-C1F12D503A87}" type="presOf" srcId="{92D34058-AFBB-4035-A969-41E7818C2CF9}" destId="{2FB566DA-A8A6-42D2-A85F-DD154A62DDFF}" srcOrd="0" destOrd="0" presId="urn:microsoft.com/office/officeart/2005/8/layout/venn3"/>
    <dgm:cxn modelId="{23365320-AD47-45DD-A469-9AE0A4330947}" type="presOf" srcId="{8A53C596-CCAC-4FAC-A080-65D49272367A}" destId="{17E9FF4F-0A73-4AB1-9C73-A3F882E0EDBC}" srcOrd="0" destOrd="0" presId="urn:microsoft.com/office/officeart/2005/8/layout/venn3"/>
    <dgm:cxn modelId="{24470227-2DD7-40D6-BEBD-643B23C0EDC0}" srcId="{8A53C596-CCAC-4FAC-A080-65D49272367A}" destId="{D03C4942-B97E-458A-B461-5486B9C1CA8A}" srcOrd="5" destOrd="0" parTransId="{6F8C87A0-5B70-4698-8FDC-2F49D5D69235}" sibTransId="{A5A0112E-A502-44BA-9FBD-B42CB987030B}"/>
    <dgm:cxn modelId="{5D46AA5F-3027-4916-B3D2-A0D0AAC988AE}" type="presOf" srcId="{DFDDA5B8-223B-4991-AAB9-AEB63F9DC0C0}" destId="{6F026880-59EC-4715-B3F3-B5AC1AC86CB2}" srcOrd="0" destOrd="0" presId="urn:microsoft.com/office/officeart/2005/8/layout/venn3"/>
    <dgm:cxn modelId="{5690F766-0E65-421D-B981-0804A323F36C}" type="presOf" srcId="{D0535E8E-C1C7-43DB-868C-7DC85E9A76F8}" destId="{EA40D2F8-6182-4187-8D3D-7B0226604237}" srcOrd="0" destOrd="0" presId="urn:microsoft.com/office/officeart/2005/8/layout/venn3"/>
    <dgm:cxn modelId="{3BB3AC6F-5687-4B9D-9710-AA302395E0F6}" srcId="{8A53C596-CCAC-4FAC-A080-65D49272367A}" destId="{D0535E8E-C1C7-43DB-868C-7DC85E9A76F8}" srcOrd="2" destOrd="0" parTransId="{AE77AEA6-F744-4617-8E0D-1EFF3ECA2CFF}" sibTransId="{00532510-8855-4DE8-A8D6-73F370381113}"/>
    <dgm:cxn modelId="{92BCE65A-1AB0-45CE-80CA-0337F57598F0}" type="presOf" srcId="{0956F264-34E4-4142-A823-BB6DBA986DD6}" destId="{C4EDC36F-A62D-4E8A-9767-4312ACDDF3D7}" srcOrd="0" destOrd="0" presId="urn:microsoft.com/office/officeart/2005/8/layout/venn3"/>
    <dgm:cxn modelId="{14D73F7B-EFF5-4D51-9032-0DC5BCE9D40C}" type="presOf" srcId="{D03C4942-B97E-458A-B461-5486B9C1CA8A}" destId="{79FDCAD1-28E7-4451-941E-3301567615F7}" srcOrd="0" destOrd="0" presId="urn:microsoft.com/office/officeart/2005/8/layout/venn3"/>
    <dgm:cxn modelId="{1D411FA7-2CD3-41C9-A6CF-E1848F72E363}" srcId="{8A53C596-CCAC-4FAC-A080-65D49272367A}" destId="{DFDDA5B8-223B-4991-AAB9-AEB63F9DC0C0}" srcOrd="0" destOrd="0" parTransId="{4728A684-9742-48FC-8713-5739242E551B}" sibTransId="{ECBAD102-9CAA-4061-B5EF-A7B8B7A9B57A}"/>
    <dgm:cxn modelId="{FA4673A8-47A1-49D0-992E-99F1A431B576}" srcId="{8A53C596-CCAC-4FAC-A080-65D49272367A}" destId="{92D34058-AFBB-4035-A969-41E7818C2CF9}" srcOrd="4" destOrd="0" parTransId="{C93E6514-FAAF-4823-90DA-5E78446D3139}" sibTransId="{78E7925B-3CE6-4EB2-8003-4D307D500D1D}"/>
    <dgm:cxn modelId="{D715F9BD-1C80-4E72-AD28-037B920C8477}" srcId="{8A53C596-CCAC-4FAC-A080-65D49272367A}" destId="{E9F61247-C249-43AA-9C44-67A4F4191D48}" srcOrd="3" destOrd="0" parTransId="{2346375A-B1CC-4B39-80AF-1C80E7DFB779}" sibTransId="{6E50B989-EC77-4C92-9E8A-67410EFA05CE}"/>
    <dgm:cxn modelId="{26AC0EC7-22A5-4D3B-AD77-4BFF744DF1AE}" type="presOf" srcId="{E9F61247-C249-43AA-9C44-67A4F4191D48}" destId="{7E821072-B475-461F-879E-6654D699AE09}" srcOrd="0" destOrd="0" presId="urn:microsoft.com/office/officeart/2005/8/layout/venn3"/>
    <dgm:cxn modelId="{37E0F045-F8D2-491D-8C44-65BB52604951}" type="presParOf" srcId="{17E9FF4F-0A73-4AB1-9C73-A3F882E0EDBC}" destId="{6F026880-59EC-4715-B3F3-B5AC1AC86CB2}" srcOrd="0" destOrd="0" presId="urn:microsoft.com/office/officeart/2005/8/layout/venn3"/>
    <dgm:cxn modelId="{ABE7FC51-C560-455B-B184-DF30490D0BF6}" type="presParOf" srcId="{17E9FF4F-0A73-4AB1-9C73-A3F882E0EDBC}" destId="{7672040E-8BED-460C-9612-94D2A96B7E6D}" srcOrd="1" destOrd="0" presId="urn:microsoft.com/office/officeart/2005/8/layout/venn3"/>
    <dgm:cxn modelId="{F5C45786-FD83-4B83-8B10-2964CCCB0595}" type="presParOf" srcId="{17E9FF4F-0A73-4AB1-9C73-A3F882E0EDBC}" destId="{C4EDC36F-A62D-4E8A-9767-4312ACDDF3D7}" srcOrd="2" destOrd="0" presId="urn:microsoft.com/office/officeart/2005/8/layout/venn3"/>
    <dgm:cxn modelId="{269E675F-ECAE-43B0-858D-8A6A0F9F6591}" type="presParOf" srcId="{17E9FF4F-0A73-4AB1-9C73-A3F882E0EDBC}" destId="{906136DA-F18E-44D3-92AC-1EAB1C604F6A}" srcOrd="3" destOrd="0" presId="urn:microsoft.com/office/officeart/2005/8/layout/venn3"/>
    <dgm:cxn modelId="{48DB3AE0-E753-40F2-BFB7-27512DD5E5CC}" type="presParOf" srcId="{17E9FF4F-0A73-4AB1-9C73-A3F882E0EDBC}" destId="{EA40D2F8-6182-4187-8D3D-7B0226604237}" srcOrd="4" destOrd="0" presId="urn:microsoft.com/office/officeart/2005/8/layout/venn3"/>
    <dgm:cxn modelId="{39E3D65B-923B-474B-AB8B-341FFF83C4D0}" type="presParOf" srcId="{17E9FF4F-0A73-4AB1-9C73-A3F882E0EDBC}" destId="{12929E63-007A-4617-ABA7-6B9DA1A7C5AF}" srcOrd="5" destOrd="0" presId="urn:microsoft.com/office/officeart/2005/8/layout/venn3"/>
    <dgm:cxn modelId="{A5BEAE18-1D27-4634-BA2C-B1DF481CEA49}" type="presParOf" srcId="{17E9FF4F-0A73-4AB1-9C73-A3F882E0EDBC}" destId="{7E821072-B475-461F-879E-6654D699AE09}" srcOrd="6" destOrd="0" presId="urn:microsoft.com/office/officeart/2005/8/layout/venn3"/>
    <dgm:cxn modelId="{0E44F31E-A96D-43C6-A183-5124893C65B1}" type="presParOf" srcId="{17E9FF4F-0A73-4AB1-9C73-A3F882E0EDBC}" destId="{43E231FC-AF0A-47FE-B0FD-7DC099BA263B}" srcOrd="7" destOrd="0" presId="urn:microsoft.com/office/officeart/2005/8/layout/venn3"/>
    <dgm:cxn modelId="{00BCD0AF-F0B1-402B-BDC1-10993C47CB41}" type="presParOf" srcId="{17E9FF4F-0A73-4AB1-9C73-A3F882E0EDBC}" destId="{2FB566DA-A8A6-42D2-A85F-DD154A62DDFF}" srcOrd="8" destOrd="0" presId="urn:microsoft.com/office/officeart/2005/8/layout/venn3"/>
    <dgm:cxn modelId="{CEFBEE9F-E2E1-47AE-A501-193D32E4401B}" type="presParOf" srcId="{17E9FF4F-0A73-4AB1-9C73-A3F882E0EDBC}" destId="{8B527E9C-FBD3-4B7A-896A-94C70A95073C}" srcOrd="9" destOrd="0" presId="urn:microsoft.com/office/officeart/2005/8/layout/venn3"/>
    <dgm:cxn modelId="{F76A5B6A-4251-462A-8161-CB96606EE391}" type="presParOf" srcId="{17E9FF4F-0A73-4AB1-9C73-A3F882E0EDBC}" destId="{79FDCAD1-28E7-4451-941E-3301567615F7}" srcOrd="10" destOrd="0" presId="urn:microsoft.com/office/officeart/2005/8/layout/venn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4DB7CF-BAFC-4426-9E52-E2E90D8A325D}" type="doc">
      <dgm:prSet loTypeId="urn:microsoft.com/office/officeart/2009/3/layout/HorizontalOrganizationChart" loCatId="hierarchy" qsTypeId="urn:microsoft.com/office/officeart/2005/8/quickstyle/3d1" qsCatId="3D" csTypeId="urn:microsoft.com/office/officeart/2005/8/colors/accent4_2" csCatId="accent4" phldr="1"/>
      <dgm:spPr/>
      <dgm:t>
        <a:bodyPr/>
        <a:lstStyle/>
        <a:p>
          <a:endParaRPr lang="en-US"/>
        </a:p>
      </dgm:t>
    </dgm:pt>
    <dgm:pt modelId="{C125E6AA-B748-407D-9CA4-50BE86EEAAAE}">
      <dgm:prSet custT="1"/>
      <dgm:spPr/>
      <dgm:t>
        <a:bodyPr/>
        <a:lstStyle/>
        <a:p>
          <a:r>
            <a:rPr lang="en-US" sz="2400" b="1" dirty="0">
              <a:solidFill>
                <a:schemeClr val="tx1"/>
              </a:solidFill>
              <a:effectLst>
                <a:outerShdw blurRad="38100" dist="38100" dir="2700000" algn="tl">
                  <a:srgbClr val="000000">
                    <a:alpha val="43137"/>
                  </a:srgbClr>
                </a:outerShdw>
              </a:effectLst>
            </a:rPr>
            <a:t>Air-bag systems</a:t>
          </a:r>
        </a:p>
      </dgm:t>
    </dgm:pt>
    <dgm:pt modelId="{229A60EE-5504-43B3-B0CE-3C1AF27AA40A}" type="parTrans" cxnId="{AF243468-5DB0-4487-9204-141BAD9B628D}">
      <dgm:prSet/>
      <dgm:spPr/>
      <dgm:t>
        <a:bodyPr/>
        <a:lstStyle/>
        <a:p>
          <a:endParaRPr lang="en-US"/>
        </a:p>
      </dgm:t>
    </dgm:pt>
    <dgm:pt modelId="{D30559B1-8BBB-44BD-8B82-715E815D2D77}" type="sibTrans" cxnId="{AF243468-5DB0-4487-9204-141BAD9B628D}">
      <dgm:prSet/>
      <dgm:spPr/>
      <dgm:t>
        <a:bodyPr/>
        <a:lstStyle/>
        <a:p>
          <a:endParaRPr lang="en-US"/>
        </a:p>
      </dgm:t>
    </dgm:pt>
    <dgm:pt modelId="{BC435BC4-375A-4D49-AD46-4B4574612D10}">
      <dgm:prSet custT="1"/>
      <dgm:spPr/>
      <dgm:t>
        <a:bodyPr/>
        <a:lstStyle/>
        <a:p>
          <a:r>
            <a:rPr lang="en-US" sz="2000" b="1" dirty="0">
              <a:solidFill>
                <a:schemeClr val="tx1"/>
              </a:solidFill>
              <a:effectLst>
                <a:outerShdw blurRad="38100" dist="38100" dir="2700000" algn="tl">
                  <a:srgbClr val="000000">
                    <a:alpha val="43137"/>
                  </a:srgbClr>
                </a:outerShdw>
              </a:effectLst>
            </a:rPr>
            <a:t>3 POINT SYSTEM</a:t>
          </a:r>
        </a:p>
      </dgm:t>
    </dgm:pt>
    <dgm:pt modelId="{0CC3B85A-F211-4835-9003-D859B7D1E351}" type="parTrans" cxnId="{86E18C26-E206-46C0-BCE8-AD878BD7477E}">
      <dgm:prSet/>
      <dgm:spPr/>
      <dgm:t>
        <a:bodyPr/>
        <a:lstStyle/>
        <a:p>
          <a:endParaRPr lang="en-US"/>
        </a:p>
      </dgm:t>
    </dgm:pt>
    <dgm:pt modelId="{3AA267F6-FB1F-496A-9DA3-428D3C028AF6}" type="sibTrans" cxnId="{86E18C26-E206-46C0-BCE8-AD878BD7477E}">
      <dgm:prSet/>
      <dgm:spPr/>
      <dgm:t>
        <a:bodyPr/>
        <a:lstStyle/>
        <a:p>
          <a:endParaRPr lang="en-US"/>
        </a:p>
      </dgm:t>
    </dgm:pt>
    <dgm:pt modelId="{3D72E63C-F0FC-474B-89AF-C9CEC5E9887E}">
      <dgm:prSet custT="1"/>
      <dgm:spPr/>
      <dgm:t>
        <a:bodyPr/>
        <a:lstStyle/>
        <a:p>
          <a:r>
            <a:rPr lang="en-US" sz="3600" b="1" dirty="0">
              <a:solidFill>
                <a:schemeClr val="tx1"/>
              </a:solidFill>
              <a:effectLst>
                <a:outerShdw blurRad="38100" dist="38100" dir="2700000" algn="tl">
                  <a:srgbClr val="000000">
                    <a:alpha val="43137"/>
                  </a:srgbClr>
                </a:outerShdw>
              </a:effectLst>
            </a:rPr>
            <a:t>Harness</a:t>
          </a:r>
        </a:p>
      </dgm:t>
    </dgm:pt>
    <dgm:pt modelId="{E902135F-A07D-42CD-B3BB-9BCD6A05EE48}" type="parTrans" cxnId="{53C56817-8744-4A1E-A863-306B8F703EE1}">
      <dgm:prSet/>
      <dgm:spPr>
        <a:solidFill>
          <a:srgbClr val="F2B800"/>
        </a:solidFill>
        <a:ln w="57150">
          <a:solidFill>
            <a:srgbClr val="FF9900"/>
          </a:solidFill>
        </a:ln>
      </dgm:spPr>
      <dgm:t>
        <a:bodyPr/>
        <a:lstStyle/>
        <a:p>
          <a:endParaRPr lang="en-US"/>
        </a:p>
      </dgm:t>
    </dgm:pt>
    <dgm:pt modelId="{872DBD31-A8F3-40CE-8343-33C836A7963E}" type="sibTrans" cxnId="{53C56817-8744-4A1E-A863-306B8F703EE1}">
      <dgm:prSet/>
      <dgm:spPr/>
      <dgm:t>
        <a:bodyPr/>
        <a:lstStyle/>
        <a:p>
          <a:endParaRPr lang="en-US"/>
        </a:p>
      </dgm:t>
    </dgm:pt>
    <dgm:pt modelId="{31A42C93-EE6B-4DFD-86AA-EAACF1A825A2}">
      <dgm:prSet custT="1"/>
      <dgm:spPr/>
      <dgm:t>
        <a:bodyPr/>
        <a:lstStyle/>
        <a:p>
          <a:r>
            <a:rPr lang="en-US" sz="1600" b="1" dirty="0">
              <a:solidFill>
                <a:schemeClr val="tx1"/>
              </a:solidFill>
              <a:effectLst>
                <a:outerShdw blurRad="38100" dist="38100" dir="2700000" algn="tl">
                  <a:srgbClr val="000000">
                    <a:alpha val="43137"/>
                  </a:srgbClr>
                </a:outerShdw>
              </a:effectLst>
            </a:rPr>
            <a:t>Stops Forward Motion of Upper Torso</a:t>
          </a:r>
        </a:p>
      </dgm:t>
    </dgm:pt>
    <dgm:pt modelId="{E8460336-2544-420C-AF3C-A1BF6FE64CCA}" type="parTrans" cxnId="{D8B8EFBD-9CA3-4640-8852-B4EF2704FBA7}">
      <dgm:prSet/>
      <dgm:spPr>
        <a:solidFill>
          <a:srgbClr val="F2B800"/>
        </a:solidFill>
        <a:ln w="57150">
          <a:solidFill>
            <a:srgbClr val="FF9900"/>
          </a:solidFill>
        </a:ln>
      </dgm:spPr>
      <dgm:t>
        <a:bodyPr/>
        <a:lstStyle/>
        <a:p>
          <a:endParaRPr lang="en-US"/>
        </a:p>
      </dgm:t>
    </dgm:pt>
    <dgm:pt modelId="{92E4A9FC-EC73-4F3E-9690-7F4930CC7D4F}" type="sibTrans" cxnId="{D8B8EFBD-9CA3-4640-8852-B4EF2704FBA7}">
      <dgm:prSet/>
      <dgm:spPr/>
      <dgm:t>
        <a:bodyPr/>
        <a:lstStyle/>
        <a:p>
          <a:endParaRPr lang="en-US"/>
        </a:p>
      </dgm:t>
    </dgm:pt>
    <dgm:pt modelId="{6A00C861-1FBF-4C65-B234-6DBE687010B6}">
      <dgm:prSet custT="1"/>
      <dgm:spPr/>
      <dgm:t>
        <a:bodyPr/>
        <a:lstStyle/>
        <a:p>
          <a:r>
            <a:rPr lang="en-US" sz="1600" b="1" dirty="0">
              <a:solidFill>
                <a:schemeClr val="tx1"/>
              </a:solidFill>
              <a:effectLst>
                <a:outerShdw blurRad="38100" dist="38100" dir="2700000" algn="tl">
                  <a:srgbClr val="000000">
                    <a:alpha val="43137"/>
                  </a:srgbClr>
                </a:outerShdw>
              </a:effectLst>
            </a:rPr>
            <a:t>Better Distribution of Stopping Force</a:t>
          </a:r>
        </a:p>
      </dgm:t>
    </dgm:pt>
    <dgm:pt modelId="{C10ACADB-A793-428F-B038-F9EF6329A1BA}" type="parTrans" cxnId="{D685A54A-F654-4444-86B2-2DB882211448}">
      <dgm:prSet/>
      <dgm:spPr>
        <a:solidFill>
          <a:srgbClr val="F2B800"/>
        </a:solidFill>
        <a:ln w="57150">
          <a:solidFill>
            <a:srgbClr val="FF9900"/>
          </a:solidFill>
        </a:ln>
      </dgm:spPr>
      <dgm:t>
        <a:bodyPr/>
        <a:lstStyle/>
        <a:p>
          <a:endParaRPr lang="en-US"/>
        </a:p>
      </dgm:t>
    </dgm:pt>
    <dgm:pt modelId="{593BB32B-151C-4339-9951-5DEF63F32D7C}" type="sibTrans" cxnId="{D685A54A-F654-4444-86B2-2DB882211448}">
      <dgm:prSet/>
      <dgm:spPr/>
      <dgm:t>
        <a:bodyPr/>
        <a:lstStyle/>
        <a:p>
          <a:endParaRPr lang="en-US"/>
        </a:p>
      </dgm:t>
    </dgm:pt>
    <dgm:pt modelId="{A5CE50D2-5F28-49BA-BEEC-BC6FF876DAA3}">
      <dgm:prSet/>
      <dgm:spPr/>
      <dgm:t>
        <a:bodyPr/>
        <a:lstStyle/>
        <a:p>
          <a:r>
            <a:rPr lang="en-US" b="1" dirty="0">
              <a:solidFill>
                <a:schemeClr val="tx1"/>
              </a:solidFill>
              <a:effectLst>
                <a:outerShdw blurRad="38100" dist="38100" dir="2700000" algn="tl">
                  <a:srgbClr val="000000">
                    <a:alpha val="43137"/>
                  </a:srgbClr>
                </a:outerShdw>
              </a:effectLst>
            </a:rPr>
            <a:t>Reduce pelvic injuries</a:t>
          </a:r>
        </a:p>
      </dgm:t>
    </dgm:pt>
    <dgm:pt modelId="{756F6896-96F3-4877-8429-BAD68F7A812D}" type="parTrans" cxnId="{253D6061-9C89-4521-ABBC-3D05E31DEDCC}">
      <dgm:prSet/>
      <dgm:spPr>
        <a:solidFill>
          <a:srgbClr val="F2B800"/>
        </a:solidFill>
        <a:ln w="57150">
          <a:solidFill>
            <a:srgbClr val="FF9900"/>
          </a:solidFill>
        </a:ln>
      </dgm:spPr>
      <dgm:t>
        <a:bodyPr/>
        <a:lstStyle/>
        <a:p>
          <a:endParaRPr lang="en-US"/>
        </a:p>
      </dgm:t>
    </dgm:pt>
    <dgm:pt modelId="{23EEC546-B127-4EBC-A863-499E26D7A821}" type="sibTrans" cxnId="{253D6061-9C89-4521-ABBC-3D05E31DEDCC}">
      <dgm:prSet/>
      <dgm:spPr/>
      <dgm:t>
        <a:bodyPr/>
        <a:lstStyle/>
        <a:p>
          <a:endParaRPr lang="en-US"/>
        </a:p>
      </dgm:t>
    </dgm:pt>
    <dgm:pt modelId="{9DF49591-B121-4D90-BCDB-436573F7B3E6}">
      <dgm:prSet custT="1"/>
      <dgm:spPr/>
      <dgm:t>
        <a:bodyPr/>
        <a:lstStyle/>
        <a:p>
          <a:r>
            <a:rPr lang="en-US" sz="1800" b="1" dirty="0">
              <a:solidFill>
                <a:schemeClr val="tx1"/>
              </a:solidFill>
              <a:effectLst>
                <a:outerShdw blurRad="38100" dist="38100" dir="2700000" algn="tl">
                  <a:srgbClr val="000000">
                    <a:alpha val="43137"/>
                  </a:srgbClr>
                </a:outerShdw>
              </a:effectLst>
            </a:rPr>
            <a:t>Reduced Head &amp; Upper-body Injuries </a:t>
          </a:r>
        </a:p>
      </dgm:t>
    </dgm:pt>
    <dgm:pt modelId="{4A3F7025-969D-4D41-9BE6-049A0C5F549F}" type="parTrans" cxnId="{913B4D5C-02DA-437B-A560-75B968C4EB2A}">
      <dgm:prSet/>
      <dgm:spPr>
        <a:solidFill>
          <a:srgbClr val="F2B800"/>
        </a:solidFill>
        <a:ln w="57150">
          <a:solidFill>
            <a:srgbClr val="FF9900"/>
          </a:solidFill>
        </a:ln>
      </dgm:spPr>
      <dgm:t>
        <a:bodyPr/>
        <a:lstStyle/>
        <a:p>
          <a:endParaRPr lang="en-US"/>
        </a:p>
      </dgm:t>
    </dgm:pt>
    <dgm:pt modelId="{3E57EA26-468F-4572-9D14-50F5DB9CEF0E}" type="sibTrans" cxnId="{913B4D5C-02DA-437B-A560-75B968C4EB2A}">
      <dgm:prSet/>
      <dgm:spPr/>
      <dgm:t>
        <a:bodyPr/>
        <a:lstStyle/>
        <a:p>
          <a:endParaRPr lang="en-US"/>
        </a:p>
      </dgm:t>
    </dgm:pt>
    <dgm:pt modelId="{89E19EC5-C56E-4CB0-8400-650B8FB78290}">
      <dgm:prSet custT="1"/>
      <dgm:spPr/>
      <dgm:t>
        <a:bodyPr/>
        <a:lstStyle/>
        <a:p>
          <a:r>
            <a:rPr lang="en-US" sz="1800" b="1" dirty="0">
              <a:solidFill>
                <a:schemeClr val="tx1"/>
              </a:solidFill>
              <a:effectLst>
                <a:outerShdw blurRad="38100" dist="38100" dir="2700000" algn="tl">
                  <a:srgbClr val="000000">
                    <a:alpha val="43137"/>
                  </a:srgbClr>
                </a:outerShdw>
              </a:effectLst>
            </a:rPr>
            <a:t>Reduced Ejection Injuries</a:t>
          </a:r>
        </a:p>
      </dgm:t>
    </dgm:pt>
    <dgm:pt modelId="{3788CD17-9D80-42B0-85D0-75012CBEDE90}" type="parTrans" cxnId="{BE1A0D14-891E-4F52-BDE7-731A07742ADC}">
      <dgm:prSet/>
      <dgm:spPr>
        <a:solidFill>
          <a:srgbClr val="F2B800"/>
        </a:solidFill>
        <a:ln w="57150">
          <a:solidFill>
            <a:srgbClr val="FF9900"/>
          </a:solidFill>
        </a:ln>
      </dgm:spPr>
      <dgm:t>
        <a:bodyPr/>
        <a:lstStyle/>
        <a:p>
          <a:endParaRPr lang="en-US"/>
        </a:p>
      </dgm:t>
    </dgm:pt>
    <dgm:pt modelId="{3DA65A0D-37C6-4105-99D1-B66C1A948E64}" type="sibTrans" cxnId="{BE1A0D14-891E-4F52-BDE7-731A07742ADC}">
      <dgm:prSet/>
      <dgm:spPr/>
      <dgm:t>
        <a:bodyPr/>
        <a:lstStyle/>
        <a:p>
          <a:endParaRPr lang="en-US"/>
        </a:p>
      </dgm:t>
    </dgm:pt>
    <dgm:pt modelId="{2D86A003-277E-4B02-986C-2C346BBC5E34}">
      <dgm:prSet custT="1"/>
      <dgm:spPr/>
      <dgm:t>
        <a:bodyPr/>
        <a:lstStyle/>
        <a:p>
          <a:r>
            <a:rPr lang="en-US" sz="1600" b="1" dirty="0">
              <a:solidFill>
                <a:schemeClr val="tx1"/>
              </a:solidFill>
              <a:effectLst>
                <a:outerShdw blurRad="38100" dist="38100" dir="2700000" algn="tl">
                  <a:srgbClr val="000000">
                    <a:alpha val="43137"/>
                  </a:srgbClr>
                </a:outerShdw>
              </a:effectLst>
            </a:rPr>
            <a:t>Reduced Body to Body Injuries</a:t>
          </a:r>
        </a:p>
      </dgm:t>
    </dgm:pt>
    <dgm:pt modelId="{3E2E23ED-0835-48C9-8D7B-C1463A0C94E3}" type="parTrans" cxnId="{D0C90EB7-A7C4-4AE1-A733-D54DC77B92EB}">
      <dgm:prSet/>
      <dgm:spPr>
        <a:solidFill>
          <a:srgbClr val="F2B800"/>
        </a:solidFill>
        <a:ln w="57150">
          <a:solidFill>
            <a:srgbClr val="FF9900"/>
          </a:solidFill>
        </a:ln>
      </dgm:spPr>
      <dgm:t>
        <a:bodyPr/>
        <a:lstStyle/>
        <a:p>
          <a:endParaRPr lang="en-US"/>
        </a:p>
      </dgm:t>
    </dgm:pt>
    <dgm:pt modelId="{CEB425AA-B924-4D0C-8A82-13B14A734CB9}" type="sibTrans" cxnId="{D0C90EB7-A7C4-4AE1-A733-D54DC77B92EB}">
      <dgm:prSet/>
      <dgm:spPr/>
      <dgm:t>
        <a:bodyPr/>
        <a:lstStyle/>
        <a:p>
          <a:endParaRPr lang="en-US"/>
        </a:p>
      </dgm:t>
    </dgm:pt>
    <dgm:pt modelId="{BC9753C3-13F9-46E5-89A3-5C7304242D1E}">
      <dgm:prSet custT="1"/>
      <dgm:spPr/>
      <dgm:t>
        <a:bodyPr/>
        <a:lstStyle/>
        <a:p>
          <a:pPr algn="ctr"/>
          <a:r>
            <a:rPr lang="en-US" sz="1800" b="1" dirty="0">
              <a:solidFill>
                <a:schemeClr val="tx1"/>
              </a:solidFill>
              <a:effectLst>
                <a:outerShdw blurRad="38100" dist="38100" dir="2700000" algn="tl">
                  <a:srgbClr val="000000">
                    <a:alpha val="43137"/>
                  </a:srgbClr>
                </a:outerShdw>
              </a:effectLst>
            </a:rPr>
            <a:t>Pretensioner Retractor, &amp; Load Limiter</a:t>
          </a:r>
        </a:p>
      </dgm:t>
    </dgm:pt>
    <dgm:pt modelId="{8CA5127A-550E-43C2-A76F-81202F2F80EE}" type="parTrans" cxnId="{90DAA955-097E-4812-83A3-FE6C856468D0}">
      <dgm:prSet/>
      <dgm:spPr>
        <a:solidFill>
          <a:srgbClr val="F2B800"/>
        </a:solidFill>
        <a:ln w="57150">
          <a:solidFill>
            <a:srgbClr val="FF9900"/>
          </a:solidFill>
        </a:ln>
      </dgm:spPr>
      <dgm:t>
        <a:bodyPr/>
        <a:lstStyle/>
        <a:p>
          <a:endParaRPr lang="en-US"/>
        </a:p>
      </dgm:t>
    </dgm:pt>
    <dgm:pt modelId="{6B2A6A2B-7DF3-4D9A-92A1-739D171D314C}" type="sibTrans" cxnId="{90DAA955-097E-4812-83A3-FE6C856468D0}">
      <dgm:prSet/>
      <dgm:spPr/>
      <dgm:t>
        <a:bodyPr/>
        <a:lstStyle/>
        <a:p>
          <a:endParaRPr lang="en-US"/>
        </a:p>
      </dgm:t>
    </dgm:pt>
    <dgm:pt modelId="{F9EDE04A-B553-4CF6-9CF8-F09CE9E51BED}">
      <dgm:prSet custT="1"/>
      <dgm:spPr/>
      <dgm:t>
        <a:bodyPr/>
        <a:lstStyle/>
        <a:p>
          <a:r>
            <a:rPr lang="en-US" sz="1600" b="1" dirty="0">
              <a:solidFill>
                <a:schemeClr val="tx1"/>
              </a:solidFill>
              <a:effectLst>
                <a:outerShdw blurRad="38100" dist="38100" dir="2700000" algn="tl">
                  <a:srgbClr val="000000">
                    <a:alpha val="43137"/>
                  </a:srgbClr>
                </a:outerShdw>
              </a:effectLst>
            </a:rPr>
            <a:t>Absorbs inertia, slows the body down in a crash</a:t>
          </a:r>
        </a:p>
      </dgm:t>
    </dgm:pt>
    <dgm:pt modelId="{4E825BCA-2282-49FD-A875-78AC668A98C5}" type="parTrans" cxnId="{7939EEBF-A55F-4B50-9050-9DB0E4A47BD2}">
      <dgm:prSet/>
      <dgm:spPr>
        <a:ln w="57150">
          <a:solidFill>
            <a:srgbClr val="FF9900"/>
          </a:solidFill>
        </a:ln>
      </dgm:spPr>
      <dgm:t>
        <a:bodyPr/>
        <a:lstStyle/>
        <a:p>
          <a:endParaRPr lang="en-US"/>
        </a:p>
      </dgm:t>
    </dgm:pt>
    <dgm:pt modelId="{6DEC7AF1-A6E2-484C-8BAF-5F3FA20022BA}" type="sibTrans" cxnId="{7939EEBF-A55F-4B50-9050-9DB0E4A47BD2}">
      <dgm:prSet/>
      <dgm:spPr/>
      <dgm:t>
        <a:bodyPr/>
        <a:lstStyle/>
        <a:p>
          <a:endParaRPr lang="en-US"/>
        </a:p>
      </dgm:t>
    </dgm:pt>
    <dgm:pt modelId="{34C333BC-4E0B-4A5A-B1E8-3625BD8D21AB}">
      <dgm:prSet/>
      <dgm:spPr/>
      <dgm:t>
        <a:bodyPr/>
        <a:lstStyle/>
        <a:p>
          <a:r>
            <a:rPr lang="en-US" b="1" dirty="0">
              <a:solidFill>
                <a:schemeClr val="tx1"/>
              </a:solidFill>
              <a:effectLst>
                <a:outerShdw blurRad="38100" dist="38100" dir="2700000" algn="tl">
                  <a:srgbClr val="000000">
                    <a:alpha val="43137"/>
                  </a:srgbClr>
                </a:outerShdw>
              </a:effectLst>
            </a:rPr>
            <a:t>Works </a:t>
          </a:r>
          <a:r>
            <a:rPr lang="en-US" b="1" u="sng" dirty="0">
              <a:solidFill>
                <a:schemeClr val="tx1"/>
              </a:solidFill>
              <a:effectLst>
                <a:outerShdw blurRad="38100" dist="38100" dir="2700000" algn="tl">
                  <a:srgbClr val="000000">
                    <a:alpha val="43137"/>
                  </a:srgbClr>
                </a:outerShdw>
              </a:effectLst>
            </a:rPr>
            <a:t>with</a:t>
          </a:r>
          <a:r>
            <a:rPr lang="en-US" b="1" dirty="0">
              <a:solidFill>
                <a:schemeClr val="tx1"/>
              </a:solidFill>
              <a:effectLst>
                <a:outerShdw blurRad="38100" dist="38100" dir="2700000" algn="tl">
                  <a:srgbClr val="000000">
                    <a:alpha val="43137"/>
                  </a:srgbClr>
                </a:outerShdw>
              </a:effectLst>
            </a:rPr>
            <a:t> Air-Bag System</a:t>
          </a:r>
        </a:p>
      </dgm:t>
    </dgm:pt>
    <dgm:pt modelId="{A2940F67-375B-4343-B1D9-D00932EA8707}" type="parTrans" cxnId="{AE1666AC-EF50-4CF6-8D18-6FEC00FCC10E}">
      <dgm:prSet/>
      <dgm:spPr/>
      <dgm:t>
        <a:bodyPr/>
        <a:lstStyle/>
        <a:p>
          <a:endParaRPr lang="en-US"/>
        </a:p>
      </dgm:t>
    </dgm:pt>
    <dgm:pt modelId="{E8AA0A2E-FBC7-458D-9D61-19894C711F3F}" type="sibTrans" cxnId="{AE1666AC-EF50-4CF6-8D18-6FEC00FCC10E}">
      <dgm:prSet/>
      <dgm:spPr/>
      <dgm:t>
        <a:bodyPr/>
        <a:lstStyle/>
        <a:p>
          <a:endParaRPr lang="en-US"/>
        </a:p>
      </dgm:t>
    </dgm:pt>
    <dgm:pt modelId="{DEB5E647-3A00-48B8-A633-E5070DEA9E74}">
      <dgm:prSet custT="1"/>
      <dgm:spPr/>
      <dgm:t>
        <a:bodyPr/>
        <a:lstStyle/>
        <a:p>
          <a:r>
            <a:rPr lang="en-US" altLang="en-US" sz="2000" b="1" dirty="0">
              <a:solidFill>
                <a:schemeClr val="tx1"/>
              </a:solidFill>
              <a:effectLst/>
              <a:highlight>
                <a:srgbClr val="FF0000"/>
              </a:highlight>
            </a:rPr>
            <a:t>Ride - down effect</a:t>
          </a:r>
          <a:endParaRPr lang="en-US" sz="2000" dirty="0">
            <a:solidFill>
              <a:schemeClr val="tx1"/>
            </a:solidFill>
            <a:effectLst/>
            <a:highlight>
              <a:srgbClr val="FF0000"/>
            </a:highlight>
          </a:endParaRPr>
        </a:p>
      </dgm:t>
    </dgm:pt>
    <dgm:pt modelId="{13935D7E-9EF5-4295-BDBB-7CBCED0C9E84}" type="parTrans" cxnId="{84CECE62-224D-40BC-9743-91E0588E3EA9}">
      <dgm:prSet/>
      <dgm:spPr/>
      <dgm:t>
        <a:bodyPr/>
        <a:lstStyle/>
        <a:p>
          <a:endParaRPr lang="en-US"/>
        </a:p>
      </dgm:t>
    </dgm:pt>
    <dgm:pt modelId="{4F492BE1-B698-48AB-B442-2F20F06CAB33}" type="sibTrans" cxnId="{84CECE62-224D-40BC-9743-91E0588E3EA9}">
      <dgm:prSet/>
      <dgm:spPr/>
      <dgm:t>
        <a:bodyPr/>
        <a:lstStyle/>
        <a:p>
          <a:endParaRPr lang="en-US"/>
        </a:p>
      </dgm:t>
    </dgm:pt>
    <dgm:pt modelId="{AD3BB30D-7B2A-4FE9-AC90-4BC57EC132DD}" type="pres">
      <dgm:prSet presAssocID="{1F4DB7CF-BAFC-4426-9E52-E2E90D8A325D}" presName="hierChild1" presStyleCnt="0">
        <dgm:presLayoutVars>
          <dgm:orgChart val="1"/>
          <dgm:chPref val="1"/>
          <dgm:dir/>
          <dgm:animOne val="branch"/>
          <dgm:animLvl val="lvl"/>
          <dgm:resizeHandles/>
        </dgm:presLayoutVars>
      </dgm:prSet>
      <dgm:spPr/>
    </dgm:pt>
    <dgm:pt modelId="{EDD89CE0-8363-44A6-BF13-52DF3FA3BA91}" type="pres">
      <dgm:prSet presAssocID="{C125E6AA-B748-407D-9CA4-50BE86EEAAAE}" presName="hierRoot1" presStyleCnt="0">
        <dgm:presLayoutVars>
          <dgm:hierBranch val="init"/>
        </dgm:presLayoutVars>
      </dgm:prSet>
      <dgm:spPr/>
    </dgm:pt>
    <dgm:pt modelId="{FFD34F9B-C8E0-42B9-8F8B-857BCDD0E124}" type="pres">
      <dgm:prSet presAssocID="{C125E6AA-B748-407D-9CA4-50BE86EEAAAE}" presName="rootComposite1" presStyleCnt="0"/>
      <dgm:spPr/>
    </dgm:pt>
    <dgm:pt modelId="{D140B08F-009F-448A-9855-3A53A97E80EB}" type="pres">
      <dgm:prSet presAssocID="{C125E6AA-B748-407D-9CA4-50BE86EEAAAE}" presName="rootText1" presStyleLbl="node0" presStyleIdx="0" presStyleCnt="4">
        <dgm:presLayoutVars>
          <dgm:chPref val="3"/>
        </dgm:presLayoutVars>
      </dgm:prSet>
      <dgm:spPr/>
    </dgm:pt>
    <dgm:pt modelId="{C8BAC5F9-897C-46E0-A00D-A16C8E479ED2}" type="pres">
      <dgm:prSet presAssocID="{C125E6AA-B748-407D-9CA4-50BE86EEAAAE}" presName="rootConnector1" presStyleLbl="node1" presStyleIdx="0" presStyleCnt="0"/>
      <dgm:spPr/>
    </dgm:pt>
    <dgm:pt modelId="{3E7EC577-C0C6-4E65-AB7D-CA50A2282324}" type="pres">
      <dgm:prSet presAssocID="{C125E6AA-B748-407D-9CA4-50BE86EEAAAE}" presName="hierChild2" presStyleCnt="0"/>
      <dgm:spPr/>
    </dgm:pt>
    <dgm:pt modelId="{DFB69B22-04A6-4297-99CF-D14E2B019CAD}" type="pres">
      <dgm:prSet presAssocID="{C125E6AA-B748-407D-9CA4-50BE86EEAAAE}" presName="hierChild3" presStyleCnt="0"/>
      <dgm:spPr/>
    </dgm:pt>
    <dgm:pt modelId="{8E1A0FA1-7102-4B2A-924C-615576B76A49}" type="pres">
      <dgm:prSet presAssocID="{DEB5E647-3A00-48B8-A633-E5070DEA9E74}" presName="hierRoot1" presStyleCnt="0">
        <dgm:presLayoutVars>
          <dgm:hierBranch val="init"/>
        </dgm:presLayoutVars>
      </dgm:prSet>
      <dgm:spPr/>
    </dgm:pt>
    <dgm:pt modelId="{9A1D7F5E-AC04-4C10-8848-3B7906E53E30}" type="pres">
      <dgm:prSet presAssocID="{DEB5E647-3A00-48B8-A633-E5070DEA9E74}" presName="rootComposite1" presStyleCnt="0"/>
      <dgm:spPr/>
    </dgm:pt>
    <dgm:pt modelId="{1B5DA3DA-BCC5-49FC-9220-FBF1716EA5DB}" type="pres">
      <dgm:prSet presAssocID="{DEB5E647-3A00-48B8-A633-E5070DEA9E74}" presName="rootText1" presStyleLbl="node0" presStyleIdx="1" presStyleCnt="4" custLinFactX="20069" custLinFactY="34885" custLinFactNeighborX="100000" custLinFactNeighborY="100000">
        <dgm:presLayoutVars>
          <dgm:chPref val="3"/>
        </dgm:presLayoutVars>
      </dgm:prSet>
      <dgm:spPr/>
    </dgm:pt>
    <dgm:pt modelId="{09DBBAD7-555D-4F4A-89A5-C878E144D438}" type="pres">
      <dgm:prSet presAssocID="{DEB5E647-3A00-48B8-A633-E5070DEA9E74}" presName="rootConnector1" presStyleLbl="node1" presStyleIdx="0" presStyleCnt="0"/>
      <dgm:spPr/>
    </dgm:pt>
    <dgm:pt modelId="{7AE3224E-9CC7-4638-8F0F-D0D71E4FE58B}" type="pres">
      <dgm:prSet presAssocID="{DEB5E647-3A00-48B8-A633-E5070DEA9E74}" presName="hierChild2" presStyleCnt="0"/>
      <dgm:spPr/>
    </dgm:pt>
    <dgm:pt modelId="{B67BD28C-389B-4BD6-A003-8D98285E6C04}" type="pres">
      <dgm:prSet presAssocID="{DEB5E647-3A00-48B8-A633-E5070DEA9E74}" presName="hierChild3" presStyleCnt="0"/>
      <dgm:spPr/>
    </dgm:pt>
    <dgm:pt modelId="{1017955F-1A80-446E-A4D8-A82B4AF7C981}" type="pres">
      <dgm:prSet presAssocID="{BC435BC4-375A-4D49-AD46-4B4574612D10}" presName="hierRoot1" presStyleCnt="0">
        <dgm:presLayoutVars>
          <dgm:hierBranch val="init"/>
        </dgm:presLayoutVars>
      </dgm:prSet>
      <dgm:spPr/>
    </dgm:pt>
    <dgm:pt modelId="{BB31767E-098A-42B8-907D-4634391464F7}" type="pres">
      <dgm:prSet presAssocID="{BC435BC4-375A-4D49-AD46-4B4574612D10}" presName="rootComposite1" presStyleCnt="0"/>
      <dgm:spPr/>
    </dgm:pt>
    <dgm:pt modelId="{B1F95FCB-3802-40B0-B11E-0030CBC9A244}" type="pres">
      <dgm:prSet presAssocID="{BC435BC4-375A-4D49-AD46-4B4574612D10}" presName="rootText1" presStyleLbl="node0" presStyleIdx="2" presStyleCnt="4">
        <dgm:presLayoutVars>
          <dgm:chPref val="3"/>
        </dgm:presLayoutVars>
      </dgm:prSet>
      <dgm:spPr/>
    </dgm:pt>
    <dgm:pt modelId="{89861318-5CC3-463D-BBA1-E95563ED69A9}" type="pres">
      <dgm:prSet presAssocID="{BC435BC4-375A-4D49-AD46-4B4574612D10}" presName="rootConnector1" presStyleLbl="node1" presStyleIdx="0" presStyleCnt="0"/>
      <dgm:spPr/>
    </dgm:pt>
    <dgm:pt modelId="{F86EE266-98DD-4DEE-8ED2-09E1D0F456D7}" type="pres">
      <dgm:prSet presAssocID="{BC435BC4-375A-4D49-AD46-4B4574612D10}" presName="hierChild2" presStyleCnt="0"/>
      <dgm:spPr/>
    </dgm:pt>
    <dgm:pt modelId="{00B979A4-5D12-4083-A9D5-C74096F6C054}" type="pres">
      <dgm:prSet presAssocID="{E902135F-A07D-42CD-B3BB-9BCD6A05EE48}" presName="Name64" presStyleLbl="parChTrans1D2" presStyleIdx="0" presStyleCnt="2"/>
      <dgm:spPr/>
    </dgm:pt>
    <dgm:pt modelId="{97F51318-F510-4565-9699-20F6A4D739B0}" type="pres">
      <dgm:prSet presAssocID="{3D72E63C-F0FC-474B-89AF-C9CEC5E9887E}" presName="hierRoot2" presStyleCnt="0">
        <dgm:presLayoutVars>
          <dgm:hierBranch val="init"/>
        </dgm:presLayoutVars>
      </dgm:prSet>
      <dgm:spPr/>
    </dgm:pt>
    <dgm:pt modelId="{811D9EE3-7493-46C1-827B-A4243B0D86B4}" type="pres">
      <dgm:prSet presAssocID="{3D72E63C-F0FC-474B-89AF-C9CEC5E9887E}" presName="rootComposite" presStyleCnt="0"/>
      <dgm:spPr/>
    </dgm:pt>
    <dgm:pt modelId="{D1A997E1-1B10-4414-8176-E06FC00FB9A7}" type="pres">
      <dgm:prSet presAssocID="{3D72E63C-F0FC-474B-89AF-C9CEC5E9887E}" presName="rootText" presStyleLbl="node2" presStyleIdx="0" presStyleCnt="2">
        <dgm:presLayoutVars>
          <dgm:chPref val="3"/>
        </dgm:presLayoutVars>
      </dgm:prSet>
      <dgm:spPr/>
    </dgm:pt>
    <dgm:pt modelId="{077CB3BF-F407-4D24-80DA-2E01E179D95D}" type="pres">
      <dgm:prSet presAssocID="{3D72E63C-F0FC-474B-89AF-C9CEC5E9887E}" presName="rootConnector" presStyleLbl="node2" presStyleIdx="0" presStyleCnt="2"/>
      <dgm:spPr/>
    </dgm:pt>
    <dgm:pt modelId="{300C61BA-FAB5-40FD-AE48-DB7B90CDB004}" type="pres">
      <dgm:prSet presAssocID="{3D72E63C-F0FC-474B-89AF-C9CEC5E9887E}" presName="hierChild4" presStyleCnt="0"/>
      <dgm:spPr/>
    </dgm:pt>
    <dgm:pt modelId="{50F5A2DD-D4DE-4F52-902C-1A1CE684CA81}" type="pres">
      <dgm:prSet presAssocID="{E8460336-2544-420C-AF3C-A1BF6FE64CCA}" presName="Name64" presStyleLbl="parChTrans1D3" presStyleIdx="0" presStyleCnt="6"/>
      <dgm:spPr/>
    </dgm:pt>
    <dgm:pt modelId="{DCA23555-A29A-45F1-8726-C9C187D7F7A3}" type="pres">
      <dgm:prSet presAssocID="{31A42C93-EE6B-4DFD-86AA-EAACF1A825A2}" presName="hierRoot2" presStyleCnt="0">
        <dgm:presLayoutVars>
          <dgm:hierBranch val="init"/>
        </dgm:presLayoutVars>
      </dgm:prSet>
      <dgm:spPr/>
    </dgm:pt>
    <dgm:pt modelId="{73194168-6243-4347-BE98-CEE5969BF0CB}" type="pres">
      <dgm:prSet presAssocID="{31A42C93-EE6B-4DFD-86AA-EAACF1A825A2}" presName="rootComposite" presStyleCnt="0"/>
      <dgm:spPr/>
    </dgm:pt>
    <dgm:pt modelId="{988001B2-DABC-4507-BCD6-66F70F1A4946}" type="pres">
      <dgm:prSet presAssocID="{31A42C93-EE6B-4DFD-86AA-EAACF1A825A2}" presName="rootText" presStyleLbl="node3" presStyleIdx="0" presStyleCnt="6" custLinFactNeighborX="-28" custLinFactNeighborY="3056">
        <dgm:presLayoutVars>
          <dgm:chPref val="3"/>
        </dgm:presLayoutVars>
      </dgm:prSet>
      <dgm:spPr/>
    </dgm:pt>
    <dgm:pt modelId="{1155EDC2-93B9-47E2-B0EA-EB054427A57D}" type="pres">
      <dgm:prSet presAssocID="{31A42C93-EE6B-4DFD-86AA-EAACF1A825A2}" presName="rootConnector" presStyleLbl="node3" presStyleIdx="0" presStyleCnt="6"/>
      <dgm:spPr/>
    </dgm:pt>
    <dgm:pt modelId="{6E161DF5-BEB8-4CFF-9648-BED693DF8269}" type="pres">
      <dgm:prSet presAssocID="{31A42C93-EE6B-4DFD-86AA-EAACF1A825A2}" presName="hierChild4" presStyleCnt="0"/>
      <dgm:spPr/>
    </dgm:pt>
    <dgm:pt modelId="{558E6297-D291-4B4E-9987-184E2D979845}" type="pres">
      <dgm:prSet presAssocID="{31A42C93-EE6B-4DFD-86AA-EAACF1A825A2}" presName="hierChild5" presStyleCnt="0"/>
      <dgm:spPr/>
    </dgm:pt>
    <dgm:pt modelId="{92059A7D-6BB1-41B7-BDD8-846704609709}" type="pres">
      <dgm:prSet presAssocID="{C10ACADB-A793-428F-B038-F9EF6329A1BA}" presName="Name64" presStyleLbl="parChTrans1D3" presStyleIdx="1" presStyleCnt="6"/>
      <dgm:spPr/>
    </dgm:pt>
    <dgm:pt modelId="{0B988E89-C09E-4848-94E8-1E056997DF7A}" type="pres">
      <dgm:prSet presAssocID="{6A00C861-1FBF-4C65-B234-6DBE687010B6}" presName="hierRoot2" presStyleCnt="0">
        <dgm:presLayoutVars>
          <dgm:hierBranch val="init"/>
        </dgm:presLayoutVars>
      </dgm:prSet>
      <dgm:spPr/>
    </dgm:pt>
    <dgm:pt modelId="{EA1F1354-E7D9-431F-B661-A314A986B5AB}" type="pres">
      <dgm:prSet presAssocID="{6A00C861-1FBF-4C65-B234-6DBE687010B6}" presName="rootComposite" presStyleCnt="0"/>
      <dgm:spPr/>
    </dgm:pt>
    <dgm:pt modelId="{0B926CC7-8479-42BA-9994-F60828BE0D36}" type="pres">
      <dgm:prSet presAssocID="{6A00C861-1FBF-4C65-B234-6DBE687010B6}" presName="rootText" presStyleLbl="node3" presStyleIdx="1" presStyleCnt="6">
        <dgm:presLayoutVars>
          <dgm:chPref val="3"/>
        </dgm:presLayoutVars>
      </dgm:prSet>
      <dgm:spPr/>
    </dgm:pt>
    <dgm:pt modelId="{D5B9D960-ACE5-4398-9BF7-353DC746D8B2}" type="pres">
      <dgm:prSet presAssocID="{6A00C861-1FBF-4C65-B234-6DBE687010B6}" presName="rootConnector" presStyleLbl="node3" presStyleIdx="1" presStyleCnt="6"/>
      <dgm:spPr/>
    </dgm:pt>
    <dgm:pt modelId="{E1C2FB57-9D19-4C7A-9D36-20793DDFC59B}" type="pres">
      <dgm:prSet presAssocID="{6A00C861-1FBF-4C65-B234-6DBE687010B6}" presName="hierChild4" presStyleCnt="0"/>
      <dgm:spPr/>
    </dgm:pt>
    <dgm:pt modelId="{A6D211B8-1AB7-49E5-8B3C-28E9991C7FDE}" type="pres">
      <dgm:prSet presAssocID="{756F6896-96F3-4877-8429-BAD68F7A812D}" presName="Name64" presStyleLbl="parChTrans1D4" presStyleIdx="0" presStyleCnt="1"/>
      <dgm:spPr/>
    </dgm:pt>
    <dgm:pt modelId="{5941007F-23A3-40BD-826A-E97F6E82036F}" type="pres">
      <dgm:prSet presAssocID="{A5CE50D2-5F28-49BA-BEEC-BC6FF876DAA3}" presName="hierRoot2" presStyleCnt="0">
        <dgm:presLayoutVars>
          <dgm:hierBranch val="init"/>
        </dgm:presLayoutVars>
      </dgm:prSet>
      <dgm:spPr/>
    </dgm:pt>
    <dgm:pt modelId="{8CC0CEB5-E474-4DC7-9B5B-CC2DC885824C}" type="pres">
      <dgm:prSet presAssocID="{A5CE50D2-5F28-49BA-BEEC-BC6FF876DAA3}" presName="rootComposite" presStyleCnt="0"/>
      <dgm:spPr/>
    </dgm:pt>
    <dgm:pt modelId="{AE59BCF6-1793-43C4-9D1C-A7FA1B70811E}" type="pres">
      <dgm:prSet presAssocID="{A5CE50D2-5F28-49BA-BEEC-BC6FF876DAA3}" presName="rootText" presStyleLbl="node4" presStyleIdx="0" presStyleCnt="1">
        <dgm:presLayoutVars>
          <dgm:chPref val="3"/>
        </dgm:presLayoutVars>
      </dgm:prSet>
      <dgm:spPr/>
    </dgm:pt>
    <dgm:pt modelId="{6434E2EC-378D-4479-A35A-7920CCA7FEFA}" type="pres">
      <dgm:prSet presAssocID="{A5CE50D2-5F28-49BA-BEEC-BC6FF876DAA3}" presName="rootConnector" presStyleLbl="node4" presStyleIdx="0" presStyleCnt="1"/>
      <dgm:spPr/>
    </dgm:pt>
    <dgm:pt modelId="{70FD047A-2910-4FCF-B085-F3929379843E}" type="pres">
      <dgm:prSet presAssocID="{A5CE50D2-5F28-49BA-BEEC-BC6FF876DAA3}" presName="hierChild4" presStyleCnt="0"/>
      <dgm:spPr/>
    </dgm:pt>
    <dgm:pt modelId="{44E168E4-0D0A-4462-B3D3-9DE8F246F1EF}" type="pres">
      <dgm:prSet presAssocID="{A5CE50D2-5F28-49BA-BEEC-BC6FF876DAA3}" presName="hierChild5" presStyleCnt="0"/>
      <dgm:spPr/>
    </dgm:pt>
    <dgm:pt modelId="{EDAA38EA-79DB-48C8-B596-786577AF51C9}" type="pres">
      <dgm:prSet presAssocID="{6A00C861-1FBF-4C65-B234-6DBE687010B6}" presName="hierChild5" presStyleCnt="0"/>
      <dgm:spPr/>
    </dgm:pt>
    <dgm:pt modelId="{A6FBBEFA-9F8D-424F-85B3-A4DB688F6C65}" type="pres">
      <dgm:prSet presAssocID="{4A3F7025-969D-4D41-9BE6-049A0C5F549F}" presName="Name64" presStyleLbl="parChTrans1D3" presStyleIdx="2" presStyleCnt="6"/>
      <dgm:spPr/>
    </dgm:pt>
    <dgm:pt modelId="{9AFE0A56-1225-4AB1-8F7E-E35FC4A99005}" type="pres">
      <dgm:prSet presAssocID="{9DF49591-B121-4D90-BCDB-436573F7B3E6}" presName="hierRoot2" presStyleCnt="0">
        <dgm:presLayoutVars>
          <dgm:hierBranch val="init"/>
        </dgm:presLayoutVars>
      </dgm:prSet>
      <dgm:spPr/>
    </dgm:pt>
    <dgm:pt modelId="{8A91B03D-3625-4F12-B6E6-D5C070E01354}" type="pres">
      <dgm:prSet presAssocID="{9DF49591-B121-4D90-BCDB-436573F7B3E6}" presName="rootComposite" presStyleCnt="0"/>
      <dgm:spPr/>
    </dgm:pt>
    <dgm:pt modelId="{45643E7D-DC56-4083-BF1D-4F699158EFEC}" type="pres">
      <dgm:prSet presAssocID="{9DF49591-B121-4D90-BCDB-436573F7B3E6}" presName="rootText" presStyleLbl="node3" presStyleIdx="2" presStyleCnt="6">
        <dgm:presLayoutVars>
          <dgm:chPref val="3"/>
        </dgm:presLayoutVars>
      </dgm:prSet>
      <dgm:spPr/>
    </dgm:pt>
    <dgm:pt modelId="{D2082800-75BD-4567-A385-1BB92ECB609D}" type="pres">
      <dgm:prSet presAssocID="{9DF49591-B121-4D90-BCDB-436573F7B3E6}" presName="rootConnector" presStyleLbl="node3" presStyleIdx="2" presStyleCnt="6"/>
      <dgm:spPr/>
    </dgm:pt>
    <dgm:pt modelId="{CF1EC4CD-5ABD-4A75-8B7D-A7C42DB96AB7}" type="pres">
      <dgm:prSet presAssocID="{9DF49591-B121-4D90-BCDB-436573F7B3E6}" presName="hierChild4" presStyleCnt="0"/>
      <dgm:spPr/>
    </dgm:pt>
    <dgm:pt modelId="{22A8BFEA-A280-4D69-8CD3-5814FF2C006F}" type="pres">
      <dgm:prSet presAssocID="{9DF49591-B121-4D90-BCDB-436573F7B3E6}" presName="hierChild5" presStyleCnt="0"/>
      <dgm:spPr/>
    </dgm:pt>
    <dgm:pt modelId="{7991895D-B876-41B6-BBE6-33FF993DDC2F}" type="pres">
      <dgm:prSet presAssocID="{3788CD17-9D80-42B0-85D0-75012CBEDE90}" presName="Name64" presStyleLbl="parChTrans1D3" presStyleIdx="3" presStyleCnt="6"/>
      <dgm:spPr/>
    </dgm:pt>
    <dgm:pt modelId="{DE5122D7-7DCE-4450-A2F8-F01B09A567AD}" type="pres">
      <dgm:prSet presAssocID="{89E19EC5-C56E-4CB0-8400-650B8FB78290}" presName="hierRoot2" presStyleCnt="0">
        <dgm:presLayoutVars>
          <dgm:hierBranch val="init"/>
        </dgm:presLayoutVars>
      </dgm:prSet>
      <dgm:spPr/>
    </dgm:pt>
    <dgm:pt modelId="{EE0F6C40-79A0-47C8-A3DE-A7C3A8E0F0B3}" type="pres">
      <dgm:prSet presAssocID="{89E19EC5-C56E-4CB0-8400-650B8FB78290}" presName="rootComposite" presStyleCnt="0"/>
      <dgm:spPr/>
    </dgm:pt>
    <dgm:pt modelId="{707C8663-A906-4A09-A229-11361E81009C}" type="pres">
      <dgm:prSet presAssocID="{89E19EC5-C56E-4CB0-8400-650B8FB78290}" presName="rootText" presStyleLbl="node3" presStyleIdx="3" presStyleCnt="6">
        <dgm:presLayoutVars>
          <dgm:chPref val="3"/>
        </dgm:presLayoutVars>
      </dgm:prSet>
      <dgm:spPr/>
    </dgm:pt>
    <dgm:pt modelId="{4C11E3C5-0825-4206-AE89-0F1E687262EB}" type="pres">
      <dgm:prSet presAssocID="{89E19EC5-C56E-4CB0-8400-650B8FB78290}" presName="rootConnector" presStyleLbl="node3" presStyleIdx="3" presStyleCnt="6"/>
      <dgm:spPr/>
    </dgm:pt>
    <dgm:pt modelId="{8DA0A92B-50FC-4488-96FB-7A072E0BD0DC}" type="pres">
      <dgm:prSet presAssocID="{89E19EC5-C56E-4CB0-8400-650B8FB78290}" presName="hierChild4" presStyleCnt="0"/>
      <dgm:spPr/>
    </dgm:pt>
    <dgm:pt modelId="{573BEE6D-6BD3-4CAC-85A9-E95CB86EFEBB}" type="pres">
      <dgm:prSet presAssocID="{89E19EC5-C56E-4CB0-8400-650B8FB78290}" presName="hierChild5" presStyleCnt="0"/>
      <dgm:spPr/>
    </dgm:pt>
    <dgm:pt modelId="{3510CD29-62FD-4BD2-A3F9-45C689CDF6D8}" type="pres">
      <dgm:prSet presAssocID="{3E2E23ED-0835-48C9-8D7B-C1463A0C94E3}" presName="Name64" presStyleLbl="parChTrans1D3" presStyleIdx="4" presStyleCnt="6"/>
      <dgm:spPr/>
    </dgm:pt>
    <dgm:pt modelId="{08FEDDE6-BC72-425B-81F6-C2410C406F1E}" type="pres">
      <dgm:prSet presAssocID="{2D86A003-277E-4B02-986C-2C346BBC5E34}" presName="hierRoot2" presStyleCnt="0">
        <dgm:presLayoutVars>
          <dgm:hierBranch val="init"/>
        </dgm:presLayoutVars>
      </dgm:prSet>
      <dgm:spPr/>
    </dgm:pt>
    <dgm:pt modelId="{4D571A0E-E00D-4E4A-B0E3-8A25222ADDAA}" type="pres">
      <dgm:prSet presAssocID="{2D86A003-277E-4B02-986C-2C346BBC5E34}" presName="rootComposite" presStyleCnt="0"/>
      <dgm:spPr/>
    </dgm:pt>
    <dgm:pt modelId="{D6F8E839-576C-411D-9597-0EA49D81BCC9}" type="pres">
      <dgm:prSet presAssocID="{2D86A003-277E-4B02-986C-2C346BBC5E34}" presName="rootText" presStyleLbl="node3" presStyleIdx="4" presStyleCnt="6">
        <dgm:presLayoutVars>
          <dgm:chPref val="3"/>
        </dgm:presLayoutVars>
      </dgm:prSet>
      <dgm:spPr/>
    </dgm:pt>
    <dgm:pt modelId="{39A97DC7-C270-4203-B55F-CAD0B0735232}" type="pres">
      <dgm:prSet presAssocID="{2D86A003-277E-4B02-986C-2C346BBC5E34}" presName="rootConnector" presStyleLbl="node3" presStyleIdx="4" presStyleCnt="6"/>
      <dgm:spPr/>
    </dgm:pt>
    <dgm:pt modelId="{65AF98BE-3563-4462-A0C9-B28CACE47A7E}" type="pres">
      <dgm:prSet presAssocID="{2D86A003-277E-4B02-986C-2C346BBC5E34}" presName="hierChild4" presStyleCnt="0"/>
      <dgm:spPr/>
    </dgm:pt>
    <dgm:pt modelId="{C8D46717-7B7D-4F9D-809A-35F6A4693604}" type="pres">
      <dgm:prSet presAssocID="{2D86A003-277E-4B02-986C-2C346BBC5E34}" presName="hierChild5" presStyleCnt="0"/>
      <dgm:spPr/>
    </dgm:pt>
    <dgm:pt modelId="{9648929D-2FF6-4597-B344-4FE67B6D9F57}" type="pres">
      <dgm:prSet presAssocID="{3D72E63C-F0FC-474B-89AF-C9CEC5E9887E}" presName="hierChild5" presStyleCnt="0"/>
      <dgm:spPr/>
    </dgm:pt>
    <dgm:pt modelId="{81CEE64D-9649-43B1-A517-59633B635DF2}" type="pres">
      <dgm:prSet presAssocID="{8CA5127A-550E-43C2-A76F-81202F2F80EE}" presName="Name64" presStyleLbl="parChTrans1D2" presStyleIdx="1" presStyleCnt="2"/>
      <dgm:spPr/>
    </dgm:pt>
    <dgm:pt modelId="{AFE243FA-BFF4-4965-B02C-ECAFA3FCE24D}" type="pres">
      <dgm:prSet presAssocID="{BC9753C3-13F9-46E5-89A3-5C7304242D1E}" presName="hierRoot2" presStyleCnt="0">
        <dgm:presLayoutVars>
          <dgm:hierBranch val="init"/>
        </dgm:presLayoutVars>
      </dgm:prSet>
      <dgm:spPr/>
    </dgm:pt>
    <dgm:pt modelId="{938C3CCE-B592-4C43-AD9E-FE1787DD615D}" type="pres">
      <dgm:prSet presAssocID="{BC9753C3-13F9-46E5-89A3-5C7304242D1E}" presName="rootComposite" presStyleCnt="0"/>
      <dgm:spPr/>
    </dgm:pt>
    <dgm:pt modelId="{FD970F98-0965-4564-9C30-1A8CDEEECC03}" type="pres">
      <dgm:prSet presAssocID="{BC9753C3-13F9-46E5-89A3-5C7304242D1E}" presName="rootText" presStyleLbl="node2" presStyleIdx="1" presStyleCnt="2">
        <dgm:presLayoutVars>
          <dgm:chPref val="3"/>
        </dgm:presLayoutVars>
      </dgm:prSet>
      <dgm:spPr/>
    </dgm:pt>
    <dgm:pt modelId="{1C5C165C-E7E3-4602-B622-242C50A04B10}" type="pres">
      <dgm:prSet presAssocID="{BC9753C3-13F9-46E5-89A3-5C7304242D1E}" presName="rootConnector" presStyleLbl="node2" presStyleIdx="1" presStyleCnt="2"/>
      <dgm:spPr/>
    </dgm:pt>
    <dgm:pt modelId="{2088504F-F0F0-4C38-91AC-5F3FDAB1DBAF}" type="pres">
      <dgm:prSet presAssocID="{BC9753C3-13F9-46E5-89A3-5C7304242D1E}" presName="hierChild4" presStyleCnt="0"/>
      <dgm:spPr/>
    </dgm:pt>
    <dgm:pt modelId="{15AC7786-DB52-4D72-A435-AB86F8FD9053}" type="pres">
      <dgm:prSet presAssocID="{4E825BCA-2282-49FD-A875-78AC668A98C5}" presName="Name64" presStyleLbl="parChTrans1D3" presStyleIdx="5" presStyleCnt="6"/>
      <dgm:spPr/>
    </dgm:pt>
    <dgm:pt modelId="{D3344D49-6763-4F45-AF24-FD5BD4048D53}" type="pres">
      <dgm:prSet presAssocID="{F9EDE04A-B553-4CF6-9CF8-F09CE9E51BED}" presName="hierRoot2" presStyleCnt="0">
        <dgm:presLayoutVars>
          <dgm:hierBranch val="init"/>
        </dgm:presLayoutVars>
      </dgm:prSet>
      <dgm:spPr/>
    </dgm:pt>
    <dgm:pt modelId="{B77157AE-5E7D-4F7D-BAD6-1EBD6B12281D}" type="pres">
      <dgm:prSet presAssocID="{F9EDE04A-B553-4CF6-9CF8-F09CE9E51BED}" presName="rootComposite" presStyleCnt="0"/>
      <dgm:spPr/>
    </dgm:pt>
    <dgm:pt modelId="{3932648E-DD66-44BF-926E-0838AA5E948B}" type="pres">
      <dgm:prSet presAssocID="{F9EDE04A-B553-4CF6-9CF8-F09CE9E51BED}" presName="rootText" presStyleLbl="node3" presStyleIdx="5" presStyleCnt="6">
        <dgm:presLayoutVars>
          <dgm:chPref val="3"/>
        </dgm:presLayoutVars>
      </dgm:prSet>
      <dgm:spPr/>
    </dgm:pt>
    <dgm:pt modelId="{65697FB1-A726-4915-947E-422D7E8E19FB}" type="pres">
      <dgm:prSet presAssocID="{F9EDE04A-B553-4CF6-9CF8-F09CE9E51BED}" presName="rootConnector" presStyleLbl="node3" presStyleIdx="5" presStyleCnt="6"/>
      <dgm:spPr/>
    </dgm:pt>
    <dgm:pt modelId="{3E6FFE05-180A-4AA0-875A-17191C30FF23}" type="pres">
      <dgm:prSet presAssocID="{F9EDE04A-B553-4CF6-9CF8-F09CE9E51BED}" presName="hierChild4" presStyleCnt="0"/>
      <dgm:spPr/>
    </dgm:pt>
    <dgm:pt modelId="{241E8A24-626E-45E8-BF4F-7F7417DAAD7F}" type="pres">
      <dgm:prSet presAssocID="{F9EDE04A-B553-4CF6-9CF8-F09CE9E51BED}" presName="hierChild5" presStyleCnt="0"/>
      <dgm:spPr/>
    </dgm:pt>
    <dgm:pt modelId="{A80799CE-4694-42EE-8E20-24147B97F188}" type="pres">
      <dgm:prSet presAssocID="{BC9753C3-13F9-46E5-89A3-5C7304242D1E}" presName="hierChild5" presStyleCnt="0"/>
      <dgm:spPr/>
    </dgm:pt>
    <dgm:pt modelId="{194DEC1E-047D-4441-8A99-89BE92822D6F}" type="pres">
      <dgm:prSet presAssocID="{BC435BC4-375A-4D49-AD46-4B4574612D10}" presName="hierChild3" presStyleCnt="0"/>
      <dgm:spPr/>
    </dgm:pt>
    <dgm:pt modelId="{CDC1993D-920E-4B55-98DC-E2BFFCF037C2}" type="pres">
      <dgm:prSet presAssocID="{34C333BC-4E0B-4A5A-B1E8-3625BD8D21AB}" presName="hierRoot1" presStyleCnt="0">
        <dgm:presLayoutVars>
          <dgm:hierBranch val="init"/>
        </dgm:presLayoutVars>
      </dgm:prSet>
      <dgm:spPr/>
    </dgm:pt>
    <dgm:pt modelId="{4C34C020-91FA-42A3-810F-86442306D6B9}" type="pres">
      <dgm:prSet presAssocID="{34C333BC-4E0B-4A5A-B1E8-3625BD8D21AB}" presName="rootComposite1" presStyleCnt="0"/>
      <dgm:spPr/>
    </dgm:pt>
    <dgm:pt modelId="{89D2E5DC-9584-4D2D-8988-F0C6CDF93DF5}" type="pres">
      <dgm:prSet presAssocID="{34C333BC-4E0B-4A5A-B1E8-3625BD8D21AB}" presName="rootText1" presStyleLbl="node0" presStyleIdx="3" presStyleCnt="4" custLinFactX="159910" custLinFactNeighborX="200000" custLinFactNeighborY="65763">
        <dgm:presLayoutVars>
          <dgm:chPref val="3"/>
        </dgm:presLayoutVars>
      </dgm:prSet>
      <dgm:spPr/>
    </dgm:pt>
    <dgm:pt modelId="{BB1DCC9D-714D-48B3-A9D5-CEE003413FF6}" type="pres">
      <dgm:prSet presAssocID="{34C333BC-4E0B-4A5A-B1E8-3625BD8D21AB}" presName="rootConnector1" presStyleLbl="node1" presStyleIdx="0" presStyleCnt="0"/>
      <dgm:spPr/>
    </dgm:pt>
    <dgm:pt modelId="{F97F5F3C-BE29-420A-8220-312978C46965}" type="pres">
      <dgm:prSet presAssocID="{34C333BC-4E0B-4A5A-B1E8-3625BD8D21AB}" presName="hierChild2" presStyleCnt="0"/>
      <dgm:spPr/>
    </dgm:pt>
    <dgm:pt modelId="{3FAD0BE1-1C30-4542-A48D-FD288A72BCCF}" type="pres">
      <dgm:prSet presAssocID="{34C333BC-4E0B-4A5A-B1E8-3625BD8D21AB}" presName="hierChild3" presStyleCnt="0"/>
      <dgm:spPr/>
    </dgm:pt>
  </dgm:ptLst>
  <dgm:cxnLst>
    <dgm:cxn modelId="{E996FB0A-7114-44E2-9ECB-2BB35F857533}" type="presOf" srcId="{756F6896-96F3-4877-8429-BAD68F7A812D}" destId="{A6D211B8-1AB7-49E5-8B3C-28E9991C7FDE}" srcOrd="0" destOrd="0" presId="urn:microsoft.com/office/officeart/2009/3/layout/HorizontalOrganizationChart"/>
    <dgm:cxn modelId="{BE1A0D14-891E-4F52-BDE7-731A07742ADC}" srcId="{3D72E63C-F0FC-474B-89AF-C9CEC5E9887E}" destId="{89E19EC5-C56E-4CB0-8400-650B8FB78290}" srcOrd="3" destOrd="0" parTransId="{3788CD17-9D80-42B0-85D0-75012CBEDE90}" sibTransId="{3DA65A0D-37C6-4105-99D1-B66C1A948E64}"/>
    <dgm:cxn modelId="{53C56817-8744-4A1E-A863-306B8F703EE1}" srcId="{BC435BC4-375A-4D49-AD46-4B4574612D10}" destId="{3D72E63C-F0FC-474B-89AF-C9CEC5E9887E}" srcOrd="0" destOrd="0" parTransId="{E902135F-A07D-42CD-B3BB-9BCD6A05EE48}" sibTransId="{872DBD31-A8F3-40CE-8343-33C836A7963E}"/>
    <dgm:cxn modelId="{61189C19-A72C-462C-BF98-4B8C7EFC7E47}" type="presOf" srcId="{89E19EC5-C56E-4CB0-8400-650B8FB78290}" destId="{707C8663-A906-4A09-A229-11361E81009C}" srcOrd="0" destOrd="0" presId="urn:microsoft.com/office/officeart/2009/3/layout/HorizontalOrganizationChart"/>
    <dgm:cxn modelId="{7EE3DD1C-BDC7-49C3-B03E-1981079ED04C}" type="presOf" srcId="{C125E6AA-B748-407D-9CA4-50BE86EEAAAE}" destId="{D140B08F-009F-448A-9855-3A53A97E80EB}" srcOrd="0" destOrd="0" presId="urn:microsoft.com/office/officeart/2009/3/layout/HorizontalOrganizationChart"/>
    <dgm:cxn modelId="{F875F21E-A04C-4D1C-9E9D-7E3D9D009405}" type="presOf" srcId="{BC9753C3-13F9-46E5-89A3-5C7304242D1E}" destId="{1C5C165C-E7E3-4602-B622-242C50A04B10}" srcOrd="1" destOrd="0" presId="urn:microsoft.com/office/officeart/2009/3/layout/HorizontalOrganizationChart"/>
    <dgm:cxn modelId="{86E18C26-E206-46C0-BCE8-AD878BD7477E}" srcId="{1F4DB7CF-BAFC-4426-9E52-E2E90D8A325D}" destId="{BC435BC4-375A-4D49-AD46-4B4574612D10}" srcOrd="2" destOrd="0" parTransId="{0CC3B85A-F211-4835-9003-D859B7D1E351}" sibTransId="{3AA267F6-FB1F-496A-9DA3-428D3C028AF6}"/>
    <dgm:cxn modelId="{27643828-B645-42C7-B292-549D4ABE7B76}" type="presOf" srcId="{89E19EC5-C56E-4CB0-8400-650B8FB78290}" destId="{4C11E3C5-0825-4206-AE89-0F1E687262EB}" srcOrd="1" destOrd="0" presId="urn:microsoft.com/office/officeart/2009/3/layout/HorizontalOrganizationChart"/>
    <dgm:cxn modelId="{FCDF0536-CE95-4EF8-BA59-096779E329C7}" type="presOf" srcId="{9DF49591-B121-4D90-BCDB-436573F7B3E6}" destId="{45643E7D-DC56-4083-BF1D-4F699158EFEC}" srcOrd="0" destOrd="0" presId="urn:microsoft.com/office/officeart/2009/3/layout/HorizontalOrganizationChart"/>
    <dgm:cxn modelId="{913B4D5C-02DA-437B-A560-75B968C4EB2A}" srcId="{3D72E63C-F0FC-474B-89AF-C9CEC5E9887E}" destId="{9DF49591-B121-4D90-BCDB-436573F7B3E6}" srcOrd="2" destOrd="0" parTransId="{4A3F7025-969D-4D41-9BE6-049A0C5F549F}" sibTransId="{3E57EA26-468F-4572-9D14-50F5DB9CEF0E}"/>
    <dgm:cxn modelId="{087B9D5D-C67C-433E-B252-A5290ADEC6EE}" type="presOf" srcId="{C10ACADB-A793-428F-B038-F9EF6329A1BA}" destId="{92059A7D-6BB1-41B7-BDD8-846704609709}" srcOrd="0" destOrd="0" presId="urn:microsoft.com/office/officeart/2009/3/layout/HorizontalOrganizationChart"/>
    <dgm:cxn modelId="{4563975F-9862-430C-852C-89F332BEDC9E}" type="presOf" srcId="{3E2E23ED-0835-48C9-8D7B-C1463A0C94E3}" destId="{3510CD29-62FD-4BD2-A3F9-45C689CDF6D8}" srcOrd="0" destOrd="0" presId="urn:microsoft.com/office/officeart/2009/3/layout/HorizontalOrganizationChart"/>
    <dgm:cxn modelId="{253D6061-9C89-4521-ABBC-3D05E31DEDCC}" srcId="{6A00C861-1FBF-4C65-B234-6DBE687010B6}" destId="{A5CE50D2-5F28-49BA-BEEC-BC6FF876DAA3}" srcOrd="0" destOrd="0" parTransId="{756F6896-96F3-4877-8429-BAD68F7A812D}" sibTransId="{23EEC546-B127-4EBC-A863-499E26D7A821}"/>
    <dgm:cxn modelId="{84CECE62-224D-40BC-9743-91E0588E3EA9}" srcId="{1F4DB7CF-BAFC-4426-9E52-E2E90D8A325D}" destId="{DEB5E647-3A00-48B8-A633-E5070DEA9E74}" srcOrd="1" destOrd="0" parTransId="{13935D7E-9EF5-4295-BDBB-7CBCED0C9E84}" sibTransId="{4F492BE1-B698-48AB-B442-2F20F06CAB33}"/>
    <dgm:cxn modelId="{6DB91F43-9AB3-4593-B1E6-52906181DB0D}" type="presOf" srcId="{3788CD17-9D80-42B0-85D0-75012CBEDE90}" destId="{7991895D-B876-41B6-BBE6-33FF993DDC2F}" srcOrd="0" destOrd="0" presId="urn:microsoft.com/office/officeart/2009/3/layout/HorizontalOrganizationChart"/>
    <dgm:cxn modelId="{AF243468-5DB0-4487-9204-141BAD9B628D}" srcId="{1F4DB7CF-BAFC-4426-9E52-E2E90D8A325D}" destId="{C125E6AA-B748-407D-9CA4-50BE86EEAAAE}" srcOrd="0" destOrd="0" parTransId="{229A60EE-5504-43B3-B0CE-3C1AF27AA40A}" sibTransId="{D30559B1-8BBB-44BD-8B82-715E815D2D77}"/>
    <dgm:cxn modelId="{1F3C0049-7EB0-4F58-9833-EE325015950F}" type="presOf" srcId="{BC9753C3-13F9-46E5-89A3-5C7304242D1E}" destId="{FD970F98-0965-4564-9C30-1A8CDEEECC03}" srcOrd="0" destOrd="0" presId="urn:microsoft.com/office/officeart/2009/3/layout/HorizontalOrganizationChart"/>
    <dgm:cxn modelId="{D685A54A-F654-4444-86B2-2DB882211448}" srcId="{3D72E63C-F0FC-474B-89AF-C9CEC5E9887E}" destId="{6A00C861-1FBF-4C65-B234-6DBE687010B6}" srcOrd="1" destOrd="0" parTransId="{C10ACADB-A793-428F-B038-F9EF6329A1BA}" sibTransId="{593BB32B-151C-4339-9951-5DEF63F32D7C}"/>
    <dgm:cxn modelId="{95246F4B-06CB-4DF6-AC4C-09D2081ACAEE}" type="presOf" srcId="{34C333BC-4E0B-4A5A-B1E8-3625BD8D21AB}" destId="{89D2E5DC-9584-4D2D-8988-F0C6CDF93DF5}" srcOrd="0" destOrd="0" presId="urn:microsoft.com/office/officeart/2009/3/layout/HorizontalOrganizationChart"/>
    <dgm:cxn modelId="{9ACBFA51-1B39-4186-B900-F93D9B32B68B}" type="presOf" srcId="{34C333BC-4E0B-4A5A-B1E8-3625BD8D21AB}" destId="{BB1DCC9D-714D-48B3-A9D5-CEE003413FF6}" srcOrd="1" destOrd="0" presId="urn:microsoft.com/office/officeart/2009/3/layout/HorizontalOrganizationChart"/>
    <dgm:cxn modelId="{225C4C73-3634-4DFB-9CEF-6396A3DE2C4B}" type="presOf" srcId="{A5CE50D2-5F28-49BA-BEEC-BC6FF876DAA3}" destId="{6434E2EC-378D-4479-A35A-7920CCA7FEFA}" srcOrd="1" destOrd="0" presId="urn:microsoft.com/office/officeart/2009/3/layout/HorizontalOrganizationChart"/>
    <dgm:cxn modelId="{85D57974-B139-440A-B0CA-621240168EB9}" type="presOf" srcId="{C125E6AA-B748-407D-9CA4-50BE86EEAAAE}" destId="{C8BAC5F9-897C-46E0-A00D-A16C8E479ED2}" srcOrd="1" destOrd="0" presId="urn:microsoft.com/office/officeart/2009/3/layout/HorizontalOrganizationChart"/>
    <dgm:cxn modelId="{90DAA955-097E-4812-83A3-FE6C856468D0}" srcId="{BC435BC4-375A-4D49-AD46-4B4574612D10}" destId="{BC9753C3-13F9-46E5-89A3-5C7304242D1E}" srcOrd="1" destOrd="0" parTransId="{8CA5127A-550E-43C2-A76F-81202F2F80EE}" sibTransId="{6B2A6A2B-7DF3-4D9A-92A1-739D171D314C}"/>
    <dgm:cxn modelId="{996ECC80-B21F-42C8-8844-17658C8B2935}" type="presOf" srcId="{A5CE50D2-5F28-49BA-BEEC-BC6FF876DAA3}" destId="{AE59BCF6-1793-43C4-9D1C-A7FA1B70811E}" srcOrd="0" destOrd="0" presId="urn:microsoft.com/office/officeart/2009/3/layout/HorizontalOrganizationChart"/>
    <dgm:cxn modelId="{D5C5568C-F3AA-4556-B81A-3F73AD9AE517}" type="presOf" srcId="{6A00C861-1FBF-4C65-B234-6DBE687010B6}" destId="{D5B9D960-ACE5-4398-9BF7-353DC746D8B2}" srcOrd="1" destOrd="0" presId="urn:microsoft.com/office/officeart/2009/3/layout/HorizontalOrganizationChart"/>
    <dgm:cxn modelId="{0DB47F93-CC1D-4AB2-B7C7-B6B286AC7730}" type="presOf" srcId="{F9EDE04A-B553-4CF6-9CF8-F09CE9E51BED}" destId="{3932648E-DD66-44BF-926E-0838AA5E948B}" srcOrd="0" destOrd="0" presId="urn:microsoft.com/office/officeart/2009/3/layout/HorizontalOrganizationChart"/>
    <dgm:cxn modelId="{CDB92D9B-2D23-472C-A151-114162060011}" type="presOf" srcId="{F9EDE04A-B553-4CF6-9CF8-F09CE9E51BED}" destId="{65697FB1-A726-4915-947E-422D7E8E19FB}" srcOrd="1" destOrd="0" presId="urn:microsoft.com/office/officeart/2009/3/layout/HorizontalOrganizationChart"/>
    <dgm:cxn modelId="{E66541A1-0DC2-4567-BF8C-E5927510240E}" type="presOf" srcId="{2D86A003-277E-4B02-986C-2C346BBC5E34}" destId="{D6F8E839-576C-411D-9597-0EA49D81BCC9}" srcOrd="0" destOrd="0" presId="urn:microsoft.com/office/officeart/2009/3/layout/HorizontalOrganizationChart"/>
    <dgm:cxn modelId="{A5C685A2-8956-40B4-9E42-1629E95F56C8}" type="presOf" srcId="{E8460336-2544-420C-AF3C-A1BF6FE64CCA}" destId="{50F5A2DD-D4DE-4F52-902C-1A1CE684CA81}" srcOrd="0" destOrd="0" presId="urn:microsoft.com/office/officeart/2009/3/layout/HorizontalOrganizationChart"/>
    <dgm:cxn modelId="{4E157DA9-6C9A-4B5A-BC76-BC9F9CDA8F80}" type="presOf" srcId="{BC435BC4-375A-4D49-AD46-4B4574612D10}" destId="{B1F95FCB-3802-40B0-B11E-0030CBC9A244}" srcOrd="0" destOrd="0" presId="urn:microsoft.com/office/officeart/2009/3/layout/HorizontalOrganizationChart"/>
    <dgm:cxn modelId="{AE1666AC-EF50-4CF6-8D18-6FEC00FCC10E}" srcId="{1F4DB7CF-BAFC-4426-9E52-E2E90D8A325D}" destId="{34C333BC-4E0B-4A5A-B1E8-3625BD8D21AB}" srcOrd="3" destOrd="0" parTransId="{A2940F67-375B-4343-B1D9-D00932EA8707}" sibTransId="{E8AA0A2E-FBC7-458D-9D61-19894C711F3F}"/>
    <dgm:cxn modelId="{4A4E71B2-915D-4F9E-A56C-8B7A00BCFB63}" type="presOf" srcId="{2D86A003-277E-4B02-986C-2C346BBC5E34}" destId="{39A97DC7-C270-4203-B55F-CAD0B0735232}" srcOrd="1" destOrd="0" presId="urn:microsoft.com/office/officeart/2009/3/layout/HorizontalOrganizationChart"/>
    <dgm:cxn modelId="{DF67BFB3-62AD-41DD-9A73-76058DA48C50}" type="presOf" srcId="{E902135F-A07D-42CD-B3BB-9BCD6A05EE48}" destId="{00B979A4-5D12-4083-A9D5-C74096F6C054}" srcOrd="0" destOrd="0" presId="urn:microsoft.com/office/officeart/2009/3/layout/HorizontalOrganizationChart"/>
    <dgm:cxn modelId="{D0C90EB7-A7C4-4AE1-A733-D54DC77B92EB}" srcId="{3D72E63C-F0FC-474B-89AF-C9CEC5E9887E}" destId="{2D86A003-277E-4B02-986C-2C346BBC5E34}" srcOrd="4" destOrd="0" parTransId="{3E2E23ED-0835-48C9-8D7B-C1463A0C94E3}" sibTransId="{CEB425AA-B924-4D0C-8A82-13B14A734CB9}"/>
    <dgm:cxn modelId="{2EF1F1B8-AA25-4D2B-8151-62A7129E69C0}" type="presOf" srcId="{3D72E63C-F0FC-474B-89AF-C9CEC5E9887E}" destId="{D1A997E1-1B10-4414-8176-E06FC00FB9A7}" srcOrd="0" destOrd="0" presId="urn:microsoft.com/office/officeart/2009/3/layout/HorizontalOrganizationChart"/>
    <dgm:cxn modelId="{D8B8EFBD-9CA3-4640-8852-B4EF2704FBA7}" srcId="{3D72E63C-F0FC-474B-89AF-C9CEC5E9887E}" destId="{31A42C93-EE6B-4DFD-86AA-EAACF1A825A2}" srcOrd="0" destOrd="0" parTransId="{E8460336-2544-420C-AF3C-A1BF6FE64CCA}" sibTransId="{92E4A9FC-EC73-4F3E-9690-7F4930CC7D4F}"/>
    <dgm:cxn modelId="{7939EEBF-A55F-4B50-9050-9DB0E4A47BD2}" srcId="{BC9753C3-13F9-46E5-89A3-5C7304242D1E}" destId="{F9EDE04A-B553-4CF6-9CF8-F09CE9E51BED}" srcOrd="0" destOrd="0" parTransId="{4E825BCA-2282-49FD-A875-78AC668A98C5}" sibTransId="{6DEC7AF1-A6E2-484C-8BAF-5F3FA20022BA}"/>
    <dgm:cxn modelId="{AEA555D1-E911-4EF2-9EFA-CA367C43C400}" type="presOf" srcId="{31A42C93-EE6B-4DFD-86AA-EAACF1A825A2}" destId="{988001B2-DABC-4507-BCD6-66F70F1A4946}" srcOrd="0" destOrd="0" presId="urn:microsoft.com/office/officeart/2009/3/layout/HorizontalOrganizationChart"/>
    <dgm:cxn modelId="{8FD48DD2-54E9-4245-867A-9E854D859749}" type="presOf" srcId="{4E825BCA-2282-49FD-A875-78AC668A98C5}" destId="{15AC7786-DB52-4D72-A435-AB86F8FD9053}" srcOrd="0" destOrd="0" presId="urn:microsoft.com/office/officeart/2009/3/layout/HorizontalOrganizationChart"/>
    <dgm:cxn modelId="{67E690D2-3F50-4759-B473-BA15C4F1A810}" type="presOf" srcId="{DEB5E647-3A00-48B8-A633-E5070DEA9E74}" destId="{1B5DA3DA-BCC5-49FC-9220-FBF1716EA5DB}" srcOrd="0" destOrd="0" presId="urn:microsoft.com/office/officeart/2009/3/layout/HorizontalOrganizationChart"/>
    <dgm:cxn modelId="{275D3CD4-F5E2-4BF2-AA6E-98A4E52DD065}" type="presOf" srcId="{8CA5127A-550E-43C2-A76F-81202F2F80EE}" destId="{81CEE64D-9649-43B1-A517-59633B635DF2}" srcOrd="0" destOrd="0" presId="urn:microsoft.com/office/officeart/2009/3/layout/HorizontalOrganizationChart"/>
    <dgm:cxn modelId="{343890D5-5DDC-42B2-A9B4-D587504E3E36}" type="presOf" srcId="{3D72E63C-F0FC-474B-89AF-C9CEC5E9887E}" destId="{077CB3BF-F407-4D24-80DA-2E01E179D95D}" srcOrd="1" destOrd="0" presId="urn:microsoft.com/office/officeart/2009/3/layout/HorizontalOrganizationChart"/>
    <dgm:cxn modelId="{6B3D1EDA-218F-4DC5-97A2-28D4C4D3FC19}" type="presOf" srcId="{31A42C93-EE6B-4DFD-86AA-EAACF1A825A2}" destId="{1155EDC2-93B9-47E2-B0EA-EB054427A57D}" srcOrd="1" destOrd="0" presId="urn:microsoft.com/office/officeart/2009/3/layout/HorizontalOrganizationChart"/>
    <dgm:cxn modelId="{394D21DA-CEBE-453C-905A-C45F045FD613}" type="presOf" srcId="{6A00C861-1FBF-4C65-B234-6DBE687010B6}" destId="{0B926CC7-8479-42BA-9994-F60828BE0D36}" srcOrd="0" destOrd="0" presId="urn:microsoft.com/office/officeart/2009/3/layout/HorizontalOrganizationChart"/>
    <dgm:cxn modelId="{92F79CDA-F55B-4310-92A2-7FBAF25E059A}" type="presOf" srcId="{1F4DB7CF-BAFC-4426-9E52-E2E90D8A325D}" destId="{AD3BB30D-7B2A-4FE9-AC90-4BC57EC132DD}" srcOrd="0" destOrd="0" presId="urn:microsoft.com/office/officeart/2009/3/layout/HorizontalOrganizationChart"/>
    <dgm:cxn modelId="{AFA6C9DF-ED05-4A88-8853-23D3C80BFFEC}" type="presOf" srcId="{BC435BC4-375A-4D49-AD46-4B4574612D10}" destId="{89861318-5CC3-463D-BBA1-E95563ED69A9}" srcOrd="1" destOrd="0" presId="urn:microsoft.com/office/officeart/2009/3/layout/HorizontalOrganizationChart"/>
    <dgm:cxn modelId="{DF0FC7EB-141F-4B5E-9E1D-094079BE35FC}" type="presOf" srcId="{9DF49591-B121-4D90-BCDB-436573F7B3E6}" destId="{D2082800-75BD-4567-A385-1BB92ECB609D}" srcOrd="1" destOrd="0" presId="urn:microsoft.com/office/officeart/2009/3/layout/HorizontalOrganizationChart"/>
    <dgm:cxn modelId="{8E44FEEC-042F-4392-928D-C3B7EB3B50BB}" type="presOf" srcId="{4A3F7025-969D-4D41-9BE6-049A0C5F549F}" destId="{A6FBBEFA-9F8D-424F-85B3-A4DB688F6C65}" srcOrd="0" destOrd="0" presId="urn:microsoft.com/office/officeart/2009/3/layout/HorizontalOrganizationChart"/>
    <dgm:cxn modelId="{C37D96EE-938F-46C1-B8F9-7DFCBBA6B46F}" type="presOf" srcId="{DEB5E647-3A00-48B8-A633-E5070DEA9E74}" destId="{09DBBAD7-555D-4F4A-89A5-C878E144D438}" srcOrd="1" destOrd="0" presId="urn:microsoft.com/office/officeart/2009/3/layout/HorizontalOrganizationChart"/>
    <dgm:cxn modelId="{D98DAB47-964F-4639-9DC2-CDFA04D1B8AB}" type="presParOf" srcId="{AD3BB30D-7B2A-4FE9-AC90-4BC57EC132DD}" destId="{EDD89CE0-8363-44A6-BF13-52DF3FA3BA91}" srcOrd="0" destOrd="0" presId="urn:microsoft.com/office/officeart/2009/3/layout/HorizontalOrganizationChart"/>
    <dgm:cxn modelId="{DD3501BD-FC52-4C0B-9AB1-78EE16FDA792}" type="presParOf" srcId="{EDD89CE0-8363-44A6-BF13-52DF3FA3BA91}" destId="{FFD34F9B-C8E0-42B9-8F8B-857BCDD0E124}" srcOrd="0" destOrd="0" presId="urn:microsoft.com/office/officeart/2009/3/layout/HorizontalOrganizationChart"/>
    <dgm:cxn modelId="{E099981A-20F0-4933-BFA2-2AC9145865A9}" type="presParOf" srcId="{FFD34F9B-C8E0-42B9-8F8B-857BCDD0E124}" destId="{D140B08F-009F-448A-9855-3A53A97E80EB}" srcOrd="0" destOrd="0" presId="urn:microsoft.com/office/officeart/2009/3/layout/HorizontalOrganizationChart"/>
    <dgm:cxn modelId="{437B4C13-F851-4263-B722-08092C99DAB7}" type="presParOf" srcId="{FFD34F9B-C8E0-42B9-8F8B-857BCDD0E124}" destId="{C8BAC5F9-897C-46E0-A00D-A16C8E479ED2}" srcOrd="1" destOrd="0" presId="urn:microsoft.com/office/officeart/2009/3/layout/HorizontalOrganizationChart"/>
    <dgm:cxn modelId="{CE9483C7-D01E-4407-B14C-51B9BA9413E6}" type="presParOf" srcId="{EDD89CE0-8363-44A6-BF13-52DF3FA3BA91}" destId="{3E7EC577-C0C6-4E65-AB7D-CA50A2282324}" srcOrd="1" destOrd="0" presId="urn:microsoft.com/office/officeart/2009/3/layout/HorizontalOrganizationChart"/>
    <dgm:cxn modelId="{19D1584C-85CD-406A-A7F3-E52E0610675F}" type="presParOf" srcId="{EDD89CE0-8363-44A6-BF13-52DF3FA3BA91}" destId="{DFB69B22-04A6-4297-99CF-D14E2B019CAD}" srcOrd="2" destOrd="0" presId="urn:microsoft.com/office/officeart/2009/3/layout/HorizontalOrganizationChart"/>
    <dgm:cxn modelId="{02FB360B-BCCA-4814-96D6-7849ABE6BEF0}" type="presParOf" srcId="{AD3BB30D-7B2A-4FE9-AC90-4BC57EC132DD}" destId="{8E1A0FA1-7102-4B2A-924C-615576B76A49}" srcOrd="1" destOrd="0" presId="urn:microsoft.com/office/officeart/2009/3/layout/HorizontalOrganizationChart"/>
    <dgm:cxn modelId="{B2C88BCB-0047-4BB0-A6CF-4A525D434AA6}" type="presParOf" srcId="{8E1A0FA1-7102-4B2A-924C-615576B76A49}" destId="{9A1D7F5E-AC04-4C10-8848-3B7906E53E30}" srcOrd="0" destOrd="0" presId="urn:microsoft.com/office/officeart/2009/3/layout/HorizontalOrganizationChart"/>
    <dgm:cxn modelId="{7D89AC95-3103-4583-AA81-A16A900FD39A}" type="presParOf" srcId="{9A1D7F5E-AC04-4C10-8848-3B7906E53E30}" destId="{1B5DA3DA-BCC5-49FC-9220-FBF1716EA5DB}" srcOrd="0" destOrd="0" presId="urn:microsoft.com/office/officeart/2009/3/layout/HorizontalOrganizationChart"/>
    <dgm:cxn modelId="{12297F6B-E751-4906-93C0-6EF1A1EFE744}" type="presParOf" srcId="{9A1D7F5E-AC04-4C10-8848-3B7906E53E30}" destId="{09DBBAD7-555D-4F4A-89A5-C878E144D438}" srcOrd="1" destOrd="0" presId="urn:microsoft.com/office/officeart/2009/3/layout/HorizontalOrganizationChart"/>
    <dgm:cxn modelId="{6D95A5C8-B611-4A93-963E-28B7B1575335}" type="presParOf" srcId="{8E1A0FA1-7102-4B2A-924C-615576B76A49}" destId="{7AE3224E-9CC7-4638-8F0F-D0D71E4FE58B}" srcOrd="1" destOrd="0" presId="urn:microsoft.com/office/officeart/2009/3/layout/HorizontalOrganizationChart"/>
    <dgm:cxn modelId="{3F13D628-6BDD-415F-B498-72E5C1969280}" type="presParOf" srcId="{8E1A0FA1-7102-4B2A-924C-615576B76A49}" destId="{B67BD28C-389B-4BD6-A003-8D98285E6C04}" srcOrd="2" destOrd="0" presId="urn:microsoft.com/office/officeart/2009/3/layout/HorizontalOrganizationChart"/>
    <dgm:cxn modelId="{1C079B20-9F8A-435B-9FF2-DC8364D396C7}" type="presParOf" srcId="{AD3BB30D-7B2A-4FE9-AC90-4BC57EC132DD}" destId="{1017955F-1A80-446E-A4D8-A82B4AF7C981}" srcOrd="2" destOrd="0" presId="urn:microsoft.com/office/officeart/2009/3/layout/HorizontalOrganizationChart"/>
    <dgm:cxn modelId="{1CF2D36B-8BE4-4BB2-92DA-2E54D93E9C59}" type="presParOf" srcId="{1017955F-1A80-446E-A4D8-A82B4AF7C981}" destId="{BB31767E-098A-42B8-907D-4634391464F7}" srcOrd="0" destOrd="0" presId="urn:microsoft.com/office/officeart/2009/3/layout/HorizontalOrganizationChart"/>
    <dgm:cxn modelId="{EABCEB7F-3CAD-4A7C-A788-679364730C29}" type="presParOf" srcId="{BB31767E-098A-42B8-907D-4634391464F7}" destId="{B1F95FCB-3802-40B0-B11E-0030CBC9A244}" srcOrd="0" destOrd="0" presId="urn:microsoft.com/office/officeart/2009/3/layout/HorizontalOrganizationChart"/>
    <dgm:cxn modelId="{25A8D4B7-1061-40FA-9121-3416DA572C19}" type="presParOf" srcId="{BB31767E-098A-42B8-907D-4634391464F7}" destId="{89861318-5CC3-463D-BBA1-E95563ED69A9}" srcOrd="1" destOrd="0" presId="urn:microsoft.com/office/officeart/2009/3/layout/HorizontalOrganizationChart"/>
    <dgm:cxn modelId="{E3C1DFCA-6A2A-4019-AC9B-24E69DE726C0}" type="presParOf" srcId="{1017955F-1A80-446E-A4D8-A82B4AF7C981}" destId="{F86EE266-98DD-4DEE-8ED2-09E1D0F456D7}" srcOrd="1" destOrd="0" presId="urn:microsoft.com/office/officeart/2009/3/layout/HorizontalOrganizationChart"/>
    <dgm:cxn modelId="{3C2F0AA4-305A-4E86-9FFA-14DBF084C958}" type="presParOf" srcId="{F86EE266-98DD-4DEE-8ED2-09E1D0F456D7}" destId="{00B979A4-5D12-4083-A9D5-C74096F6C054}" srcOrd="0" destOrd="0" presId="urn:microsoft.com/office/officeart/2009/3/layout/HorizontalOrganizationChart"/>
    <dgm:cxn modelId="{D105F0FD-AF4D-4189-9140-5379EB072844}" type="presParOf" srcId="{F86EE266-98DD-4DEE-8ED2-09E1D0F456D7}" destId="{97F51318-F510-4565-9699-20F6A4D739B0}" srcOrd="1" destOrd="0" presId="urn:microsoft.com/office/officeart/2009/3/layout/HorizontalOrganizationChart"/>
    <dgm:cxn modelId="{70E5E630-07BF-4CDE-8A3B-027DBB81AB48}" type="presParOf" srcId="{97F51318-F510-4565-9699-20F6A4D739B0}" destId="{811D9EE3-7493-46C1-827B-A4243B0D86B4}" srcOrd="0" destOrd="0" presId="urn:microsoft.com/office/officeart/2009/3/layout/HorizontalOrganizationChart"/>
    <dgm:cxn modelId="{DD0791A7-BD89-4AC8-A3F4-B14458703753}" type="presParOf" srcId="{811D9EE3-7493-46C1-827B-A4243B0D86B4}" destId="{D1A997E1-1B10-4414-8176-E06FC00FB9A7}" srcOrd="0" destOrd="0" presId="urn:microsoft.com/office/officeart/2009/3/layout/HorizontalOrganizationChart"/>
    <dgm:cxn modelId="{B75763B4-2F14-438E-B512-D6E3E5081834}" type="presParOf" srcId="{811D9EE3-7493-46C1-827B-A4243B0D86B4}" destId="{077CB3BF-F407-4D24-80DA-2E01E179D95D}" srcOrd="1" destOrd="0" presId="urn:microsoft.com/office/officeart/2009/3/layout/HorizontalOrganizationChart"/>
    <dgm:cxn modelId="{485E7330-D30D-4F77-9200-4DE7652A50BE}" type="presParOf" srcId="{97F51318-F510-4565-9699-20F6A4D739B0}" destId="{300C61BA-FAB5-40FD-AE48-DB7B90CDB004}" srcOrd="1" destOrd="0" presId="urn:microsoft.com/office/officeart/2009/3/layout/HorizontalOrganizationChart"/>
    <dgm:cxn modelId="{764C848F-75A8-40A0-A800-DA1745BE88B8}" type="presParOf" srcId="{300C61BA-FAB5-40FD-AE48-DB7B90CDB004}" destId="{50F5A2DD-D4DE-4F52-902C-1A1CE684CA81}" srcOrd="0" destOrd="0" presId="urn:microsoft.com/office/officeart/2009/3/layout/HorizontalOrganizationChart"/>
    <dgm:cxn modelId="{7D5FAB5C-C7F3-4E39-B835-09007FC7886D}" type="presParOf" srcId="{300C61BA-FAB5-40FD-AE48-DB7B90CDB004}" destId="{DCA23555-A29A-45F1-8726-C9C187D7F7A3}" srcOrd="1" destOrd="0" presId="urn:microsoft.com/office/officeart/2009/3/layout/HorizontalOrganizationChart"/>
    <dgm:cxn modelId="{DC61F90D-769E-4798-9554-80B84489FE95}" type="presParOf" srcId="{DCA23555-A29A-45F1-8726-C9C187D7F7A3}" destId="{73194168-6243-4347-BE98-CEE5969BF0CB}" srcOrd="0" destOrd="0" presId="urn:microsoft.com/office/officeart/2009/3/layout/HorizontalOrganizationChart"/>
    <dgm:cxn modelId="{26B1BE06-97A1-4829-ABB6-3A209D5213AE}" type="presParOf" srcId="{73194168-6243-4347-BE98-CEE5969BF0CB}" destId="{988001B2-DABC-4507-BCD6-66F70F1A4946}" srcOrd="0" destOrd="0" presId="urn:microsoft.com/office/officeart/2009/3/layout/HorizontalOrganizationChart"/>
    <dgm:cxn modelId="{AD9E7B34-0435-4493-A8BB-F7C4188BE315}" type="presParOf" srcId="{73194168-6243-4347-BE98-CEE5969BF0CB}" destId="{1155EDC2-93B9-47E2-B0EA-EB054427A57D}" srcOrd="1" destOrd="0" presId="urn:microsoft.com/office/officeart/2009/3/layout/HorizontalOrganizationChart"/>
    <dgm:cxn modelId="{C5EF261C-3B66-4D98-BEA7-E3CD3621FEF9}" type="presParOf" srcId="{DCA23555-A29A-45F1-8726-C9C187D7F7A3}" destId="{6E161DF5-BEB8-4CFF-9648-BED693DF8269}" srcOrd="1" destOrd="0" presId="urn:microsoft.com/office/officeart/2009/3/layout/HorizontalOrganizationChart"/>
    <dgm:cxn modelId="{63DA688E-0E05-4C21-B4F4-FF446A1DCCAF}" type="presParOf" srcId="{DCA23555-A29A-45F1-8726-C9C187D7F7A3}" destId="{558E6297-D291-4B4E-9987-184E2D979845}" srcOrd="2" destOrd="0" presId="urn:microsoft.com/office/officeart/2009/3/layout/HorizontalOrganizationChart"/>
    <dgm:cxn modelId="{61D5AA02-7ED3-49E5-B94D-927DDB379AE3}" type="presParOf" srcId="{300C61BA-FAB5-40FD-AE48-DB7B90CDB004}" destId="{92059A7D-6BB1-41B7-BDD8-846704609709}" srcOrd="2" destOrd="0" presId="urn:microsoft.com/office/officeart/2009/3/layout/HorizontalOrganizationChart"/>
    <dgm:cxn modelId="{0C2E21D4-1957-4A0C-8F74-1D14D74A7002}" type="presParOf" srcId="{300C61BA-FAB5-40FD-AE48-DB7B90CDB004}" destId="{0B988E89-C09E-4848-94E8-1E056997DF7A}" srcOrd="3" destOrd="0" presId="urn:microsoft.com/office/officeart/2009/3/layout/HorizontalOrganizationChart"/>
    <dgm:cxn modelId="{DE0E7040-FD1B-4767-B14E-A3CB467D00EF}" type="presParOf" srcId="{0B988E89-C09E-4848-94E8-1E056997DF7A}" destId="{EA1F1354-E7D9-431F-B661-A314A986B5AB}" srcOrd="0" destOrd="0" presId="urn:microsoft.com/office/officeart/2009/3/layout/HorizontalOrganizationChart"/>
    <dgm:cxn modelId="{564B9694-F5EA-4EB6-94CF-2150FC7B50F1}" type="presParOf" srcId="{EA1F1354-E7D9-431F-B661-A314A986B5AB}" destId="{0B926CC7-8479-42BA-9994-F60828BE0D36}" srcOrd="0" destOrd="0" presId="urn:microsoft.com/office/officeart/2009/3/layout/HorizontalOrganizationChart"/>
    <dgm:cxn modelId="{5941BD60-54DC-459E-A3B6-84D09772B835}" type="presParOf" srcId="{EA1F1354-E7D9-431F-B661-A314A986B5AB}" destId="{D5B9D960-ACE5-4398-9BF7-353DC746D8B2}" srcOrd="1" destOrd="0" presId="urn:microsoft.com/office/officeart/2009/3/layout/HorizontalOrganizationChart"/>
    <dgm:cxn modelId="{1D67EF5A-5EEA-4709-8731-3331D811BFFB}" type="presParOf" srcId="{0B988E89-C09E-4848-94E8-1E056997DF7A}" destId="{E1C2FB57-9D19-4C7A-9D36-20793DDFC59B}" srcOrd="1" destOrd="0" presId="urn:microsoft.com/office/officeart/2009/3/layout/HorizontalOrganizationChart"/>
    <dgm:cxn modelId="{28C00B37-7091-42D0-9048-EA9A7A8F4C37}" type="presParOf" srcId="{E1C2FB57-9D19-4C7A-9D36-20793DDFC59B}" destId="{A6D211B8-1AB7-49E5-8B3C-28E9991C7FDE}" srcOrd="0" destOrd="0" presId="urn:microsoft.com/office/officeart/2009/3/layout/HorizontalOrganizationChart"/>
    <dgm:cxn modelId="{E019C3BB-853E-47C0-8478-ACB9417E596A}" type="presParOf" srcId="{E1C2FB57-9D19-4C7A-9D36-20793DDFC59B}" destId="{5941007F-23A3-40BD-826A-E97F6E82036F}" srcOrd="1" destOrd="0" presId="urn:microsoft.com/office/officeart/2009/3/layout/HorizontalOrganizationChart"/>
    <dgm:cxn modelId="{D5CE63EF-5EDD-4533-8162-E5D1A89414DA}" type="presParOf" srcId="{5941007F-23A3-40BD-826A-E97F6E82036F}" destId="{8CC0CEB5-E474-4DC7-9B5B-CC2DC885824C}" srcOrd="0" destOrd="0" presId="urn:microsoft.com/office/officeart/2009/3/layout/HorizontalOrganizationChart"/>
    <dgm:cxn modelId="{18F6D811-1832-45F8-A975-33C51523BE71}" type="presParOf" srcId="{8CC0CEB5-E474-4DC7-9B5B-CC2DC885824C}" destId="{AE59BCF6-1793-43C4-9D1C-A7FA1B70811E}" srcOrd="0" destOrd="0" presId="urn:microsoft.com/office/officeart/2009/3/layout/HorizontalOrganizationChart"/>
    <dgm:cxn modelId="{4102E2D0-8087-45F6-8067-E435CBB87E58}" type="presParOf" srcId="{8CC0CEB5-E474-4DC7-9B5B-CC2DC885824C}" destId="{6434E2EC-378D-4479-A35A-7920CCA7FEFA}" srcOrd="1" destOrd="0" presId="urn:microsoft.com/office/officeart/2009/3/layout/HorizontalOrganizationChart"/>
    <dgm:cxn modelId="{F2F99329-A49C-4577-9F14-CCE5DAA9EE49}" type="presParOf" srcId="{5941007F-23A3-40BD-826A-E97F6E82036F}" destId="{70FD047A-2910-4FCF-B085-F3929379843E}" srcOrd="1" destOrd="0" presId="urn:microsoft.com/office/officeart/2009/3/layout/HorizontalOrganizationChart"/>
    <dgm:cxn modelId="{B1F727F6-3326-4956-B987-6A8CE3913701}" type="presParOf" srcId="{5941007F-23A3-40BD-826A-E97F6E82036F}" destId="{44E168E4-0D0A-4462-B3D3-9DE8F246F1EF}" srcOrd="2" destOrd="0" presId="urn:microsoft.com/office/officeart/2009/3/layout/HorizontalOrganizationChart"/>
    <dgm:cxn modelId="{FDC9706B-7BB0-436C-BC33-2B9227DC1034}" type="presParOf" srcId="{0B988E89-C09E-4848-94E8-1E056997DF7A}" destId="{EDAA38EA-79DB-48C8-B596-786577AF51C9}" srcOrd="2" destOrd="0" presId="urn:microsoft.com/office/officeart/2009/3/layout/HorizontalOrganizationChart"/>
    <dgm:cxn modelId="{2EA07075-3B10-4867-99AC-3AE9D81748A5}" type="presParOf" srcId="{300C61BA-FAB5-40FD-AE48-DB7B90CDB004}" destId="{A6FBBEFA-9F8D-424F-85B3-A4DB688F6C65}" srcOrd="4" destOrd="0" presId="urn:microsoft.com/office/officeart/2009/3/layout/HorizontalOrganizationChart"/>
    <dgm:cxn modelId="{28F755D7-2A0E-485B-B646-54AFE84953F9}" type="presParOf" srcId="{300C61BA-FAB5-40FD-AE48-DB7B90CDB004}" destId="{9AFE0A56-1225-4AB1-8F7E-E35FC4A99005}" srcOrd="5" destOrd="0" presId="urn:microsoft.com/office/officeart/2009/3/layout/HorizontalOrganizationChart"/>
    <dgm:cxn modelId="{6367D1F9-0A3F-4B6A-A0AB-D88603C937A0}" type="presParOf" srcId="{9AFE0A56-1225-4AB1-8F7E-E35FC4A99005}" destId="{8A91B03D-3625-4F12-B6E6-D5C070E01354}" srcOrd="0" destOrd="0" presId="urn:microsoft.com/office/officeart/2009/3/layout/HorizontalOrganizationChart"/>
    <dgm:cxn modelId="{5BA49C1D-74E6-4A58-BCF3-1C3B04AD838A}" type="presParOf" srcId="{8A91B03D-3625-4F12-B6E6-D5C070E01354}" destId="{45643E7D-DC56-4083-BF1D-4F699158EFEC}" srcOrd="0" destOrd="0" presId="urn:microsoft.com/office/officeart/2009/3/layout/HorizontalOrganizationChart"/>
    <dgm:cxn modelId="{1C6FCF85-4612-4CE2-8853-62C6C41FABAF}" type="presParOf" srcId="{8A91B03D-3625-4F12-B6E6-D5C070E01354}" destId="{D2082800-75BD-4567-A385-1BB92ECB609D}" srcOrd="1" destOrd="0" presId="urn:microsoft.com/office/officeart/2009/3/layout/HorizontalOrganizationChart"/>
    <dgm:cxn modelId="{E67A5FC7-4A14-4C97-8DDF-F59346EB8D5D}" type="presParOf" srcId="{9AFE0A56-1225-4AB1-8F7E-E35FC4A99005}" destId="{CF1EC4CD-5ABD-4A75-8B7D-A7C42DB96AB7}" srcOrd="1" destOrd="0" presId="urn:microsoft.com/office/officeart/2009/3/layout/HorizontalOrganizationChart"/>
    <dgm:cxn modelId="{248C124E-D17A-41BD-9C4F-FE539DEC6A8E}" type="presParOf" srcId="{9AFE0A56-1225-4AB1-8F7E-E35FC4A99005}" destId="{22A8BFEA-A280-4D69-8CD3-5814FF2C006F}" srcOrd="2" destOrd="0" presId="urn:microsoft.com/office/officeart/2009/3/layout/HorizontalOrganizationChart"/>
    <dgm:cxn modelId="{5B597BA7-9729-45E5-867E-908B80333F96}" type="presParOf" srcId="{300C61BA-FAB5-40FD-AE48-DB7B90CDB004}" destId="{7991895D-B876-41B6-BBE6-33FF993DDC2F}" srcOrd="6" destOrd="0" presId="urn:microsoft.com/office/officeart/2009/3/layout/HorizontalOrganizationChart"/>
    <dgm:cxn modelId="{29150656-11EC-4235-85F9-EB69637E626D}" type="presParOf" srcId="{300C61BA-FAB5-40FD-AE48-DB7B90CDB004}" destId="{DE5122D7-7DCE-4450-A2F8-F01B09A567AD}" srcOrd="7" destOrd="0" presId="urn:microsoft.com/office/officeart/2009/3/layout/HorizontalOrganizationChart"/>
    <dgm:cxn modelId="{5444EA4B-8C7C-4A0E-A0B6-3466D2E3EFEA}" type="presParOf" srcId="{DE5122D7-7DCE-4450-A2F8-F01B09A567AD}" destId="{EE0F6C40-79A0-47C8-A3DE-A7C3A8E0F0B3}" srcOrd="0" destOrd="0" presId="urn:microsoft.com/office/officeart/2009/3/layout/HorizontalOrganizationChart"/>
    <dgm:cxn modelId="{F2B03179-4447-4E58-B133-9B1CC10607A9}" type="presParOf" srcId="{EE0F6C40-79A0-47C8-A3DE-A7C3A8E0F0B3}" destId="{707C8663-A906-4A09-A229-11361E81009C}" srcOrd="0" destOrd="0" presId="urn:microsoft.com/office/officeart/2009/3/layout/HorizontalOrganizationChart"/>
    <dgm:cxn modelId="{F6C1D79D-DF48-4F3E-84A3-B304672DD4BD}" type="presParOf" srcId="{EE0F6C40-79A0-47C8-A3DE-A7C3A8E0F0B3}" destId="{4C11E3C5-0825-4206-AE89-0F1E687262EB}" srcOrd="1" destOrd="0" presId="urn:microsoft.com/office/officeart/2009/3/layout/HorizontalOrganizationChart"/>
    <dgm:cxn modelId="{CD531DC8-EC2A-480C-B720-192AFDEB51B3}" type="presParOf" srcId="{DE5122D7-7DCE-4450-A2F8-F01B09A567AD}" destId="{8DA0A92B-50FC-4488-96FB-7A072E0BD0DC}" srcOrd="1" destOrd="0" presId="urn:microsoft.com/office/officeart/2009/3/layout/HorizontalOrganizationChart"/>
    <dgm:cxn modelId="{CEEECE02-BCF7-403F-A9E9-32356F5DEFCD}" type="presParOf" srcId="{DE5122D7-7DCE-4450-A2F8-F01B09A567AD}" destId="{573BEE6D-6BD3-4CAC-85A9-E95CB86EFEBB}" srcOrd="2" destOrd="0" presId="urn:microsoft.com/office/officeart/2009/3/layout/HorizontalOrganizationChart"/>
    <dgm:cxn modelId="{2393D097-8D78-4F9C-8AF7-68C2B6C3C3D0}" type="presParOf" srcId="{300C61BA-FAB5-40FD-AE48-DB7B90CDB004}" destId="{3510CD29-62FD-4BD2-A3F9-45C689CDF6D8}" srcOrd="8" destOrd="0" presId="urn:microsoft.com/office/officeart/2009/3/layout/HorizontalOrganizationChart"/>
    <dgm:cxn modelId="{584E0F05-8267-4B71-B008-627FCA417F7B}" type="presParOf" srcId="{300C61BA-FAB5-40FD-AE48-DB7B90CDB004}" destId="{08FEDDE6-BC72-425B-81F6-C2410C406F1E}" srcOrd="9" destOrd="0" presId="urn:microsoft.com/office/officeart/2009/3/layout/HorizontalOrganizationChart"/>
    <dgm:cxn modelId="{3B45359E-49A9-4469-84D7-6201BA501AA6}" type="presParOf" srcId="{08FEDDE6-BC72-425B-81F6-C2410C406F1E}" destId="{4D571A0E-E00D-4E4A-B0E3-8A25222ADDAA}" srcOrd="0" destOrd="0" presId="urn:microsoft.com/office/officeart/2009/3/layout/HorizontalOrganizationChart"/>
    <dgm:cxn modelId="{85F37A54-38C2-4E47-8BED-489981564619}" type="presParOf" srcId="{4D571A0E-E00D-4E4A-B0E3-8A25222ADDAA}" destId="{D6F8E839-576C-411D-9597-0EA49D81BCC9}" srcOrd="0" destOrd="0" presId="urn:microsoft.com/office/officeart/2009/3/layout/HorizontalOrganizationChart"/>
    <dgm:cxn modelId="{B54BFD28-7531-494A-AD7A-D64D31EC0059}" type="presParOf" srcId="{4D571A0E-E00D-4E4A-B0E3-8A25222ADDAA}" destId="{39A97DC7-C270-4203-B55F-CAD0B0735232}" srcOrd="1" destOrd="0" presId="urn:microsoft.com/office/officeart/2009/3/layout/HorizontalOrganizationChart"/>
    <dgm:cxn modelId="{A30D744D-A376-4FD0-B435-79CD5FD644EC}" type="presParOf" srcId="{08FEDDE6-BC72-425B-81F6-C2410C406F1E}" destId="{65AF98BE-3563-4462-A0C9-B28CACE47A7E}" srcOrd="1" destOrd="0" presId="urn:microsoft.com/office/officeart/2009/3/layout/HorizontalOrganizationChart"/>
    <dgm:cxn modelId="{6F37D797-A0D7-4B96-ADB9-82A12A7309EF}" type="presParOf" srcId="{08FEDDE6-BC72-425B-81F6-C2410C406F1E}" destId="{C8D46717-7B7D-4F9D-809A-35F6A4693604}" srcOrd="2" destOrd="0" presId="urn:microsoft.com/office/officeart/2009/3/layout/HorizontalOrganizationChart"/>
    <dgm:cxn modelId="{E1D34ECC-25EC-4778-AF0F-DA5AA341810E}" type="presParOf" srcId="{97F51318-F510-4565-9699-20F6A4D739B0}" destId="{9648929D-2FF6-4597-B344-4FE67B6D9F57}" srcOrd="2" destOrd="0" presId="urn:microsoft.com/office/officeart/2009/3/layout/HorizontalOrganizationChart"/>
    <dgm:cxn modelId="{0EA7F17F-884C-4656-84FB-15FC369383A1}" type="presParOf" srcId="{F86EE266-98DD-4DEE-8ED2-09E1D0F456D7}" destId="{81CEE64D-9649-43B1-A517-59633B635DF2}" srcOrd="2" destOrd="0" presId="urn:microsoft.com/office/officeart/2009/3/layout/HorizontalOrganizationChart"/>
    <dgm:cxn modelId="{5ADAADF2-4534-48E0-B261-07703666F83E}" type="presParOf" srcId="{F86EE266-98DD-4DEE-8ED2-09E1D0F456D7}" destId="{AFE243FA-BFF4-4965-B02C-ECAFA3FCE24D}" srcOrd="3" destOrd="0" presId="urn:microsoft.com/office/officeart/2009/3/layout/HorizontalOrganizationChart"/>
    <dgm:cxn modelId="{DE6748A6-A4BC-4BA6-88DB-C7B69B492AE4}" type="presParOf" srcId="{AFE243FA-BFF4-4965-B02C-ECAFA3FCE24D}" destId="{938C3CCE-B592-4C43-AD9E-FE1787DD615D}" srcOrd="0" destOrd="0" presId="urn:microsoft.com/office/officeart/2009/3/layout/HorizontalOrganizationChart"/>
    <dgm:cxn modelId="{F882A65B-F745-412C-91B2-FDDAD71E4AE2}" type="presParOf" srcId="{938C3CCE-B592-4C43-AD9E-FE1787DD615D}" destId="{FD970F98-0965-4564-9C30-1A8CDEEECC03}" srcOrd="0" destOrd="0" presId="urn:microsoft.com/office/officeart/2009/3/layout/HorizontalOrganizationChart"/>
    <dgm:cxn modelId="{3DE412A6-EC4C-4903-BD71-E4767B08A40A}" type="presParOf" srcId="{938C3CCE-B592-4C43-AD9E-FE1787DD615D}" destId="{1C5C165C-E7E3-4602-B622-242C50A04B10}" srcOrd="1" destOrd="0" presId="urn:microsoft.com/office/officeart/2009/3/layout/HorizontalOrganizationChart"/>
    <dgm:cxn modelId="{41B357CD-CFE6-4D89-8BF3-381665A51F7D}" type="presParOf" srcId="{AFE243FA-BFF4-4965-B02C-ECAFA3FCE24D}" destId="{2088504F-F0F0-4C38-91AC-5F3FDAB1DBAF}" srcOrd="1" destOrd="0" presId="urn:microsoft.com/office/officeart/2009/3/layout/HorizontalOrganizationChart"/>
    <dgm:cxn modelId="{3F48C5BC-FF43-40E7-B9D5-724F203DFB70}" type="presParOf" srcId="{2088504F-F0F0-4C38-91AC-5F3FDAB1DBAF}" destId="{15AC7786-DB52-4D72-A435-AB86F8FD9053}" srcOrd="0" destOrd="0" presId="urn:microsoft.com/office/officeart/2009/3/layout/HorizontalOrganizationChart"/>
    <dgm:cxn modelId="{DB103F50-9197-477E-8C1F-A9DE64C024D8}" type="presParOf" srcId="{2088504F-F0F0-4C38-91AC-5F3FDAB1DBAF}" destId="{D3344D49-6763-4F45-AF24-FD5BD4048D53}" srcOrd="1" destOrd="0" presId="urn:microsoft.com/office/officeart/2009/3/layout/HorizontalOrganizationChart"/>
    <dgm:cxn modelId="{3E68421F-CFCB-455D-953B-146B293D0881}" type="presParOf" srcId="{D3344D49-6763-4F45-AF24-FD5BD4048D53}" destId="{B77157AE-5E7D-4F7D-BAD6-1EBD6B12281D}" srcOrd="0" destOrd="0" presId="urn:microsoft.com/office/officeart/2009/3/layout/HorizontalOrganizationChart"/>
    <dgm:cxn modelId="{DC550C4C-B945-41CA-881E-2CDE6EEB26EA}" type="presParOf" srcId="{B77157AE-5E7D-4F7D-BAD6-1EBD6B12281D}" destId="{3932648E-DD66-44BF-926E-0838AA5E948B}" srcOrd="0" destOrd="0" presId="urn:microsoft.com/office/officeart/2009/3/layout/HorizontalOrganizationChart"/>
    <dgm:cxn modelId="{C4E26072-12AD-4441-A5A6-8456096A44D3}" type="presParOf" srcId="{B77157AE-5E7D-4F7D-BAD6-1EBD6B12281D}" destId="{65697FB1-A726-4915-947E-422D7E8E19FB}" srcOrd="1" destOrd="0" presId="urn:microsoft.com/office/officeart/2009/3/layout/HorizontalOrganizationChart"/>
    <dgm:cxn modelId="{C179A208-25A5-486A-B5AA-F2A292C31321}" type="presParOf" srcId="{D3344D49-6763-4F45-AF24-FD5BD4048D53}" destId="{3E6FFE05-180A-4AA0-875A-17191C30FF23}" srcOrd="1" destOrd="0" presId="urn:microsoft.com/office/officeart/2009/3/layout/HorizontalOrganizationChart"/>
    <dgm:cxn modelId="{B343E660-094C-42C4-82BA-77E64E57D524}" type="presParOf" srcId="{D3344D49-6763-4F45-AF24-FD5BD4048D53}" destId="{241E8A24-626E-45E8-BF4F-7F7417DAAD7F}" srcOrd="2" destOrd="0" presId="urn:microsoft.com/office/officeart/2009/3/layout/HorizontalOrganizationChart"/>
    <dgm:cxn modelId="{654238B6-50FA-44BD-A654-AEDF4E232AD3}" type="presParOf" srcId="{AFE243FA-BFF4-4965-B02C-ECAFA3FCE24D}" destId="{A80799CE-4694-42EE-8E20-24147B97F188}" srcOrd="2" destOrd="0" presId="urn:microsoft.com/office/officeart/2009/3/layout/HorizontalOrganizationChart"/>
    <dgm:cxn modelId="{A094D106-B6CC-459A-B4AD-AB63B3463DA2}" type="presParOf" srcId="{1017955F-1A80-446E-A4D8-A82B4AF7C981}" destId="{194DEC1E-047D-4441-8A99-89BE92822D6F}" srcOrd="2" destOrd="0" presId="urn:microsoft.com/office/officeart/2009/3/layout/HorizontalOrganizationChart"/>
    <dgm:cxn modelId="{28616488-1635-48A0-80CC-A30705FDA00B}" type="presParOf" srcId="{AD3BB30D-7B2A-4FE9-AC90-4BC57EC132DD}" destId="{CDC1993D-920E-4B55-98DC-E2BFFCF037C2}" srcOrd="3" destOrd="0" presId="urn:microsoft.com/office/officeart/2009/3/layout/HorizontalOrganizationChart"/>
    <dgm:cxn modelId="{254BED02-1864-4963-9EA1-8DAFF60745C2}" type="presParOf" srcId="{CDC1993D-920E-4B55-98DC-E2BFFCF037C2}" destId="{4C34C020-91FA-42A3-810F-86442306D6B9}" srcOrd="0" destOrd="0" presId="urn:microsoft.com/office/officeart/2009/3/layout/HorizontalOrganizationChart"/>
    <dgm:cxn modelId="{AE35110A-058A-4D63-BDE4-762C9B743502}" type="presParOf" srcId="{4C34C020-91FA-42A3-810F-86442306D6B9}" destId="{89D2E5DC-9584-4D2D-8988-F0C6CDF93DF5}" srcOrd="0" destOrd="0" presId="urn:microsoft.com/office/officeart/2009/3/layout/HorizontalOrganizationChart"/>
    <dgm:cxn modelId="{A2A5B903-EB45-485C-B7B4-D5B335C17107}" type="presParOf" srcId="{4C34C020-91FA-42A3-810F-86442306D6B9}" destId="{BB1DCC9D-714D-48B3-A9D5-CEE003413FF6}" srcOrd="1" destOrd="0" presId="urn:microsoft.com/office/officeart/2009/3/layout/HorizontalOrganizationChart"/>
    <dgm:cxn modelId="{ED636D76-7C00-47EE-8186-612C2B477FB8}" type="presParOf" srcId="{CDC1993D-920E-4B55-98DC-E2BFFCF037C2}" destId="{F97F5F3C-BE29-420A-8220-312978C46965}" srcOrd="1" destOrd="0" presId="urn:microsoft.com/office/officeart/2009/3/layout/HorizontalOrganizationChart"/>
    <dgm:cxn modelId="{95342F3D-EC09-43E8-8FCD-F5540189DAB5}" type="presParOf" srcId="{CDC1993D-920E-4B55-98DC-E2BFFCF037C2}" destId="{3FAD0BE1-1C30-4542-A48D-FD288A72BCCF}"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26880-59EC-4715-B3F3-B5AC1AC86CB2}">
      <dsp:nvSpPr>
        <dsp:cNvPr id="0" name=""/>
        <dsp:cNvSpPr/>
      </dsp:nvSpPr>
      <dsp:spPr>
        <a:xfrm>
          <a:off x="2930016" y="3336217"/>
          <a:ext cx="1850447" cy="1285099"/>
        </a:xfrm>
        <a:prstGeom prst="ellipse">
          <a:avLst/>
        </a:prstGeom>
        <a:solidFill>
          <a:schemeClr val="accent1">
            <a:shade val="80000"/>
            <a:alpha val="50000"/>
            <a:hueOff val="0"/>
            <a:satOff val="0"/>
            <a:lumOff val="0"/>
            <a:alphaOff val="0"/>
          </a:schemeClr>
        </a:solidFill>
        <a:ln w="101600" cap="rnd">
          <a:solidFill>
            <a:schemeClr val="accent2">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1836" tIns="15240" rIns="101836" bIns="15240" numCol="1" spcCol="1270" anchor="ctr" anchorCtr="1">
          <a:noAutofit/>
          <a:sp3d contourW="12700">
            <a:contourClr>
              <a:schemeClr val="accent1">
                <a:lumMod val="60000"/>
                <a:lumOff val="40000"/>
              </a:schemeClr>
            </a:contourClr>
          </a:sp3d>
        </a:bodyPr>
        <a:lstStyle/>
        <a:p>
          <a:pPr marL="0" lvl="0" indent="0" algn="l" defTabSz="533400">
            <a:lnSpc>
              <a:spcPct val="90000"/>
            </a:lnSpc>
            <a:spcBef>
              <a:spcPct val="0"/>
            </a:spcBef>
            <a:spcAft>
              <a:spcPct val="35000"/>
            </a:spcAft>
            <a:buNone/>
          </a:pPr>
          <a:r>
            <a:rPr lang="en-US" sz="1200" b="1" kern="1200">
              <a:solidFill>
                <a:srgbClr val="002060"/>
              </a:solidFill>
              <a:effectLst>
                <a:outerShdw blurRad="38100" dist="38100" dir="2700000" algn="tl">
                  <a:srgbClr val="000000">
                    <a:alpha val="43137"/>
                  </a:srgbClr>
                </a:outerShdw>
              </a:effectLst>
            </a:rPr>
            <a:t>MATURITY</a:t>
          </a:r>
        </a:p>
        <a:p>
          <a:pPr marL="0" lvl="0" indent="0" algn="l" defTabSz="533400">
            <a:lnSpc>
              <a:spcPct val="90000"/>
            </a:lnSpc>
            <a:spcBef>
              <a:spcPct val="0"/>
            </a:spcBef>
            <a:spcAft>
              <a:spcPct val="35000"/>
            </a:spcAft>
            <a:buNone/>
          </a:pPr>
          <a:r>
            <a:rPr lang="en-US" sz="1200" b="1" kern="1200">
              <a:solidFill>
                <a:srgbClr val="002060"/>
              </a:solidFill>
              <a:effectLst>
                <a:outerShdw blurRad="38100" dist="38100" dir="2700000" algn="tl">
                  <a:srgbClr val="000000">
                    <a:alpha val="43137"/>
                  </a:srgbClr>
                </a:outerShdw>
              </a:effectLst>
            </a:rPr>
            <a:t>RESPONSIBILITY</a:t>
          </a:r>
        </a:p>
      </dsp:txBody>
      <dsp:txXfrm>
        <a:off x="3201008" y="3524415"/>
        <a:ext cx="1308463" cy="908703"/>
      </dsp:txXfrm>
    </dsp:sp>
    <dsp:sp modelId="{C4EDC36F-A62D-4E8A-9767-4312ACDDF3D7}">
      <dsp:nvSpPr>
        <dsp:cNvPr id="0" name=""/>
        <dsp:cNvSpPr/>
      </dsp:nvSpPr>
      <dsp:spPr>
        <a:xfrm>
          <a:off x="1523043" y="3484058"/>
          <a:ext cx="1850447" cy="1286116"/>
        </a:xfrm>
        <a:prstGeom prst="ellipse">
          <a:avLst/>
        </a:prstGeom>
        <a:solidFill>
          <a:schemeClr val="accent1">
            <a:shade val="80000"/>
            <a:alpha val="50000"/>
            <a:hueOff val="138495"/>
            <a:satOff val="-3049"/>
            <a:lumOff val="11911"/>
            <a:alphaOff val="0"/>
          </a:schemeClr>
        </a:solidFill>
        <a:ln w="101600">
          <a:solidFill>
            <a:schemeClr val="accent2">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1836" tIns="19050" rIns="101836"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effectLst>
                <a:outerShdw blurRad="38100" dist="38100" dir="2700000" algn="tl">
                  <a:srgbClr val="000000">
                    <a:alpha val="43137"/>
                  </a:srgbClr>
                </a:outerShdw>
              </a:effectLst>
            </a:rPr>
            <a:t>PERCEPTUAL SKILLS</a:t>
          </a:r>
        </a:p>
      </dsp:txBody>
      <dsp:txXfrm>
        <a:off x="1794035" y="3672405"/>
        <a:ext cx="1308463" cy="909422"/>
      </dsp:txXfrm>
    </dsp:sp>
    <dsp:sp modelId="{EA40D2F8-6182-4187-8D3D-7B0226604237}">
      <dsp:nvSpPr>
        <dsp:cNvPr id="0" name=""/>
        <dsp:cNvSpPr/>
      </dsp:nvSpPr>
      <dsp:spPr>
        <a:xfrm>
          <a:off x="83305" y="3578635"/>
          <a:ext cx="1850447" cy="1293407"/>
        </a:xfrm>
        <a:prstGeom prst="ellipse">
          <a:avLst/>
        </a:prstGeom>
        <a:solidFill>
          <a:schemeClr val="accent1">
            <a:shade val="80000"/>
            <a:alpha val="50000"/>
            <a:hueOff val="276989"/>
            <a:satOff val="-6097"/>
            <a:lumOff val="23823"/>
            <a:alphaOff val="0"/>
          </a:schemeClr>
        </a:solidFill>
        <a:ln w="101600">
          <a:solidFill>
            <a:schemeClr val="accent2">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1836" tIns="19050" rIns="101836"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effectLst>
                <a:outerShdw blurRad="38100" dist="38100" dir="2700000" algn="tl">
                  <a:srgbClr val="000000">
                    <a:alpha val="43137"/>
                  </a:srgbClr>
                </a:outerShdw>
              </a:effectLst>
            </a:rPr>
            <a:t>MOTOR SKILLS</a:t>
          </a:r>
        </a:p>
      </dsp:txBody>
      <dsp:txXfrm>
        <a:off x="354297" y="3768050"/>
        <a:ext cx="1308463" cy="914577"/>
      </dsp:txXfrm>
    </dsp:sp>
    <dsp:sp modelId="{7E821072-B475-461F-879E-6654D699AE09}">
      <dsp:nvSpPr>
        <dsp:cNvPr id="0" name=""/>
        <dsp:cNvSpPr/>
      </dsp:nvSpPr>
      <dsp:spPr>
        <a:xfrm>
          <a:off x="4386770" y="3151052"/>
          <a:ext cx="1850447" cy="1375234"/>
        </a:xfrm>
        <a:prstGeom prst="ellipse">
          <a:avLst/>
        </a:prstGeom>
        <a:solidFill>
          <a:schemeClr val="accent1">
            <a:shade val="80000"/>
            <a:alpha val="50000"/>
            <a:hueOff val="415484"/>
            <a:satOff val="-9146"/>
            <a:lumOff val="35734"/>
            <a:alphaOff val="0"/>
          </a:schemeClr>
        </a:solidFill>
        <a:ln w="101600">
          <a:solidFill>
            <a:schemeClr val="accent2">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1836" tIns="19050" rIns="101836"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effectLst>
                <a:outerShdw blurRad="38100" dist="38100" dir="2700000" algn="tl">
                  <a:srgbClr val="000000">
                    <a:alpha val="43137"/>
                  </a:srgbClr>
                </a:outerShdw>
              </a:effectLst>
            </a:rPr>
            <a:t>KNOWLEDGE</a:t>
          </a:r>
        </a:p>
      </dsp:txBody>
      <dsp:txXfrm>
        <a:off x="4657762" y="3352450"/>
        <a:ext cx="1308463" cy="972438"/>
      </dsp:txXfrm>
    </dsp:sp>
    <dsp:sp modelId="{2FB566DA-A8A6-42D2-A85F-DD154A62DDFF}">
      <dsp:nvSpPr>
        <dsp:cNvPr id="0" name=""/>
        <dsp:cNvSpPr/>
      </dsp:nvSpPr>
      <dsp:spPr>
        <a:xfrm>
          <a:off x="5834901" y="3169223"/>
          <a:ext cx="1850447" cy="1414648"/>
        </a:xfrm>
        <a:prstGeom prst="ellipse">
          <a:avLst/>
        </a:prstGeom>
        <a:solidFill>
          <a:schemeClr val="accent1">
            <a:shade val="80000"/>
            <a:alpha val="50000"/>
            <a:hueOff val="276989"/>
            <a:satOff val="-6097"/>
            <a:lumOff val="23823"/>
            <a:alphaOff val="0"/>
          </a:schemeClr>
        </a:solidFill>
        <a:ln w="101600">
          <a:solidFill>
            <a:schemeClr val="accent2">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1836" tIns="19050" rIns="101836"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effectLst>
                <a:outerShdw blurRad="38100" dist="38100" dir="2700000" algn="tl">
                  <a:srgbClr val="000000">
                    <a:alpha val="43137"/>
                  </a:srgbClr>
                </a:outerShdw>
              </a:effectLst>
            </a:rPr>
            <a:t>DECISION MAKING SKILLS</a:t>
          </a:r>
        </a:p>
      </dsp:txBody>
      <dsp:txXfrm>
        <a:off x="6105893" y="3376393"/>
        <a:ext cx="1308463" cy="1000308"/>
      </dsp:txXfrm>
    </dsp:sp>
    <dsp:sp modelId="{79FDCAD1-28E7-4451-941E-3301567615F7}">
      <dsp:nvSpPr>
        <dsp:cNvPr id="0" name=""/>
        <dsp:cNvSpPr/>
      </dsp:nvSpPr>
      <dsp:spPr>
        <a:xfrm>
          <a:off x="7409265" y="2398761"/>
          <a:ext cx="4233491" cy="3488797"/>
        </a:xfrm>
        <a:prstGeom prst="ellipse">
          <a:avLst/>
        </a:prstGeom>
        <a:solidFill>
          <a:srgbClr val="0070C0">
            <a:alpha val="50000"/>
          </a:srgbClr>
        </a:solidFill>
        <a:ln w="130175" cap="rnd">
          <a:solidFill>
            <a:schemeClr val="accent2">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01836" tIns="40640" rIns="101836"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effectLst>
                <a:outerShdw blurRad="38100" dist="38100" dir="2700000" algn="tl">
                  <a:srgbClr val="000000">
                    <a:alpha val="43137"/>
                  </a:srgbClr>
                </a:outerShdw>
              </a:effectLst>
            </a:rPr>
            <a:t>SAFE</a:t>
          </a:r>
        </a:p>
        <a:p>
          <a:pPr marL="0" lvl="0" indent="0" algn="ctr" defTabSz="1422400">
            <a:lnSpc>
              <a:spcPct val="90000"/>
            </a:lnSpc>
            <a:spcBef>
              <a:spcPct val="0"/>
            </a:spcBef>
            <a:spcAft>
              <a:spcPct val="35000"/>
            </a:spcAft>
            <a:buNone/>
          </a:pPr>
          <a:r>
            <a:rPr lang="en-US" sz="3200" b="1" kern="1200" dirty="0">
              <a:solidFill>
                <a:schemeClr val="bg1"/>
              </a:solidFill>
              <a:effectLst>
                <a:outerShdw blurRad="38100" dist="38100" dir="2700000" algn="tl">
                  <a:srgbClr val="000000">
                    <a:alpha val="43137"/>
                  </a:srgbClr>
                </a:outerShdw>
              </a:effectLst>
            </a:rPr>
            <a:t>&amp; </a:t>
          </a:r>
        </a:p>
        <a:p>
          <a:pPr marL="0" lvl="0" indent="0" algn="ctr" defTabSz="1422400">
            <a:lnSpc>
              <a:spcPct val="90000"/>
            </a:lnSpc>
            <a:spcBef>
              <a:spcPct val="0"/>
            </a:spcBef>
            <a:spcAft>
              <a:spcPct val="35000"/>
            </a:spcAft>
            <a:buNone/>
          </a:pPr>
          <a:r>
            <a:rPr lang="en-US" sz="3200" b="1" kern="1200" dirty="0">
              <a:solidFill>
                <a:schemeClr val="bg1"/>
              </a:solidFill>
              <a:effectLst>
                <a:outerShdw blurRad="38100" dist="38100" dir="2700000" algn="tl">
                  <a:srgbClr val="000000">
                    <a:alpha val="43137"/>
                  </a:srgbClr>
                </a:outerShdw>
              </a:effectLst>
            </a:rPr>
            <a:t>SUCCESSFUL</a:t>
          </a:r>
        </a:p>
        <a:p>
          <a:pPr marL="0" lvl="0" indent="0" algn="ctr" defTabSz="1422400">
            <a:lnSpc>
              <a:spcPct val="90000"/>
            </a:lnSpc>
            <a:spcBef>
              <a:spcPct val="0"/>
            </a:spcBef>
            <a:spcAft>
              <a:spcPct val="35000"/>
            </a:spcAft>
            <a:buNone/>
          </a:pPr>
          <a:r>
            <a:rPr lang="en-US" sz="3200" b="1" kern="1200" dirty="0">
              <a:solidFill>
                <a:schemeClr val="bg1"/>
              </a:solidFill>
              <a:effectLst>
                <a:outerShdw blurRad="38100" dist="38100" dir="2700000" algn="tl">
                  <a:srgbClr val="000000">
                    <a:alpha val="43137"/>
                  </a:srgbClr>
                </a:outerShdw>
              </a:effectLst>
            </a:rPr>
            <a:t>DRIVING</a:t>
          </a:r>
          <a:endParaRPr lang="en-US" sz="1100" b="1" kern="1200" dirty="0">
            <a:solidFill>
              <a:schemeClr val="bg1"/>
            </a:solidFill>
            <a:effectLst>
              <a:outerShdw blurRad="38100" dist="38100" dir="2700000" algn="tl">
                <a:srgbClr val="000000">
                  <a:alpha val="43137"/>
                </a:srgbClr>
              </a:outerShdw>
            </a:effectLst>
          </a:endParaRPr>
        </a:p>
      </dsp:txBody>
      <dsp:txXfrm>
        <a:off x="8029245" y="2909683"/>
        <a:ext cx="2993531" cy="2466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26880-59EC-4715-B3F3-B5AC1AC86CB2}">
      <dsp:nvSpPr>
        <dsp:cNvPr id="0" name=""/>
        <dsp:cNvSpPr/>
      </dsp:nvSpPr>
      <dsp:spPr>
        <a:xfrm>
          <a:off x="2898130" y="2626151"/>
          <a:ext cx="1770976" cy="1229907"/>
        </a:xfrm>
        <a:prstGeom prst="ellipse">
          <a:avLst/>
        </a:prstGeom>
        <a:solidFill>
          <a:schemeClr val="accent1">
            <a:shade val="80000"/>
            <a:alpha val="50000"/>
            <a:hueOff val="0"/>
            <a:satOff val="0"/>
            <a:lumOff val="0"/>
            <a:alphaOff val="0"/>
          </a:schemeClr>
        </a:solidFill>
        <a:ln w="101600" cap="rnd">
          <a:solidFill>
            <a:schemeClr val="accent2">
              <a:lumMod val="75000"/>
            </a:schemeClr>
          </a:solidFill>
        </a:ln>
        <a:effectLst/>
        <a:scene3d>
          <a:camera prst="orthographicFront"/>
          <a:lightRig rig="chilly" dir="t"/>
        </a:scene3d>
        <a:sp3d prstMaterial="translucentPowder">
          <a:bevelT w="127000" h="25400" prst="hardEdge"/>
        </a:sp3d>
      </dsp:spPr>
      <dsp:style>
        <a:lnRef idx="0">
          <a:scrgbClr r="0" g="0" b="0"/>
        </a:lnRef>
        <a:fillRef idx="1">
          <a:scrgbClr r="0" g="0" b="0"/>
        </a:fillRef>
        <a:effectRef idx="0">
          <a:scrgbClr r="0" g="0" b="0"/>
        </a:effectRef>
        <a:fontRef idx="minor">
          <a:schemeClr val="tx1"/>
        </a:fontRef>
      </dsp:style>
      <dsp:txBody>
        <a:bodyPr spcFirstLastPara="0" vert="horz" wrap="square" lIns="97463" tIns="15240" rIns="97463" bIns="15240" numCol="1" spcCol="1270" anchor="ctr" anchorCtr="1">
          <a:noAutofit/>
          <a:sp3d contourW="12700">
            <a:contourClr>
              <a:schemeClr val="accent1">
                <a:lumMod val="60000"/>
                <a:lumOff val="40000"/>
              </a:schemeClr>
            </a:contourClr>
          </a:sp3d>
        </a:bodyPr>
        <a:lstStyle/>
        <a:p>
          <a:pPr marL="0" lvl="0" indent="0" algn="l" defTabSz="533400">
            <a:lnSpc>
              <a:spcPct val="90000"/>
            </a:lnSpc>
            <a:spcBef>
              <a:spcPct val="0"/>
            </a:spcBef>
            <a:spcAft>
              <a:spcPct val="35000"/>
            </a:spcAft>
            <a:buNone/>
          </a:pPr>
          <a:r>
            <a:rPr lang="en-US" sz="1200" b="1" kern="1200">
              <a:solidFill>
                <a:srgbClr val="002060"/>
              </a:solidFill>
              <a:effectLst>
                <a:outerShdw blurRad="38100" dist="38100" dir="2700000" algn="tl">
                  <a:srgbClr val="000000">
                    <a:alpha val="43137"/>
                  </a:srgbClr>
                </a:outerShdw>
              </a:effectLst>
            </a:rPr>
            <a:t>RESPONSIBILITY &amp; MATURITY</a:t>
          </a:r>
        </a:p>
      </dsp:txBody>
      <dsp:txXfrm>
        <a:off x="3157483" y="2806267"/>
        <a:ext cx="1252270" cy="869675"/>
      </dsp:txXfrm>
    </dsp:sp>
    <dsp:sp modelId="{C4EDC36F-A62D-4E8A-9767-4312ACDDF3D7}">
      <dsp:nvSpPr>
        <dsp:cNvPr id="0" name=""/>
        <dsp:cNvSpPr/>
      </dsp:nvSpPr>
      <dsp:spPr>
        <a:xfrm>
          <a:off x="1476986" y="2719543"/>
          <a:ext cx="1770976" cy="1230881"/>
        </a:xfrm>
        <a:prstGeom prst="ellipse">
          <a:avLst/>
        </a:prstGeom>
        <a:solidFill>
          <a:schemeClr val="accent1">
            <a:shade val="80000"/>
            <a:alpha val="50000"/>
            <a:hueOff val="138495"/>
            <a:satOff val="-3049"/>
            <a:lumOff val="11911"/>
            <a:alphaOff val="0"/>
          </a:schemeClr>
        </a:solidFill>
        <a:ln w="101600" cap="rnd">
          <a:solidFill>
            <a:schemeClr val="accent2">
              <a:lumMod val="75000"/>
            </a:schemeClr>
          </a:solidFill>
        </a:ln>
        <a:effectLst/>
        <a:scene3d>
          <a:camera prst="orthographicFront"/>
          <a:lightRig rig="chilly" dir="t"/>
        </a:scene3d>
        <a:sp3d prstMaterial="translucentPowder">
          <a:bevelT w="127000" h="25400" prst="slope"/>
        </a:sp3d>
      </dsp:spPr>
      <dsp:style>
        <a:lnRef idx="0">
          <a:scrgbClr r="0" g="0" b="0"/>
        </a:lnRef>
        <a:fillRef idx="1">
          <a:scrgbClr r="0" g="0" b="0"/>
        </a:fillRef>
        <a:effectRef idx="0">
          <a:scrgbClr r="0" g="0" b="0"/>
        </a:effectRef>
        <a:fontRef idx="minor">
          <a:schemeClr val="tx1"/>
        </a:fontRef>
      </dsp:style>
      <dsp:txBody>
        <a:bodyPr spcFirstLastPara="0" vert="horz" wrap="square" lIns="97463" tIns="19050" rIns="97463"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effectLst>
                <a:outerShdw blurRad="38100" dist="38100" dir="2700000" algn="tl">
                  <a:srgbClr val="000000">
                    <a:alpha val="43137"/>
                  </a:srgbClr>
                </a:outerShdw>
              </a:effectLst>
            </a:rPr>
            <a:t>PERCEPTUAL SKILLS</a:t>
          </a:r>
        </a:p>
      </dsp:txBody>
      <dsp:txXfrm>
        <a:off x="1736339" y="2899801"/>
        <a:ext cx="1252270" cy="870365"/>
      </dsp:txXfrm>
    </dsp:sp>
    <dsp:sp modelId="{EA40D2F8-6182-4187-8D3D-7B0226604237}">
      <dsp:nvSpPr>
        <dsp:cNvPr id="0" name=""/>
        <dsp:cNvSpPr/>
      </dsp:nvSpPr>
      <dsp:spPr>
        <a:xfrm>
          <a:off x="73901" y="2686497"/>
          <a:ext cx="1770976" cy="1237859"/>
        </a:xfrm>
        <a:prstGeom prst="ellipse">
          <a:avLst/>
        </a:prstGeom>
        <a:solidFill>
          <a:schemeClr val="accent1">
            <a:shade val="80000"/>
            <a:alpha val="50000"/>
            <a:hueOff val="276989"/>
            <a:satOff val="-6097"/>
            <a:lumOff val="23823"/>
            <a:alphaOff val="0"/>
          </a:schemeClr>
        </a:solidFill>
        <a:ln w="127000">
          <a:solidFill>
            <a:schemeClr val="accent2">
              <a:lumMod val="75000"/>
            </a:schemeClr>
          </a:solidFill>
        </a:ln>
        <a:effectLst/>
        <a:scene3d>
          <a:camera prst="orthographicFront"/>
          <a:lightRig rig="chilly" dir="t"/>
        </a:scene3d>
        <a:sp3d prstMaterial="translucentPowder">
          <a:bevelT w="127000" h="25400" prst="slope"/>
        </a:sp3d>
      </dsp:spPr>
      <dsp:style>
        <a:lnRef idx="0">
          <a:scrgbClr r="0" g="0" b="0"/>
        </a:lnRef>
        <a:fillRef idx="1">
          <a:scrgbClr r="0" g="0" b="0"/>
        </a:fillRef>
        <a:effectRef idx="0">
          <a:scrgbClr r="0" g="0" b="0"/>
        </a:effectRef>
        <a:fontRef idx="minor">
          <a:schemeClr val="tx1"/>
        </a:fontRef>
      </dsp:style>
      <dsp:txBody>
        <a:bodyPr spcFirstLastPara="0" vert="horz" wrap="square" lIns="97463" tIns="19050" rIns="97463"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effectLst>
                <a:outerShdw blurRad="38100" dist="38100" dir="2700000" algn="tl">
                  <a:srgbClr val="000000">
                    <a:alpha val="43137"/>
                  </a:srgbClr>
                </a:outerShdw>
              </a:effectLst>
            </a:rPr>
            <a:t>MOTOR SKILLS</a:t>
          </a:r>
        </a:p>
      </dsp:txBody>
      <dsp:txXfrm>
        <a:off x="333254" y="2867777"/>
        <a:ext cx="1252270" cy="875299"/>
      </dsp:txXfrm>
    </dsp:sp>
    <dsp:sp modelId="{7E821072-B475-461F-879E-6654D699AE09}">
      <dsp:nvSpPr>
        <dsp:cNvPr id="0" name=""/>
        <dsp:cNvSpPr/>
      </dsp:nvSpPr>
      <dsp:spPr>
        <a:xfrm>
          <a:off x="4211848" y="2198168"/>
          <a:ext cx="1770976" cy="1316171"/>
        </a:xfrm>
        <a:prstGeom prst="ellipse">
          <a:avLst/>
        </a:prstGeom>
        <a:solidFill>
          <a:schemeClr val="accent1">
            <a:shade val="80000"/>
            <a:alpha val="50000"/>
            <a:hueOff val="415484"/>
            <a:satOff val="-9146"/>
            <a:lumOff val="35734"/>
            <a:alphaOff val="0"/>
          </a:schemeClr>
        </a:solidFill>
        <a:ln w="120650">
          <a:solidFill>
            <a:schemeClr val="accent2">
              <a:lumMod val="75000"/>
            </a:schemeClr>
          </a:solidFill>
        </a:ln>
        <a:effectLst/>
        <a:scene3d>
          <a:camera prst="orthographicFront"/>
          <a:lightRig rig="chilly" dir="t"/>
        </a:scene3d>
        <a:sp3d prstMaterial="translucentPowder">
          <a:bevelT w="127000" h="25400" prst="slope"/>
        </a:sp3d>
      </dsp:spPr>
      <dsp:style>
        <a:lnRef idx="0">
          <a:scrgbClr r="0" g="0" b="0"/>
        </a:lnRef>
        <a:fillRef idx="1">
          <a:scrgbClr r="0" g="0" b="0"/>
        </a:fillRef>
        <a:effectRef idx="0">
          <a:scrgbClr r="0" g="0" b="0"/>
        </a:effectRef>
        <a:fontRef idx="minor">
          <a:schemeClr val="tx1"/>
        </a:fontRef>
      </dsp:style>
      <dsp:txBody>
        <a:bodyPr spcFirstLastPara="0" vert="horz" wrap="square" lIns="97463" tIns="19050" rIns="97463"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effectLst>
                <a:outerShdw blurRad="38100" dist="38100" dir="2700000" algn="tl">
                  <a:srgbClr val="000000">
                    <a:alpha val="43137"/>
                  </a:srgbClr>
                </a:outerShdw>
              </a:effectLst>
            </a:rPr>
            <a:t>KNOWLEDGE</a:t>
          </a:r>
        </a:p>
      </dsp:txBody>
      <dsp:txXfrm>
        <a:off x="4471201" y="2390917"/>
        <a:ext cx="1252270" cy="930673"/>
      </dsp:txXfrm>
    </dsp:sp>
    <dsp:sp modelId="{2FB566DA-A8A6-42D2-A85F-DD154A62DDFF}">
      <dsp:nvSpPr>
        <dsp:cNvPr id="0" name=""/>
        <dsp:cNvSpPr/>
      </dsp:nvSpPr>
      <dsp:spPr>
        <a:xfrm>
          <a:off x="5584308" y="2215559"/>
          <a:ext cx="1770976" cy="1353893"/>
        </a:xfrm>
        <a:prstGeom prst="ellipse">
          <a:avLst/>
        </a:prstGeom>
        <a:solidFill>
          <a:schemeClr val="accent1">
            <a:shade val="80000"/>
            <a:alpha val="50000"/>
            <a:hueOff val="276989"/>
            <a:satOff val="-6097"/>
            <a:lumOff val="23823"/>
            <a:alphaOff val="0"/>
          </a:schemeClr>
        </a:solidFill>
        <a:ln w="127000">
          <a:solidFill>
            <a:schemeClr val="accent2">
              <a:lumMod val="75000"/>
            </a:schemeClr>
          </a:solidFill>
        </a:ln>
        <a:effectLst/>
        <a:scene3d>
          <a:camera prst="orthographicFront"/>
          <a:lightRig rig="chilly" dir="t"/>
        </a:scene3d>
        <a:sp3d prstMaterial="translucentPowder">
          <a:bevelT w="127000" h="25400" prst="slope"/>
        </a:sp3d>
      </dsp:spPr>
      <dsp:style>
        <a:lnRef idx="0">
          <a:scrgbClr r="0" g="0" b="0"/>
        </a:lnRef>
        <a:fillRef idx="1">
          <a:scrgbClr r="0" g="0" b="0"/>
        </a:fillRef>
        <a:effectRef idx="0">
          <a:scrgbClr r="0" g="0" b="0"/>
        </a:effectRef>
        <a:fontRef idx="minor">
          <a:schemeClr val="tx1"/>
        </a:fontRef>
      </dsp:style>
      <dsp:txBody>
        <a:bodyPr spcFirstLastPara="0" vert="horz" wrap="square" lIns="97463" tIns="19050" rIns="97463"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effectLst>
                <a:outerShdw blurRad="38100" dist="38100" dir="2700000" algn="tl">
                  <a:srgbClr val="000000">
                    <a:alpha val="43137"/>
                  </a:srgbClr>
                </a:outerShdw>
              </a:effectLst>
            </a:rPr>
            <a:t>DECISION MAKING SKILLS</a:t>
          </a:r>
        </a:p>
      </dsp:txBody>
      <dsp:txXfrm>
        <a:off x="5843661" y="2413832"/>
        <a:ext cx="1252270" cy="957347"/>
      </dsp:txXfrm>
    </dsp:sp>
    <dsp:sp modelId="{79FDCAD1-28E7-4451-941E-3301567615F7}">
      <dsp:nvSpPr>
        <dsp:cNvPr id="0" name=""/>
        <dsp:cNvSpPr/>
      </dsp:nvSpPr>
      <dsp:spPr>
        <a:xfrm>
          <a:off x="7091057" y="1478186"/>
          <a:ext cx="4051675" cy="3338963"/>
        </a:xfrm>
        <a:prstGeom prst="ellipse">
          <a:avLst/>
        </a:prstGeom>
        <a:solidFill>
          <a:srgbClr val="0070C0">
            <a:alpha val="50000"/>
          </a:srgbClr>
        </a:solidFill>
        <a:ln w="225425">
          <a:solidFill>
            <a:schemeClr val="accent2">
              <a:lumMod val="75000"/>
            </a:schemeClr>
          </a:solidFill>
        </a:ln>
        <a:effectLst/>
        <a:scene3d>
          <a:camera prst="orthographicFront"/>
          <a:lightRig rig="chilly" dir="t"/>
        </a:scene3d>
        <a:sp3d prstMaterial="translucentPowder">
          <a:bevelT w="127000" h="25400" prst="slope"/>
        </a:sp3d>
      </dsp:spPr>
      <dsp:style>
        <a:lnRef idx="0">
          <a:scrgbClr r="0" g="0" b="0"/>
        </a:lnRef>
        <a:fillRef idx="1">
          <a:scrgbClr r="0" g="0" b="0"/>
        </a:fillRef>
        <a:effectRef idx="0">
          <a:scrgbClr r="0" g="0" b="0"/>
        </a:effectRef>
        <a:fontRef idx="minor">
          <a:schemeClr val="tx1"/>
        </a:fontRef>
      </dsp:style>
      <dsp:txBody>
        <a:bodyPr spcFirstLastPara="0" vert="horz" wrap="square" lIns="97463" tIns="40640" rIns="97463" bIns="4064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effectLst>
                <a:outerShdw blurRad="38100" dist="38100" dir="2700000" algn="tl">
                  <a:srgbClr val="000000">
                    <a:alpha val="43137"/>
                  </a:srgbClr>
                </a:outerShdw>
              </a:effectLst>
            </a:rPr>
            <a:t>SAFE</a:t>
          </a:r>
        </a:p>
        <a:p>
          <a:pPr marL="0" lvl="0" indent="0" algn="ctr" defTabSz="1422400">
            <a:lnSpc>
              <a:spcPct val="90000"/>
            </a:lnSpc>
            <a:spcBef>
              <a:spcPct val="0"/>
            </a:spcBef>
            <a:spcAft>
              <a:spcPct val="35000"/>
            </a:spcAft>
            <a:buNone/>
          </a:pPr>
          <a:r>
            <a:rPr lang="en-US" sz="3200" b="1" kern="1200">
              <a:solidFill>
                <a:schemeClr val="bg1"/>
              </a:solidFill>
              <a:effectLst>
                <a:outerShdw blurRad="38100" dist="38100" dir="2700000" algn="tl">
                  <a:srgbClr val="000000">
                    <a:alpha val="43137"/>
                  </a:srgbClr>
                </a:outerShdw>
              </a:effectLst>
            </a:rPr>
            <a:t>&amp; </a:t>
          </a:r>
        </a:p>
        <a:p>
          <a:pPr marL="0" lvl="0" indent="0" algn="ctr" defTabSz="1422400">
            <a:lnSpc>
              <a:spcPct val="90000"/>
            </a:lnSpc>
            <a:spcBef>
              <a:spcPct val="0"/>
            </a:spcBef>
            <a:spcAft>
              <a:spcPct val="35000"/>
            </a:spcAft>
            <a:buNone/>
          </a:pPr>
          <a:r>
            <a:rPr lang="en-US" sz="3200" b="1" kern="1200">
              <a:solidFill>
                <a:schemeClr val="bg1"/>
              </a:solidFill>
              <a:effectLst>
                <a:outerShdw blurRad="38100" dist="38100" dir="2700000" algn="tl">
                  <a:srgbClr val="000000">
                    <a:alpha val="43137"/>
                  </a:srgbClr>
                </a:outerShdw>
              </a:effectLst>
            </a:rPr>
            <a:t>SUCCESSFUL</a:t>
          </a:r>
        </a:p>
        <a:p>
          <a:pPr marL="0" lvl="0" indent="0" algn="ctr" defTabSz="1422400">
            <a:lnSpc>
              <a:spcPct val="90000"/>
            </a:lnSpc>
            <a:spcBef>
              <a:spcPct val="0"/>
            </a:spcBef>
            <a:spcAft>
              <a:spcPct val="35000"/>
            </a:spcAft>
            <a:buNone/>
          </a:pPr>
          <a:r>
            <a:rPr lang="en-US" sz="3200" b="1" kern="1200">
              <a:solidFill>
                <a:schemeClr val="bg1"/>
              </a:solidFill>
              <a:effectLst>
                <a:outerShdw blurRad="38100" dist="38100" dir="2700000" algn="tl">
                  <a:srgbClr val="000000">
                    <a:alpha val="43137"/>
                  </a:srgbClr>
                </a:outerShdw>
              </a:effectLst>
            </a:rPr>
            <a:t>DRIVING</a:t>
          </a:r>
          <a:endParaRPr lang="en-US" sz="1100" b="1" kern="1200">
            <a:solidFill>
              <a:schemeClr val="bg1"/>
            </a:solidFill>
            <a:effectLst>
              <a:outerShdw blurRad="38100" dist="38100" dir="2700000" algn="tl">
                <a:srgbClr val="000000">
                  <a:alpha val="43137"/>
                </a:srgbClr>
              </a:outerShdw>
            </a:effectLst>
          </a:endParaRPr>
        </a:p>
      </dsp:txBody>
      <dsp:txXfrm>
        <a:off x="7684411" y="1967166"/>
        <a:ext cx="2864967" cy="2361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C7786-DB52-4D72-A435-AB86F8FD9053}">
      <dsp:nvSpPr>
        <dsp:cNvPr id="0" name=""/>
        <dsp:cNvSpPr/>
      </dsp:nvSpPr>
      <dsp:spPr>
        <a:xfrm>
          <a:off x="4463848" y="4729398"/>
          <a:ext cx="405597" cy="91440"/>
        </a:xfrm>
        <a:custGeom>
          <a:avLst/>
          <a:gdLst/>
          <a:ahLst/>
          <a:cxnLst/>
          <a:rect l="0" t="0" r="0" b="0"/>
          <a:pathLst>
            <a:path>
              <a:moveTo>
                <a:pt x="0" y="45720"/>
              </a:moveTo>
              <a:lnTo>
                <a:pt x="405597" y="45720"/>
              </a:lnTo>
            </a:path>
          </a:pathLst>
        </a:custGeom>
        <a:noFill/>
        <a:ln w="57150" cap="flat" cmpd="sng" algn="ctr">
          <a:solidFill>
            <a:srgbClr val="FF99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CEE64D-9649-43B1-A517-59633B635DF2}">
      <dsp:nvSpPr>
        <dsp:cNvPr id="0" name=""/>
        <dsp:cNvSpPr/>
      </dsp:nvSpPr>
      <dsp:spPr>
        <a:xfrm>
          <a:off x="2030264" y="3467067"/>
          <a:ext cx="405597" cy="1308051"/>
        </a:xfrm>
        <a:custGeom>
          <a:avLst/>
          <a:gdLst/>
          <a:ahLst/>
          <a:cxnLst/>
          <a:rect l="0" t="0" r="0" b="0"/>
          <a:pathLst>
            <a:path>
              <a:moveTo>
                <a:pt x="0" y="0"/>
              </a:moveTo>
              <a:lnTo>
                <a:pt x="202798" y="0"/>
              </a:lnTo>
              <a:lnTo>
                <a:pt x="202798" y="1308051"/>
              </a:lnTo>
              <a:lnTo>
                <a:pt x="405597" y="1308051"/>
              </a:lnTo>
            </a:path>
          </a:pathLst>
        </a:custGeom>
        <a:noFill/>
        <a:ln w="57150" cap="flat" cmpd="sng" algn="ctr">
          <a:solidFill>
            <a:srgbClr val="FF99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10CD29-62FD-4BD2-A3F9-45C689CDF6D8}">
      <dsp:nvSpPr>
        <dsp:cNvPr id="0" name=""/>
        <dsp:cNvSpPr/>
      </dsp:nvSpPr>
      <dsp:spPr>
        <a:xfrm>
          <a:off x="4463848" y="2159016"/>
          <a:ext cx="405597" cy="1744068"/>
        </a:xfrm>
        <a:custGeom>
          <a:avLst/>
          <a:gdLst/>
          <a:ahLst/>
          <a:cxnLst/>
          <a:rect l="0" t="0" r="0" b="0"/>
          <a:pathLst>
            <a:path>
              <a:moveTo>
                <a:pt x="0" y="0"/>
              </a:moveTo>
              <a:lnTo>
                <a:pt x="202798" y="0"/>
              </a:lnTo>
              <a:lnTo>
                <a:pt x="202798" y="1744068"/>
              </a:lnTo>
              <a:lnTo>
                <a:pt x="405597" y="1744068"/>
              </a:lnTo>
            </a:path>
          </a:pathLst>
        </a:custGeom>
        <a:noFill/>
        <a:ln w="57150" cap="flat" cmpd="sng" algn="ctr">
          <a:solidFill>
            <a:srgbClr val="FF99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991895D-B876-41B6-BBE6-33FF993DDC2F}">
      <dsp:nvSpPr>
        <dsp:cNvPr id="0" name=""/>
        <dsp:cNvSpPr/>
      </dsp:nvSpPr>
      <dsp:spPr>
        <a:xfrm>
          <a:off x="4463848" y="2159016"/>
          <a:ext cx="405597" cy="872034"/>
        </a:xfrm>
        <a:custGeom>
          <a:avLst/>
          <a:gdLst/>
          <a:ahLst/>
          <a:cxnLst/>
          <a:rect l="0" t="0" r="0" b="0"/>
          <a:pathLst>
            <a:path>
              <a:moveTo>
                <a:pt x="0" y="0"/>
              </a:moveTo>
              <a:lnTo>
                <a:pt x="202798" y="0"/>
              </a:lnTo>
              <a:lnTo>
                <a:pt x="202798" y="872034"/>
              </a:lnTo>
              <a:lnTo>
                <a:pt x="405597" y="872034"/>
              </a:lnTo>
            </a:path>
          </a:pathLst>
        </a:custGeom>
        <a:noFill/>
        <a:ln w="57150" cap="flat" cmpd="sng" algn="ctr">
          <a:solidFill>
            <a:srgbClr val="FF99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FBBEFA-9F8D-424F-85B3-A4DB688F6C65}">
      <dsp:nvSpPr>
        <dsp:cNvPr id="0" name=""/>
        <dsp:cNvSpPr/>
      </dsp:nvSpPr>
      <dsp:spPr>
        <a:xfrm>
          <a:off x="4463848" y="2113296"/>
          <a:ext cx="405597" cy="91440"/>
        </a:xfrm>
        <a:custGeom>
          <a:avLst/>
          <a:gdLst/>
          <a:ahLst/>
          <a:cxnLst/>
          <a:rect l="0" t="0" r="0" b="0"/>
          <a:pathLst>
            <a:path>
              <a:moveTo>
                <a:pt x="0" y="45720"/>
              </a:moveTo>
              <a:lnTo>
                <a:pt x="405597" y="45720"/>
              </a:lnTo>
            </a:path>
          </a:pathLst>
        </a:custGeom>
        <a:noFill/>
        <a:ln w="57150" cap="flat" cmpd="sng" algn="ctr">
          <a:solidFill>
            <a:srgbClr val="FF99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D211B8-1AB7-49E5-8B3C-28E9991C7FDE}">
      <dsp:nvSpPr>
        <dsp:cNvPr id="0" name=""/>
        <dsp:cNvSpPr/>
      </dsp:nvSpPr>
      <dsp:spPr>
        <a:xfrm>
          <a:off x="6897431" y="1241262"/>
          <a:ext cx="405597" cy="91440"/>
        </a:xfrm>
        <a:custGeom>
          <a:avLst/>
          <a:gdLst/>
          <a:ahLst/>
          <a:cxnLst/>
          <a:rect l="0" t="0" r="0" b="0"/>
          <a:pathLst>
            <a:path>
              <a:moveTo>
                <a:pt x="0" y="45720"/>
              </a:moveTo>
              <a:lnTo>
                <a:pt x="405597" y="45720"/>
              </a:lnTo>
            </a:path>
          </a:pathLst>
        </a:custGeom>
        <a:noFill/>
        <a:ln w="57150" cap="flat" cmpd="sng" algn="ctr">
          <a:solidFill>
            <a:srgbClr val="FF99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059A7D-6BB1-41B7-BDD8-846704609709}">
      <dsp:nvSpPr>
        <dsp:cNvPr id="0" name=""/>
        <dsp:cNvSpPr/>
      </dsp:nvSpPr>
      <dsp:spPr>
        <a:xfrm>
          <a:off x="4463848" y="1286982"/>
          <a:ext cx="405597" cy="872034"/>
        </a:xfrm>
        <a:custGeom>
          <a:avLst/>
          <a:gdLst/>
          <a:ahLst/>
          <a:cxnLst/>
          <a:rect l="0" t="0" r="0" b="0"/>
          <a:pathLst>
            <a:path>
              <a:moveTo>
                <a:pt x="0" y="872034"/>
              </a:moveTo>
              <a:lnTo>
                <a:pt x="202798" y="872034"/>
              </a:lnTo>
              <a:lnTo>
                <a:pt x="202798" y="0"/>
              </a:lnTo>
              <a:lnTo>
                <a:pt x="405597" y="0"/>
              </a:lnTo>
            </a:path>
          </a:pathLst>
        </a:custGeom>
        <a:noFill/>
        <a:ln w="57150" cap="flat" cmpd="sng" algn="ctr">
          <a:solidFill>
            <a:srgbClr val="FF99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F5A2DD-D4DE-4F52-902C-1A1CE684CA81}">
      <dsp:nvSpPr>
        <dsp:cNvPr id="0" name=""/>
        <dsp:cNvSpPr/>
      </dsp:nvSpPr>
      <dsp:spPr>
        <a:xfrm>
          <a:off x="4463848" y="433850"/>
          <a:ext cx="405029" cy="1725165"/>
        </a:xfrm>
        <a:custGeom>
          <a:avLst/>
          <a:gdLst/>
          <a:ahLst/>
          <a:cxnLst/>
          <a:rect l="0" t="0" r="0" b="0"/>
          <a:pathLst>
            <a:path>
              <a:moveTo>
                <a:pt x="0" y="1725165"/>
              </a:moveTo>
              <a:lnTo>
                <a:pt x="202230" y="1725165"/>
              </a:lnTo>
              <a:lnTo>
                <a:pt x="202230" y="0"/>
              </a:lnTo>
              <a:lnTo>
                <a:pt x="405029" y="0"/>
              </a:lnTo>
            </a:path>
          </a:pathLst>
        </a:custGeom>
        <a:noFill/>
        <a:ln w="57150" cap="flat" cmpd="sng" algn="ctr">
          <a:solidFill>
            <a:srgbClr val="FF99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0B979A4-5D12-4083-A9D5-C74096F6C054}">
      <dsp:nvSpPr>
        <dsp:cNvPr id="0" name=""/>
        <dsp:cNvSpPr/>
      </dsp:nvSpPr>
      <dsp:spPr>
        <a:xfrm>
          <a:off x="2030264" y="2159016"/>
          <a:ext cx="405597" cy="1308051"/>
        </a:xfrm>
        <a:custGeom>
          <a:avLst/>
          <a:gdLst/>
          <a:ahLst/>
          <a:cxnLst/>
          <a:rect l="0" t="0" r="0" b="0"/>
          <a:pathLst>
            <a:path>
              <a:moveTo>
                <a:pt x="0" y="1308051"/>
              </a:moveTo>
              <a:lnTo>
                <a:pt x="202798" y="1308051"/>
              </a:lnTo>
              <a:lnTo>
                <a:pt x="202798" y="0"/>
              </a:lnTo>
              <a:lnTo>
                <a:pt x="405597" y="0"/>
              </a:lnTo>
            </a:path>
          </a:pathLst>
        </a:custGeom>
        <a:noFill/>
        <a:ln w="57150" cap="flat" cmpd="sng" algn="ctr">
          <a:solidFill>
            <a:srgbClr val="FF99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140B08F-009F-448A-9855-3A53A97E80EB}">
      <dsp:nvSpPr>
        <dsp:cNvPr id="0" name=""/>
        <dsp:cNvSpPr/>
      </dsp:nvSpPr>
      <dsp:spPr>
        <a:xfrm>
          <a:off x="2278" y="1413731"/>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effectLst>
                <a:outerShdw blurRad="38100" dist="38100" dir="2700000" algn="tl">
                  <a:srgbClr val="000000">
                    <a:alpha val="43137"/>
                  </a:srgbClr>
                </a:outerShdw>
              </a:effectLst>
            </a:rPr>
            <a:t>Air-bag systems</a:t>
          </a:r>
        </a:p>
      </dsp:txBody>
      <dsp:txXfrm>
        <a:off x="2278" y="1413731"/>
        <a:ext cx="2027986" cy="618535"/>
      </dsp:txXfrm>
    </dsp:sp>
    <dsp:sp modelId="{1B5DA3DA-BCC5-49FC-9220-FBF1716EA5DB}">
      <dsp:nvSpPr>
        <dsp:cNvPr id="0" name=""/>
        <dsp:cNvSpPr/>
      </dsp:nvSpPr>
      <dsp:spPr>
        <a:xfrm>
          <a:off x="2437261" y="3120077"/>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solidFill>
                <a:schemeClr val="tx1"/>
              </a:solidFill>
              <a:effectLst/>
              <a:highlight>
                <a:srgbClr val="FF0000"/>
              </a:highlight>
            </a:rPr>
            <a:t>Ride - down effect</a:t>
          </a:r>
          <a:endParaRPr lang="en-US" sz="2000" kern="1200" dirty="0">
            <a:solidFill>
              <a:schemeClr val="tx1"/>
            </a:solidFill>
            <a:effectLst/>
            <a:highlight>
              <a:srgbClr val="FF0000"/>
            </a:highlight>
          </a:endParaRPr>
        </a:p>
      </dsp:txBody>
      <dsp:txXfrm>
        <a:off x="2437261" y="3120077"/>
        <a:ext cx="2027986" cy="618535"/>
      </dsp:txXfrm>
    </dsp:sp>
    <dsp:sp modelId="{B1F95FCB-3802-40B0-B11E-0030CBC9A244}">
      <dsp:nvSpPr>
        <dsp:cNvPr id="0" name=""/>
        <dsp:cNvSpPr/>
      </dsp:nvSpPr>
      <dsp:spPr>
        <a:xfrm>
          <a:off x="2278" y="3157799"/>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effectLst>
                <a:outerShdw blurRad="38100" dist="38100" dir="2700000" algn="tl">
                  <a:srgbClr val="000000">
                    <a:alpha val="43137"/>
                  </a:srgbClr>
                </a:outerShdw>
              </a:effectLst>
            </a:rPr>
            <a:t>3 POINT SYSTEM</a:t>
          </a:r>
        </a:p>
      </dsp:txBody>
      <dsp:txXfrm>
        <a:off x="2278" y="3157799"/>
        <a:ext cx="2027986" cy="618535"/>
      </dsp:txXfrm>
    </dsp:sp>
    <dsp:sp modelId="{D1A997E1-1B10-4414-8176-E06FC00FB9A7}">
      <dsp:nvSpPr>
        <dsp:cNvPr id="0" name=""/>
        <dsp:cNvSpPr/>
      </dsp:nvSpPr>
      <dsp:spPr>
        <a:xfrm>
          <a:off x="2435862" y="1849748"/>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effectLst>
                <a:outerShdw blurRad="38100" dist="38100" dir="2700000" algn="tl">
                  <a:srgbClr val="000000">
                    <a:alpha val="43137"/>
                  </a:srgbClr>
                </a:outerShdw>
              </a:effectLst>
            </a:rPr>
            <a:t>Harness</a:t>
          </a:r>
        </a:p>
      </dsp:txBody>
      <dsp:txXfrm>
        <a:off x="2435862" y="1849748"/>
        <a:ext cx="2027986" cy="618535"/>
      </dsp:txXfrm>
    </dsp:sp>
    <dsp:sp modelId="{988001B2-DABC-4507-BCD6-66F70F1A4946}">
      <dsp:nvSpPr>
        <dsp:cNvPr id="0" name=""/>
        <dsp:cNvSpPr/>
      </dsp:nvSpPr>
      <dsp:spPr>
        <a:xfrm>
          <a:off x="4868877" y="124582"/>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effectLst>
                <a:outerShdw blurRad="38100" dist="38100" dir="2700000" algn="tl">
                  <a:srgbClr val="000000">
                    <a:alpha val="43137"/>
                  </a:srgbClr>
                </a:outerShdw>
              </a:effectLst>
            </a:rPr>
            <a:t>Stops Forward Motion of Upper Torso</a:t>
          </a:r>
        </a:p>
      </dsp:txBody>
      <dsp:txXfrm>
        <a:off x="4868877" y="124582"/>
        <a:ext cx="2027986" cy="618535"/>
      </dsp:txXfrm>
    </dsp:sp>
    <dsp:sp modelId="{0B926CC7-8479-42BA-9994-F60828BE0D36}">
      <dsp:nvSpPr>
        <dsp:cNvPr id="0" name=""/>
        <dsp:cNvSpPr/>
      </dsp:nvSpPr>
      <dsp:spPr>
        <a:xfrm>
          <a:off x="4869445" y="977714"/>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effectLst>
                <a:outerShdw blurRad="38100" dist="38100" dir="2700000" algn="tl">
                  <a:srgbClr val="000000">
                    <a:alpha val="43137"/>
                  </a:srgbClr>
                </a:outerShdw>
              </a:effectLst>
            </a:rPr>
            <a:t>Better Distribution of Stopping Force</a:t>
          </a:r>
        </a:p>
      </dsp:txBody>
      <dsp:txXfrm>
        <a:off x="4869445" y="977714"/>
        <a:ext cx="2027986" cy="618535"/>
      </dsp:txXfrm>
    </dsp:sp>
    <dsp:sp modelId="{AE59BCF6-1793-43C4-9D1C-A7FA1B70811E}">
      <dsp:nvSpPr>
        <dsp:cNvPr id="0" name=""/>
        <dsp:cNvSpPr/>
      </dsp:nvSpPr>
      <dsp:spPr>
        <a:xfrm>
          <a:off x="7303029" y="977714"/>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effectLst>
                <a:outerShdw blurRad="38100" dist="38100" dir="2700000" algn="tl">
                  <a:srgbClr val="000000">
                    <a:alpha val="43137"/>
                  </a:srgbClr>
                </a:outerShdw>
              </a:effectLst>
            </a:rPr>
            <a:t>Reduce pelvic injuries</a:t>
          </a:r>
        </a:p>
      </dsp:txBody>
      <dsp:txXfrm>
        <a:off x="7303029" y="977714"/>
        <a:ext cx="2027986" cy="618535"/>
      </dsp:txXfrm>
    </dsp:sp>
    <dsp:sp modelId="{45643E7D-DC56-4083-BF1D-4F699158EFEC}">
      <dsp:nvSpPr>
        <dsp:cNvPr id="0" name=""/>
        <dsp:cNvSpPr/>
      </dsp:nvSpPr>
      <dsp:spPr>
        <a:xfrm>
          <a:off x="4869445" y="1849748"/>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outerShdw blurRad="38100" dist="38100" dir="2700000" algn="tl">
                  <a:srgbClr val="000000">
                    <a:alpha val="43137"/>
                  </a:srgbClr>
                </a:outerShdw>
              </a:effectLst>
            </a:rPr>
            <a:t>Reduced Head &amp; Upper-body Injuries </a:t>
          </a:r>
        </a:p>
      </dsp:txBody>
      <dsp:txXfrm>
        <a:off x="4869445" y="1849748"/>
        <a:ext cx="2027986" cy="618535"/>
      </dsp:txXfrm>
    </dsp:sp>
    <dsp:sp modelId="{707C8663-A906-4A09-A229-11361E81009C}">
      <dsp:nvSpPr>
        <dsp:cNvPr id="0" name=""/>
        <dsp:cNvSpPr/>
      </dsp:nvSpPr>
      <dsp:spPr>
        <a:xfrm>
          <a:off x="4869445" y="2721782"/>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outerShdw blurRad="38100" dist="38100" dir="2700000" algn="tl">
                  <a:srgbClr val="000000">
                    <a:alpha val="43137"/>
                  </a:srgbClr>
                </a:outerShdw>
              </a:effectLst>
            </a:rPr>
            <a:t>Reduced Ejection Injuries</a:t>
          </a:r>
        </a:p>
      </dsp:txBody>
      <dsp:txXfrm>
        <a:off x="4869445" y="2721782"/>
        <a:ext cx="2027986" cy="618535"/>
      </dsp:txXfrm>
    </dsp:sp>
    <dsp:sp modelId="{D6F8E839-576C-411D-9597-0EA49D81BCC9}">
      <dsp:nvSpPr>
        <dsp:cNvPr id="0" name=""/>
        <dsp:cNvSpPr/>
      </dsp:nvSpPr>
      <dsp:spPr>
        <a:xfrm>
          <a:off x="4869445" y="3593816"/>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effectLst>
                <a:outerShdw blurRad="38100" dist="38100" dir="2700000" algn="tl">
                  <a:srgbClr val="000000">
                    <a:alpha val="43137"/>
                  </a:srgbClr>
                </a:outerShdw>
              </a:effectLst>
            </a:rPr>
            <a:t>Reduced Body to Body Injuries</a:t>
          </a:r>
        </a:p>
      </dsp:txBody>
      <dsp:txXfrm>
        <a:off x="4869445" y="3593816"/>
        <a:ext cx="2027986" cy="618535"/>
      </dsp:txXfrm>
    </dsp:sp>
    <dsp:sp modelId="{FD970F98-0965-4564-9C30-1A8CDEEECC03}">
      <dsp:nvSpPr>
        <dsp:cNvPr id="0" name=""/>
        <dsp:cNvSpPr/>
      </dsp:nvSpPr>
      <dsp:spPr>
        <a:xfrm>
          <a:off x="2435862" y="4465850"/>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outerShdw blurRad="38100" dist="38100" dir="2700000" algn="tl">
                  <a:srgbClr val="000000">
                    <a:alpha val="43137"/>
                  </a:srgbClr>
                </a:outerShdw>
              </a:effectLst>
            </a:rPr>
            <a:t>Pretensioner Retractor, &amp; Load Limiter</a:t>
          </a:r>
        </a:p>
      </dsp:txBody>
      <dsp:txXfrm>
        <a:off x="2435862" y="4465850"/>
        <a:ext cx="2027986" cy="618535"/>
      </dsp:txXfrm>
    </dsp:sp>
    <dsp:sp modelId="{3932648E-DD66-44BF-926E-0838AA5E948B}">
      <dsp:nvSpPr>
        <dsp:cNvPr id="0" name=""/>
        <dsp:cNvSpPr/>
      </dsp:nvSpPr>
      <dsp:spPr>
        <a:xfrm>
          <a:off x="4869445" y="4465850"/>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effectLst>
                <a:outerShdw blurRad="38100" dist="38100" dir="2700000" algn="tl">
                  <a:srgbClr val="000000">
                    <a:alpha val="43137"/>
                  </a:srgbClr>
                </a:outerShdw>
              </a:effectLst>
            </a:rPr>
            <a:t>Absorbs inertia, slows the body down in a crash</a:t>
          </a:r>
        </a:p>
      </dsp:txBody>
      <dsp:txXfrm>
        <a:off x="4869445" y="4465850"/>
        <a:ext cx="2027986" cy="618535"/>
      </dsp:txXfrm>
    </dsp:sp>
    <dsp:sp modelId="{89D2E5DC-9584-4D2D-8988-F0C6CDF93DF5}">
      <dsp:nvSpPr>
        <dsp:cNvPr id="0" name=""/>
        <dsp:cNvSpPr/>
      </dsp:nvSpPr>
      <dsp:spPr>
        <a:xfrm>
          <a:off x="7301203" y="4436601"/>
          <a:ext cx="2027986" cy="61853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effectLst>
                <a:outerShdw blurRad="38100" dist="38100" dir="2700000" algn="tl">
                  <a:srgbClr val="000000">
                    <a:alpha val="43137"/>
                  </a:srgbClr>
                </a:outerShdw>
              </a:effectLst>
            </a:rPr>
            <a:t>Works </a:t>
          </a:r>
          <a:r>
            <a:rPr lang="en-US" sz="2100" b="1" u="sng" kern="1200" dirty="0">
              <a:solidFill>
                <a:schemeClr val="tx1"/>
              </a:solidFill>
              <a:effectLst>
                <a:outerShdw blurRad="38100" dist="38100" dir="2700000" algn="tl">
                  <a:srgbClr val="000000">
                    <a:alpha val="43137"/>
                  </a:srgbClr>
                </a:outerShdw>
              </a:effectLst>
            </a:rPr>
            <a:t>with</a:t>
          </a:r>
          <a:r>
            <a:rPr lang="en-US" sz="2100" b="1" kern="1200" dirty="0">
              <a:solidFill>
                <a:schemeClr val="tx1"/>
              </a:solidFill>
              <a:effectLst>
                <a:outerShdw blurRad="38100" dist="38100" dir="2700000" algn="tl">
                  <a:srgbClr val="000000">
                    <a:alpha val="43137"/>
                  </a:srgbClr>
                </a:outerShdw>
              </a:effectLst>
            </a:rPr>
            <a:t> Air-Bag System</a:t>
          </a:r>
        </a:p>
      </dsp:txBody>
      <dsp:txXfrm>
        <a:off x="7301203" y="4436601"/>
        <a:ext cx="2027986" cy="61853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09A17-1331-4370-8DCF-742E8A0BB4A3}"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04289-E8F5-4B7F-A6A5-CC5CF2A8A286}" type="slidenum">
              <a:rPr lang="en-US" smtClean="0"/>
              <a:t>‹#›</a:t>
            </a:fld>
            <a:endParaRPr lang="en-US"/>
          </a:p>
        </p:txBody>
      </p:sp>
    </p:spTree>
    <p:extLst>
      <p:ext uri="{BB962C8B-B14F-4D97-AF65-F5344CB8AC3E}">
        <p14:creationId xmlns:p14="http://schemas.microsoft.com/office/powerpoint/2010/main" val="993799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 of Session 1, deals with distractions and their effects on perception and driving.  Special focus is on cell phone distractions and driving with the  objective of  informing and guiding the novice driver and passengers to the conscious decision and commitment  to avoid cell phone tasks when driving.   A format to be introduced will be a simple catchphrase that may be used throughout  is for the novice driver to: “Be Ready, Be Safe, Be Responsible”.  (For instructors and schools involved in SWPBIS, this may also serve as an optional specific matrix for student drivers.)</a:t>
            </a:r>
          </a:p>
        </p:txBody>
      </p:sp>
      <p:sp>
        <p:nvSpPr>
          <p:cNvPr id="4" name="Slide Number Placeholder 3"/>
          <p:cNvSpPr>
            <a:spLocks noGrp="1"/>
          </p:cNvSpPr>
          <p:nvPr>
            <p:ph type="sldNum" sz="quarter" idx="5"/>
          </p:nvPr>
        </p:nvSpPr>
        <p:spPr/>
        <p:txBody>
          <a:bodyPr/>
          <a:lstStyle/>
          <a:p>
            <a:fld id="{C5104289-E8F5-4B7F-A6A5-CC5CF2A8A286}" type="slidenum">
              <a:rPr lang="en-US" smtClean="0"/>
              <a:t>1</a:t>
            </a:fld>
            <a:endParaRPr lang="en-US"/>
          </a:p>
        </p:txBody>
      </p:sp>
    </p:spTree>
    <p:extLst>
      <p:ext uri="{BB962C8B-B14F-4D97-AF65-F5344CB8AC3E}">
        <p14:creationId xmlns:p14="http://schemas.microsoft.com/office/powerpoint/2010/main" val="150906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7100" marR="5080" lvl="2"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Times New Roman"/>
              </a:rPr>
              <a:t>What </a:t>
            </a:r>
            <a:r>
              <a:rPr kumimoji="0" lang="en-US" sz="1200" b="1" i="0" u="none" strike="noStrike" kern="1200" cap="none" spc="0" normalizeH="0" baseline="0" noProof="0">
                <a:ln>
                  <a:noFill/>
                </a:ln>
                <a:solidFill>
                  <a:prstClr val="black"/>
                </a:solidFill>
                <a:effectLst/>
                <a:uLnTx/>
                <a:uFillTx/>
                <a:latin typeface="Times New Roman"/>
                <a:ea typeface="+mn-ea"/>
                <a:cs typeface="Times New Roman"/>
              </a:rPr>
              <a:t>is Distracted Driving?</a:t>
            </a:r>
            <a:endParaRPr kumimoji="0" lang="en-US" sz="1200" b="1" i="0" u="none" strike="noStrike" kern="1200" cap="none" spc="0" normalizeH="0" baseline="0" noProof="0" dirty="0">
              <a:ln>
                <a:noFill/>
              </a:ln>
              <a:solidFill>
                <a:prstClr val="black"/>
              </a:solidFill>
              <a:effectLst/>
              <a:uLnTx/>
              <a:uFillTx/>
              <a:latin typeface="Times New Roman"/>
              <a:ea typeface="+mn-ea"/>
              <a:cs typeface="Times New Roman"/>
            </a:endParaRP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It is a decision made by  a driver that interferes with that drivers ability to perceive and adjust to risk.</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There are many things both outside  and inside of a vehicle that are distractions to a driver.</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Research shows that a major part </a:t>
            </a:r>
            <a:r>
              <a:rPr kumimoji="0" lang="en-US" sz="1200" b="0" i="0" u="none" strike="noStrike" kern="1200" cap="none" spc="0" normalizeH="0" baseline="0" noProof="0">
                <a:ln>
                  <a:noFill/>
                </a:ln>
                <a:solidFill>
                  <a:prstClr val="black"/>
                </a:solidFill>
                <a:effectLst/>
                <a:uLnTx/>
                <a:uFillTx/>
                <a:latin typeface="Times New Roman"/>
                <a:ea typeface="+mn-ea"/>
                <a:cs typeface="Times New Roman"/>
              </a:rPr>
              <a:t>of distracted driving </a:t>
            </a: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is the use of a cell phone.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78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49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500" marR="5080" lvl="1" indent="-228600">
              <a:lnSpc>
                <a:spcPts val="1380"/>
              </a:lnSpc>
              <a:spcBef>
                <a:spcPts val="195"/>
              </a:spcBef>
              <a:buFont typeface="+mj-lt"/>
              <a:buAutoNum type="arabicPeriod"/>
              <a:tabLst>
                <a:tab pos="240665" algn="l"/>
                <a:tab pos="241300" algn="l"/>
              </a:tabLst>
            </a:pPr>
            <a:r>
              <a:rPr lang="en-US" sz="1200" b="1" dirty="0">
                <a:latin typeface="Times New Roman"/>
                <a:cs typeface="Times New Roman"/>
              </a:rPr>
              <a:t>Manual</a:t>
            </a:r>
          </a:p>
          <a:p>
            <a:pPr marL="12700" marR="5080" lvl="0"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One or both hands not grasping the wheel while driving, The driver is involved in some other physical task.</a:t>
            </a:r>
          </a:p>
          <a:p>
            <a:pPr marL="12700" marR="5080" lvl="0"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Examples-eating, drinking, grooming, reading, etc.</a:t>
            </a:r>
          </a:p>
          <a:p>
            <a:pPr marL="12700" marR="5080" lvl="0"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Have you as a driver done any of these things? Have you been a passenger where the driver does?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208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900" marR="5080" lvl="1"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Times New Roman"/>
              </a:rPr>
              <a:t> CELL PHONE TASKS</a:t>
            </a:r>
          </a:p>
          <a:p>
            <a:pPr marL="469900" marR="5080" lvl="1"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Times New Roman"/>
              </a:rPr>
              <a:t>Manual- </a:t>
            </a: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the driver is doing some other physical task. Hands off of the wheel</a:t>
            </a:r>
          </a:p>
          <a:p>
            <a:pPr marL="12700" marR="5080" lvl="0"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Examples: </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Locating the phone from pocket, purse, backpack, under the seat, storage, etc.</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Holding the phone while talking, dialing texting, scrolling</a:t>
            </a:r>
          </a:p>
          <a:p>
            <a:pPr marL="12700" marR="5080" lvl="0"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 It is a decision made by  a driver that interferes with that drivers ability to perceive and adjust to risk.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141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500" marR="5080" lvl="1" indent="-228600" algn="l" defTabSz="914400" rtl="0" eaLnBrk="1" fontAlgn="auto" latinLnBrk="0" hangingPunct="1">
              <a:lnSpc>
                <a:spcPts val="1380"/>
              </a:lnSpc>
              <a:spcBef>
                <a:spcPts val="195"/>
              </a:spcBef>
              <a:spcAft>
                <a:spcPts val="0"/>
              </a:spcAft>
              <a:buClrTx/>
              <a:buSzTx/>
              <a:buFont typeface="+mj-lt"/>
              <a:buAutoNum type="arabicPeriod" startAt="2"/>
              <a:tabLst>
                <a:tab pos="240665" algn="l"/>
                <a:tab pos="241300" algn="l"/>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Times New Roman"/>
              </a:rPr>
              <a:t>Visual- </a:t>
            </a: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Taking your eyes away from the driving search or scanning process for two or more seconds.</a:t>
            </a:r>
          </a:p>
          <a:p>
            <a:pPr marL="12700" marR="5080" lvl="0"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Examples:</a:t>
            </a:r>
          </a:p>
          <a:p>
            <a:pPr marL="641350" marR="5080" lvl="1"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“Sightseeing” / “</a:t>
            </a:r>
            <a:r>
              <a:rPr kumimoji="0" lang="en-US" sz="1200" b="0" i="0" u="none" strike="noStrike" kern="1200" cap="none" spc="0" normalizeH="0" baseline="0" noProof="0" dirty="0" err="1">
                <a:ln>
                  <a:noFill/>
                </a:ln>
                <a:solidFill>
                  <a:prstClr val="black"/>
                </a:solidFill>
                <a:effectLst/>
                <a:uLnTx/>
                <a:uFillTx/>
                <a:latin typeface="Times New Roman"/>
                <a:ea typeface="+mn-ea"/>
                <a:cs typeface="Times New Roman"/>
              </a:rPr>
              <a:t>Rubbernecking”paying</a:t>
            </a: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 more attention to objects, or occurrences outside of the  vehicle </a:t>
            </a:r>
          </a:p>
          <a:p>
            <a:pPr marL="641350" marR="5080" lvl="1"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Reading something while driving </a:t>
            </a:r>
          </a:p>
          <a:p>
            <a:pPr marL="641350" marR="5080" lvl="1"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Grooming</a:t>
            </a:r>
          </a:p>
          <a:p>
            <a:pPr marL="641350" marR="5080" lvl="1"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Looking for something in the car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16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900" marR="5080" lvl="1"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Times New Roman"/>
              </a:rPr>
              <a:t>CELL PHONE TASKS</a:t>
            </a:r>
          </a:p>
          <a:p>
            <a:pPr marL="469900" marR="5080" lvl="1"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Times New Roman"/>
              </a:rPr>
              <a:t>Visual- </a:t>
            </a: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Taking your eyes away from the driving search or scanning process for two or more seconds.</a:t>
            </a:r>
          </a:p>
          <a:p>
            <a:pPr marL="469900" marR="5080" lvl="1"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Looking for the phone</a:t>
            </a:r>
          </a:p>
          <a:p>
            <a:pPr marL="469900" marR="5080" lvl="1"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Looking at the screen to read or scroll ,the keyboard to type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820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900" marR="5080" lvl="1"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Times New Roman"/>
              </a:rPr>
              <a:t>CELL PHONE TASKS</a:t>
            </a:r>
          </a:p>
          <a:p>
            <a:pPr marL="469900" marR="5080" lvl="1">
              <a:lnSpc>
                <a:spcPts val="1380"/>
              </a:lnSpc>
              <a:spcBef>
                <a:spcPts val="195"/>
              </a:spcBef>
              <a:tabLst>
                <a:tab pos="240665" algn="l"/>
                <a:tab pos="241300" algn="l"/>
              </a:tabLst>
            </a:pPr>
            <a:r>
              <a:rPr lang="en-US" sz="1200" b="1" dirty="0">
                <a:latin typeface="Times New Roman"/>
                <a:cs typeface="Times New Roman"/>
              </a:rPr>
              <a:t>Cognitive </a:t>
            </a:r>
            <a:r>
              <a:rPr lang="en-US" sz="1200" dirty="0">
                <a:latin typeface="Times New Roman"/>
                <a:cs typeface="Times New Roman"/>
              </a:rPr>
              <a:t>–your mind is not on driving.</a:t>
            </a:r>
          </a:p>
          <a:p>
            <a:pPr marL="469900" marR="5080" lvl="1">
              <a:lnSpc>
                <a:spcPts val="1380"/>
              </a:lnSpc>
              <a:spcBef>
                <a:spcPts val="195"/>
              </a:spcBef>
              <a:tabLst>
                <a:tab pos="240665" algn="l"/>
                <a:tab pos="241300" algn="l"/>
              </a:tabLst>
            </a:pPr>
            <a:r>
              <a:rPr lang="en-US" sz="1200" dirty="0">
                <a:latin typeface="Times New Roman"/>
                <a:cs typeface="Times New Roman"/>
              </a:rPr>
              <a:t>Driver’s attention is split between driving and :</a:t>
            </a:r>
          </a:p>
          <a:p>
            <a:pPr marL="641350" marR="5080" lvl="1" indent="-171450">
              <a:lnSpc>
                <a:spcPts val="1380"/>
              </a:lnSpc>
              <a:spcBef>
                <a:spcPts val="195"/>
              </a:spcBef>
              <a:buFont typeface="Arial" panose="020B0604020202020204" pitchFamily="34" charset="0"/>
              <a:buChar char="•"/>
              <a:tabLst>
                <a:tab pos="240665" algn="l"/>
                <a:tab pos="241300" algn="l"/>
              </a:tabLst>
            </a:pPr>
            <a:r>
              <a:rPr lang="en-US" sz="1200" dirty="0">
                <a:latin typeface="Times New Roman"/>
                <a:cs typeface="Times New Roman"/>
              </a:rPr>
              <a:t>Answering the phone</a:t>
            </a:r>
          </a:p>
          <a:p>
            <a:pPr marL="641350" marR="5080" lvl="1" indent="-171450">
              <a:lnSpc>
                <a:spcPts val="1380"/>
              </a:lnSpc>
              <a:spcBef>
                <a:spcPts val="195"/>
              </a:spcBef>
              <a:buFont typeface="Arial" panose="020B0604020202020204" pitchFamily="34" charset="0"/>
              <a:buChar char="•"/>
              <a:tabLst>
                <a:tab pos="240665" algn="l"/>
                <a:tab pos="241300" algn="l"/>
              </a:tabLst>
            </a:pPr>
            <a:r>
              <a:rPr lang="en-US" sz="1200" dirty="0">
                <a:latin typeface="Times New Roman"/>
                <a:cs typeface="Times New Roman"/>
              </a:rPr>
              <a:t>The conversation  Not all calls are good news or friendly conversation.</a:t>
            </a:r>
          </a:p>
          <a:p>
            <a:pPr marL="641350" marR="5080" lvl="1" indent="-171450">
              <a:lnSpc>
                <a:spcPts val="1380"/>
              </a:lnSpc>
              <a:spcBef>
                <a:spcPts val="195"/>
              </a:spcBef>
              <a:buFont typeface="Arial" panose="020B0604020202020204" pitchFamily="34" charset="0"/>
              <a:buChar char="•"/>
              <a:tabLst>
                <a:tab pos="240665" algn="l"/>
                <a:tab pos="241300" algn="l"/>
              </a:tabLst>
            </a:pPr>
            <a:r>
              <a:rPr lang="en-US" sz="1200" dirty="0">
                <a:latin typeface="Times New Roman"/>
                <a:cs typeface="Times New Roman"/>
              </a:rPr>
              <a:t>Replying to texts or missed calls</a:t>
            </a:r>
          </a:p>
          <a:p>
            <a:pPr marL="641350" marR="5080" lvl="1" indent="-171450">
              <a:lnSpc>
                <a:spcPts val="1380"/>
              </a:lnSpc>
              <a:spcBef>
                <a:spcPts val="195"/>
              </a:spcBef>
              <a:buFont typeface="Arial" panose="020B0604020202020204" pitchFamily="34" charset="0"/>
              <a:buChar char="•"/>
              <a:tabLst>
                <a:tab pos="240665" algn="l"/>
                <a:tab pos="241300" algn="l"/>
              </a:tabLst>
            </a:pPr>
            <a:r>
              <a:rPr lang="en-US" sz="1200" dirty="0">
                <a:latin typeface="Times New Roman"/>
                <a:cs typeface="Times New Roman"/>
              </a:rPr>
              <a:t>Dealing with incorrect replies from voice systems</a:t>
            </a:r>
          </a:p>
          <a:p>
            <a:pPr marL="641350" marR="5080" lvl="1" indent="-171450">
              <a:lnSpc>
                <a:spcPts val="1380"/>
              </a:lnSpc>
              <a:spcBef>
                <a:spcPts val="195"/>
              </a:spcBef>
              <a:buFont typeface="Arial" panose="020B0604020202020204" pitchFamily="34" charset="0"/>
              <a:buChar char="•"/>
              <a:tabLst>
                <a:tab pos="240665" algn="l"/>
                <a:tab pos="241300" algn="l"/>
              </a:tabLst>
            </a:pPr>
            <a:r>
              <a:rPr lang="en-US" sz="1200" dirty="0">
                <a:latin typeface="Times New Roman"/>
                <a:cs typeface="Times New Roman"/>
              </a:rPr>
              <a:t>Dealing with wrong GPS directions</a:t>
            </a:r>
          </a:p>
          <a:p>
            <a:pPr marL="641350" marR="5080" lvl="1" indent="-171450">
              <a:lnSpc>
                <a:spcPts val="1380"/>
              </a:lnSpc>
              <a:spcBef>
                <a:spcPts val="195"/>
              </a:spcBef>
              <a:buFont typeface="Arial" panose="020B0604020202020204" pitchFamily="34" charset="0"/>
              <a:buChar char="•"/>
              <a:tabLst>
                <a:tab pos="240665" algn="l"/>
                <a:tab pos="241300" algn="l"/>
              </a:tabLst>
            </a:pPr>
            <a:r>
              <a:rPr lang="en-US" sz="1200" dirty="0">
                <a:latin typeface="Times New Roman"/>
                <a:cs typeface="Times New Roman"/>
              </a:rPr>
              <a:t>Finding music from device.</a:t>
            </a:r>
          </a:p>
          <a:p>
            <a:pPr marL="641350" marR="5080" lvl="1" indent="-171450">
              <a:lnSpc>
                <a:spcPts val="1380"/>
              </a:lnSpc>
              <a:spcBef>
                <a:spcPts val="195"/>
              </a:spcBef>
              <a:buFont typeface="Arial" panose="020B0604020202020204" pitchFamily="34" charset="0"/>
              <a:buChar char="•"/>
              <a:tabLst>
                <a:tab pos="240665" algn="l"/>
                <a:tab pos="241300" algn="l"/>
              </a:tabLst>
            </a:pPr>
            <a:r>
              <a:rPr lang="en-US" sz="1200" dirty="0">
                <a:latin typeface="Times New Roman"/>
                <a:cs typeface="Times New Roman"/>
              </a:rPr>
              <a:t>Multiple events</a:t>
            </a:r>
          </a:p>
          <a:p>
            <a:pPr marL="469900" marR="5080" lvl="1" indent="0" algn="l" defTabSz="914400" rtl="0" eaLnBrk="1" fontAlgn="auto" latinLnBrk="0" hangingPunct="1">
              <a:lnSpc>
                <a:spcPts val="1380"/>
              </a:lnSpc>
              <a:spcBef>
                <a:spcPts val="195"/>
              </a:spcBef>
              <a:spcAft>
                <a:spcPts val="0"/>
              </a:spcAft>
              <a:buClrTx/>
              <a:buSzTx/>
              <a:buFont typeface="Arial" panose="020B0604020202020204" pitchFamily="34" charset="0"/>
              <a:buNone/>
              <a:tabLst>
                <a:tab pos="240665" algn="l"/>
                <a:tab pos="241300" algn="l"/>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24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900" marR="5080" lvl="1">
              <a:lnSpc>
                <a:spcPts val="1380"/>
              </a:lnSpc>
              <a:spcBef>
                <a:spcPts val="195"/>
              </a:spcBef>
              <a:tabLst>
                <a:tab pos="240665" algn="l"/>
                <a:tab pos="241300" algn="l"/>
              </a:tabLst>
            </a:pPr>
            <a:r>
              <a:rPr lang="en-US" sz="1200" b="1" dirty="0">
                <a:latin typeface="Times New Roman"/>
                <a:cs typeface="Times New Roman"/>
              </a:rPr>
              <a:t>RESULTS OF CELL PHONE TASKS</a:t>
            </a:r>
          </a:p>
          <a:p>
            <a:pPr marL="641350" marR="5080" lvl="1" indent="-171450">
              <a:lnSpc>
                <a:spcPts val="1380"/>
              </a:lnSpc>
              <a:spcBef>
                <a:spcPts val="195"/>
              </a:spcBef>
              <a:buFont typeface="Arial" panose="020B0604020202020204" pitchFamily="34" charset="0"/>
              <a:buChar char="•"/>
              <a:tabLst>
                <a:tab pos="240665" algn="l"/>
                <a:tab pos="241300" algn="l"/>
              </a:tabLst>
            </a:pPr>
            <a:r>
              <a:rPr lang="en-US" sz="1200" dirty="0">
                <a:latin typeface="Times New Roman"/>
                <a:cs typeface="Times New Roman"/>
              </a:rPr>
              <a:t>Competing tasks- while attempting to  “multi task”, regions of the brain compete for resources to  process the information needed to complete  tasks effectively.</a:t>
            </a:r>
          </a:p>
          <a:p>
            <a:pPr marL="12700" marR="5080">
              <a:lnSpc>
                <a:spcPts val="1380"/>
              </a:lnSpc>
              <a:spcBef>
                <a:spcPts val="195"/>
              </a:spcBef>
              <a:tabLst>
                <a:tab pos="240665" algn="l"/>
                <a:tab pos="241300" algn="l"/>
              </a:tabLst>
            </a:pPr>
            <a:r>
              <a:rPr lang="en-US" sz="1200" dirty="0">
                <a:latin typeface="Times New Roman"/>
                <a:cs typeface="Times New Roman"/>
              </a:rPr>
              <a:t>This competition results in:</a:t>
            </a:r>
          </a:p>
          <a:p>
            <a:pPr marL="641350" marR="5080" lvl="1" indent="-171450">
              <a:lnSpc>
                <a:spcPts val="1380"/>
              </a:lnSpc>
              <a:spcBef>
                <a:spcPts val="195"/>
              </a:spcBef>
              <a:buFont typeface="Arial" panose="020B0604020202020204" pitchFamily="34" charset="0"/>
              <a:buChar char="•"/>
              <a:tabLst>
                <a:tab pos="240665" algn="l"/>
                <a:tab pos="241300" algn="l"/>
              </a:tabLst>
            </a:pPr>
            <a:r>
              <a:rPr lang="en-US" sz="1200" dirty="0">
                <a:latin typeface="Times New Roman"/>
                <a:cs typeface="Times New Roman"/>
              </a:rPr>
              <a:t>Inattention blindness is where the driver misses important clues.  The person is looking but not perceiving , the brain may be ignoring what is seen or minimizing the importance of what is seen.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108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900" marR="5080" lvl="1">
              <a:lnSpc>
                <a:spcPts val="1380"/>
              </a:lnSpc>
              <a:spcBef>
                <a:spcPts val="195"/>
              </a:spcBef>
              <a:tabLst>
                <a:tab pos="240665" algn="l"/>
                <a:tab pos="241300" algn="l"/>
              </a:tabLst>
            </a:pPr>
            <a:r>
              <a:rPr lang="en-US" sz="1200" b="1" spc="-5">
                <a:latin typeface="Times New Roman"/>
                <a:cs typeface="Times New Roman"/>
              </a:rPr>
              <a:t>Distracted Driving</a:t>
            </a:r>
            <a:endParaRPr lang="en-US" sz="1200" dirty="0">
              <a:latin typeface="Times New Roman"/>
              <a:cs typeface="Times New Roman"/>
            </a:endParaRPr>
          </a:p>
          <a:p>
            <a:pPr marL="469900" marR="5080" lvl="1">
              <a:lnSpc>
                <a:spcPts val="1380"/>
              </a:lnSpc>
              <a:spcBef>
                <a:spcPts val="195"/>
              </a:spcBef>
              <a:tabLst>
                <a:tab pos="240665" algn="l"/>
                <a:tab pos="241300" algn="l"/>
              </a:tabLst>
            </a:pPr>
            <a:r>
              <a:rPr lang="en-US" sz="1200" dirty="0">
                <a:latin typeface="Times New Roman"/>
                <a:cs typeface="Times New Roman"/>
              </a:rPr>
              <a:t>CELL PHONE USE INTERFERES WITH:</a:t>
            </a:r>
          </a:p>
          <a:p>
            <a:pPr marL="469900" marR="5080" lvl="1">
              <a:lnSpc>
                <a:spcPts val="1380"/>
              </a:lnSpc>
              <a:spcBef>
                <a:spcPts val="195"/>
              </a:spcBef>
              <a:tabLst>
                <a:tab pos="240665" algn="l"/>
                <a:tab pos="241300" algn="l"/>
              </a:tabLst>
            </a:pPr>
            <a:r>
              <a:rPr lang="en-US" sz="1200" u="sng" dirty="0">
                <a:latin typeface="Times New Roman"/>
                <a:cs typeface="Times New Roman"/>
              </a:rPr>
              <a:t>The Physical Tasks </a:t>
            </a:r>
            <a:r>
              <a:rPr lang="en-US" sz="1200" dirty="0">
                <a:latin typeface="Times New Roman"/>
                <a:cs typeface="Times New Roman"/>
              </a:rPr>
              <a:t>of STEERING, especially evasive steering, the ability to make multiple steering maneuvers, and fine control steering.</a:t>
            </a:r>
          </a:p>
          <a:p>
            <a:pPr marL="469900" marR="5080" lvl="1">
              <a:lnSpc>
                <a:spcPts val="1380"/>
              </a:lnSpc>
              <a:spcBef>
                <a:spcPts val="195"/>
              </a:spcBef>
              <a:tabLst>
                <a:tab pos="240665" algn="l"/>
                <a:tab pos="241300" algn="l"/>
              </a:tabLst>
            </a:pPr>
            <a:r>
              <a:rPr lang="en-US" sz="1200" dirty="0">
                <a:latin typeface="Times New Roman"/>
                <a:cs typeface="Times New Roman"/>
              </a:rPr>
              <a:t>The use of TURN SIGNALS, direction change warnings. HORN USE, HEADLIGHT USE,, WIPER AND WASHER USE, DEFOGGERS AND DEFROSTER USE. The ability to SHIFT GEARS AND EMERGENCY SHIFTING. </a:t>
            </a:r>
          </a:p>
          <a:p>
            <a:pPr marL="469900" marR="5080" lvl="1">
              <a:lnSpc>
                <a:spcPts val="1380"/>
              </a:lnSpc>
              <a:spcBef>
                <a:spcPts val="195"/>
              </a:spcBef>
              <a:tabLst>
                <a:tab pos="240665" algn="l"/>
                <a:tab pos="241300" algn="l"/>
              </a:tabLst>
            </a:pPr>
            <a:r>
              <a:rPr lang="en-US" sz="1200" dirty="0">
                <a:latin typeface="Times New Roman"/>
                <a:cs typeface="Times New Roman"/>
              </a:rPr>
              <a:t>BRAKE FAILURE TASKS</a:t>
            </a:r>
          </a:p>
          <a:p>
            <a:pPr marL="469900" marR="5080" lvl="1">
              <a:lnSpc>
                <a:spcPts val="1380"/>
              </a:lnSpc>
              <a:spcBef>
                <a:spcPts val="195"/>
              </a:spcBef>
              <a:tabLst>
                <a:tab pos="240665" algn="l"/>
                <a:tab pos="241300" algn="l"/>
              </a:tabLst>
            </a:pPr>
            <a:r>
              <a:rPr lang="en-US" sz="1200" dirty="0">
                <a:latin typeface="Times New Roman"/>
                <a:cs typeface="Times New Roman"/>
              </a:rPr>
              <a:t>BLIND SPOT CHECKS on lane changes.</a:t>
            </a:r>
          </a:p>
          <a:p>
            <a:pPr marL="469900" marR="5080" lvl="1">
              <a:lnSpc>
                <a:spcPts val="1380"/>
              </a:lnSpc>
              <a:spcBef>
                <a:spcPts val="195"/>
              </a:spcBef>
              <a:tabLst>
                <a:tab pos="240665" algn="l"/>
                <a:tab pos="241300" algn="l"/>
              </a:tabLst>
            </a:pPr>
            <a:r>
              <a:rPr lang="en-US" sz="1200" u="sng" dirty="0">
                <a:latin typeface="Times New Roman"/>
                <a:cs typeface="Times New Roman"/>
              </a:rPr>
              <a:t>Cognitive tasks ,</a:t>
            </a:r>
            <a:r>
              <a:rPr lang="en-US" sz="1200" dirty="0">
                <a:latin typeface="Times New Roman"/>
                <a:cs typeface="Times New Roman"/>
              </a:rPr>
              <a:t>especially judgements and decisions on SPACE  MARGINS AND LANE POSITION, SPEED, TIMING AND GAP SELECTION FOR TURNS AND CROSSING,  MERGING, PASSING, FOLLOWING, SIGNALS AND SIGNS AND ANTICIPATING OTHER USER ACTIONS.</a:t>
            </a:r>
            <a:endParaRPr lang="en-US" sz="1200" u="sng" dirty="0">
              <a:latin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323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900" marR="5080" lvl="1"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Times New Roman"/>
              </a:rPr>
              <a:t>CELL PHONE USE = DRUNK DRIVING</a:t>
            </a:r>
          </a:p>
          <a:p>
            <a:pPr marL="12700" marR="5080" lvl="0"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Results of research on cell phone use and driving, by the National Safety Council and other groups has shown that cell phone use, </a:t>
            </a:r>
            <a:r>
              <a:rPr kumimoji="0" lang="en-US" sz="1200" b="0" i="0" u="sng" strike="noStrike" kern="1200" cap="none" spc="0" normalizeH="0" baseline="0" noProof="0" dirty="0">
                <a:ln>
                  <a:noFill/>
                </a:ln>
                <a:solidFill>
                  <a:prstClr val="black"/>
                </a:solidFill>
                <a:effectLst/>
                <a:uLnTx/>
                <a:uFillTx/>
                <a:latin typeface="Times New Roman"/>
                <a:ea typeface="+mn-ea"/>
                <a:cs typeface="Times New Roman"/>
              </a:rPr>
              <a:t>even hands free </a:t>
            </a: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 while driving is comparative to driving drunk.</a:t>
            </a:r>
          </a:p>
          <a:p>
            <a:pPr marL="12700" marR="5080" lvl="0"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The research show that driving with a .08 BAC can result in a four time greater chance of being involved in a crash.. Driving while talking on a cell phone also can result in a four time greater chance of being in a collision. Driving while texting doubles the chance of crashing to eight times.	</a:t>
            </a:r>
            <a:r>
              <a:rPr kumimoji="0" lang="en-US" sz="1200" b="1" i="0" u="none" strike="noStrike" kern="1200" cap="none" spc="0" normalizeH="0" baseline="0" noProof="0" dirty="0">
                <a:ln>
                  <a:noFill/>
                </a:ln>
                <a:solidFill>
                  <a:prstClr val="black"/>
                </a:solidFill>
                <a:effectLst/>
                <a:uLnTx/>
                <a:uFillTx/>
                <a:latin typeface="Times New Roman"/>
                <a:ea typeface="+mn-ea"/>
                <a:cs typeface="Times New Roman"/>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82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latin typeface="Times New Roman"/>
                <a:ea typeface="+mn-ea"/>
                <a:cs typeface="Times New Roman"/>
              </a:rPr>
              <a:t>Distractions and Perception</a:t>
            </a:r>
            <a:endParaRPr kumimoji="0" lang="en-US" sz="12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latin typeface="Times New Roman"/>
                <a:ea typeface="+mn-ea"/>
                <a:cs typeface="Times New Roman"/>
              </a:rPr>
              <a:t>The Ultimate Goal</a:t>
            </a:r>
            <a:endParaRPr kumimoji="0" lang="en-US" sz="12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5080" lvl="0"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endParaRPr kumimoji="0" lang="en-US" sz="12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5080" lvl="0"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What is the ultimate goal  of driving?</a:t>
            </a:r>
          </a:p>
          <a:p>
            <a:pPr marL="241300" marR="5080" lvl="0" indent="-228600" algn="l" defTabSz="914400" rtl="0" eaLnBrk="1" fontAlgn="auto" latinLnBrk="0" hangingPunct="1">
              <a:lnSpc>
                <a:spcPts val="1380"/>
              </a:lnSpc>
              <a:spcBef>
                <a:spcPts val="195"/>
              </a:spcBef>
              <a:spcAft>
                <a:spcPts val="0"/>
              </a:spcAft>
              <a:buClrTx/>
              <a:buSzTx/>
              <a:buFont typeface="Symbol"/>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The “ultimate goal” of driving is to be able to travel to a destination </a:t>
            </a:r>
            <a:r>
              <a:rPr kumimoji="0" lang="en-US" sz="1200" b="0" i="0" u="sng" strike="noStrike" kern="1200" cap="none" spc="0" normalizeH="0" baseline="0" noProof="0" dirty="0">
                <a:ln>
                  <a:noFill/>
                </a:ln>
                <a:solidFill>
                  <a:prstClr val="black"/>
                </a:solidFill>
                <a:effectLst/>
                <a:uLnTx/>
                <a:uFillTx/>
                <a:latin typeface="Times New Roman"/>
                <a:ea typeface="+mn-ea"/>
                <a:cs typeface="Times New Roman"/>
              </a:rPr>
              <a:t>safely</a:t>
            </a: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 and efficiently. </a:t>
            </a:r>
          </a:p>
          <a:p>
            <a:pPr marL="241300" marR="5080" lvl="0" indent="-228600" algn="l" defTabSz="914400" rtl="0" eaLnBrk="1" fontAlgn="auto" latinLnBrk="0" hangingPunct="1">
              <a:lnSpc>
                <a:spcPts val="1380"/>
              </a:lnSpc>
              <a:spcBef>
                <a:spcPts val="195"/>
              </a:spcBef>
              <a:spcAft>
                <a:spcPts val="0"/>
              </a:spcAft>
              <a:buClrTx/>
              <a:buSzTx/>
              <a:buFont typeface="Symbol"/>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Distracted driving affects a great deal of the task of driving and is a major obstacle to achieving this goal.</a:t>
            </a:r>
          </a:p>
          <a:p>
            <a:pPr marL="241300" marR="5080" lvl="0" indent="-228600" algn="l" defTabSz="914400" rtl="0" eaLnBrk="1" fontAlgn="auto" latinLnBrk="0" hangingPunct="1">
              <a:lnSpc>
                <a:spcPts val="1380"/>
              </a:lnSpc>
              <a:spcBef>
                <a:spcPts val="195"/>
              </a:spcBef>
              <a:spcAft>
                <a:spcPts val="0"/>
              </a:spcAft>
              <a:buClrTx/>
              <a:buSzTx/>
              <a:buFont typeface="Symbol"/>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How can you  increase your chances of  achieving this ultimate goal regularly?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013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576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552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dirty="0">
                <a:latin typeface="Times New Roman" panose="02020603050405020304" pitchFamily="18" charset="0"/>
                <a:cs typeface="Times New Roman" panose="02020603050405020304" pitchFamily="18" charset="0"/>
              </a:rPr>
              <a:t>Texting and Driving</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On average a driver’s eyes may be off the road for four or more seconds.  </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 vehicle will travel 15 feet per second for every 10 mph of speed.  </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If  the  driver is going 50 mph,  the vehicle is moving at 75 fps (feet per second).  So  if that driver decides to text , and his eyes are off the road for four seconds, that vehicle has travel 300 feet  ( 100 yards) with  that driver being distracted manually, visually, and cognitively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61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475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495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Working to a Solution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Think About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are some situations that you do not see  cell phones  being used.?  Sporting events, concerts, performances on stage,. These are simple examples .  Do athletes on the field  competing or practicing use their cells?  Do musicians, or actors  stop their show to answer a call or post something?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could some results be if this occurred of if you or a teammate would  do this  during  practice or a game or  show?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Coaches reaction?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Ultimately, it is  your choice, what are the consequences of your choice?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631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375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101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effect do sounds have on the way we react?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50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0" lvl="2"/>
            <a:r>
              <a:rPr lang="en-US" sz="2400" b="1" dirty="0">
                <a:solidFill>
                  <a:schemeClr val="tx1"/>
                </a:solidFill>
              </a:rPr>
              <a:t>NOT TO DRIVE AND CALL, ANSWER, TEXT, POST OR E-MAIL</a:t>
            </a:r>
          </a:p>
          <a:p>
            <a:pPr marL="850900" lvl="2" indent="-342900">
              <a:buFont typeface="Arial" panose="020B0604020202020204" pitchFamily="34" charset="0"/>
              <a:buChar char="•"/>
            </a:pPr>
            <a:endParaRPr lang="en-US" sz="2400" b="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55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7100" marR="5080" lvl="2"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Times New Roman"/>
              </a:rPr>
              <a:t> HOW?</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Being a safe driver is more than just applying physical skills.</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Everyone has habits, both good and harmful.  A habit is a routine that we practice as a part of  our everyday lives.   Many of these behaviors that we develop are things that we’ve learned and practiced to the point that we don’t even think of them. They become second nature. We are conditioned to these practices.</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It is possible to break or avoid harmful habits and learn attitudes and behaviors that  can help you as a driver to:</a:t>
            </a:r>
          </a:p>
          <a:p>
            <a:pPr marL="641350" marR="5080" lvl="1"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protect yourself, and</a:t>
            </a:r>
          </a:p>
          <a:p>
            <a:pPr marL="641350" marR="5080" lvl="1"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protect others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58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0" lvl="2"/>
            <a:r>
              <a:rPr lang="en-US" sz="1800" b="1" dirty="0">
                <a:solidFill>
                  <a:schemeClr val="tx1"/>
                </a:solidFill>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535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0900" lvl="2" indent="-342900">
              <a:buFont typeface="Arial" panose="020B0604020202020204" pitchFamily="34" charset="0"/>
              <a:buChar char="•"/>
            </a:pPr>
            <a:endParaRPr lang="en-US" sz="2400" b="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835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OCCUPANT PROTECTION FROM INJURY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RESTRAINT SYSTEMS SEAT BELTS, AIR BAGS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segment is the second addition to this curriculum.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should be emphasized that driver error in operation, judgement and poor decision making is the major cause of vehicle crashes.  Collisions due to purely accidental reasons are very rare.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These protection systems are intended to protect the occupants in the event of drivers errors previously mentioned. (Especially from distracted driving.)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focus is on occupant protection systems, both passive and active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system is a combination of  vehicle devices and driver  actions working in unison to protect  occupants in the event of collision.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Protection by helping to reduce injuries and their severity.  Protection to reduce the risk of fatality.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Students should know the types of injuries their causes and the importance of the role they have in protecting themselves and  their  passengers.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39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OCCUPANT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INJURY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Types of Injuries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Defining injury as any damage to the body from acute exposure to thermal, mechanical, chemical or electrical energy.  Examples may be given, with the emphasis on that one or more of these can result from vehicle collision.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Non-Fatal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Non-incapacitating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Range from slight to serious, not life threatening or a permanent threat to a person's quality of life.  Examples of cuts, bruises, slight concussion, etc.</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Incapacitating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Permanent, serious injuries that won’t allow the victim to enjoy their previous quality of life.  The effects may lead to death eventually.  Examples of loss of limb, any type of paralysis, coma, brain  and spinal damage, burns and serious fractures</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Fatal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Any injury resulting in death, either immediate or eventual.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656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CAUSES OF CRASH INJURIES</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Two main causes of injuries in a crash are a result  of :</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COLLISION-</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Three types of collision to discuss will be,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Body to  object, where the body strikes something inside or out of the vehicle. This includes </a:t>
            </a: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body to body </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passengers.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Object to body , where an object  in or out of the vehicle strikes a part of the body. Other vehicle, loose items, </a:t>
            </a: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body to body.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Internal-internal organs collide  inside the body due to stopping force. Results in internal organ injuries hemorrhaging, concussion, brain damage, etc.</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EJECTION-</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Two types to discuss are:</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Partial-where a part of the body is outside of the vehicle during a crash, injury or death from roll-over </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Complete- where the body is thrown from the vehicle.</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Ejection  injuries can result in collision injuries  from roll-over of the vehicle on the victim, ejection onto the road, poles, tree, etc.</a:t>
            </a:r>
          </a:p>
          <a:p>
            <a:pPr marL="228600" marR="0" lvl="0" indent="-2286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399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vast majority of vehicles contain or have  some type of protection system  designed in them to help protect the occupants.  They are  all engineered  on the  same concepts.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main idea in all is to minimize the impact of a collision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Absorbing crash energy to the vehicle and the occupants.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Spreading the force created by the rapid deceleration and  stopping force in a crash.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Prevention of ejection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Most successful are restraint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Two types of restraints in the system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Active</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where the user must take the responsibility to use it, and use it correctly for it to perform as designed. Those are seat belts, head restraints, and child safety seats.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Passive-where no  interaction is needed, the system should work as needed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44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SAFETY RESTRAINTS SEAT BELTS -  HOW THEY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Statistically, the safety belt system is one of the most importantly successful protection device.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is an active device that has undergone many improvements. The first design was a lap belt solidly anchored to the seat or vehicle body. This is known as a 2-point system. These early belts helped to prevent many complete ejections, and some body to body injuries (when used) , but they didn’t completely prevent most body to object injuries from collision with steering wheels, dashboard, windshields.  The early ones also forcefully stopped the person, causing other type of injuries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major design changes to decrease these problems  were to make it a harness system anchored to 3 areas. The harness system  is made up of a lap belt and shoulder belt combo. The harness is  attached to a pretensioner/retractor that allows the person comfort and slow movements, but will pull tight and lock on impact. Load limiters help minimize belt related injuries by extending when too much force is applied.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481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0900" lvl="2" indent="-342900">
              <a:buFont typeface="Arial" panose="020B0604020202020204" pitchFamily="34" charset="0"/>
              <a:buChar char="•"/>
            </a:pPr>
            <a:endParaRPr lang="en-US" sz="2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SAFETY RESTRAINTS-RESULTS OF IMPROVEMENTS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major result of these improvements was the “ride-down” effect that they created.  That is where forward momentum of the body  in a crash is slowed down by the system. This is  enhanced by the addition of the air-bag  to the system.   The combination 3-point, harness, pretensioners, and air-bags  have helped provided more efficient protection and reductions injury severity and fatalities.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592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0900" lvl="2" indent="-342900">
              <a:buFont typeface="Arial" panose="020B0604020202020204" pitchFamily="34" charset="0"/>
              <a:buChar char="•"/>
            </a:pPr>
            <a:endParaRPr lang="en-US" sz="2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RESTRAINTS/ SEAT BELTS-PROPER USE-CONT.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proper seat belt adjustment is extremely important for it to work as designed.  Incorrect adjustments  and can defeat the purpose of the  restraint system as a whole.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buckling snug the belt after fastening across the  </a:t>
            </a:r>
            <a:r>
              <a:rPr kumimoji="0" lang="en-US" sz="11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hips, not the stomach.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Adjust</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center post mounting </a:t>
            </a:r>
            <a:r>
              <a:rPr kumimoji="0" lang="en-US" sz="11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height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Correct height allows for the harness belt to  go </a:t>
            </a:r>
            <a:r>
              <a:rPr kumimoji="0" lang="en-US" sz="11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over top of the shoulder and across the chest. </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Check for snug fit.  Remember  the pretensioner  allows for movement.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It’s very important to have the seat in  an almost  totally upright position, not reclining.  This helps avoid sliding downward instead of forward in a frontal crash.  This can cause serious injuries to neck, head, spine and legs.  The video  shows  correct procedure and fit.</a:t>
            </a:r>
          </a:p>
          <a:p>
            <a:r>
              <a:rPr lang="en-US" dirty="0"/>
              <a:t>5. Unbuckle only after the vehicle is shut off, and the parking brake is set. It could not be completely in park, or some other mechanical  issue or driver error.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919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0900" lvl="2" indent="-342900">
              <a:buFont typeface="Arial" panose="020B0604020202020204" pitchFamily="34" charset="0"/>
              <a:buChar char="•"/>
            </a:pPr>
            <a:endParaRPr lang="en-US" sz="2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RESTRAINTS/ SEAT BELTS-PROPER USE-CONT.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proper seat belt adjustment is extremely important for it to work as designed.  Incorrect adjustments  and can defeat the purpose of the  restraint system as a whole.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buckling snug the belt after fastening across the  </a:t>
            </a:r>
            <a:r>
              <a:rPr kumimoji="0" lang="en-US" sz="11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hips, not the stomach.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Adjust</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center post mounting </a:t>
            </a:r>
            <a:r>
              <a:rPr kumimoji="0" lang="en-US" sz="11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height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Correct height allows for the harness belt to  go </a:t>
            </a:r>
            <a:r>
              <a:rPr kumimoji="0" lang="en-US" sz="11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over top of the shoulder and across the chest. </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Check for snug fit.  Remember  the pretensioner  allows for movement.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It’s very important to have the seat in  an almost  totally upright position, not reclining.  This helps avoid sliding downward instead of forward in a frontal crash.  This can cause serious injuries to neck, head, spine and legs.  The video  shows  correct procedure and fit.</a:t>
            </a:r>
          </a:p>
          <a:p>
            <a:r>
              <a:rPr lang="en-US" dirty="0"/>
              <a:t>5. Unbuckle only after the vehicle is shut off, and the parking brake is set. It could not be completely in park, or some other mechanical  issue or driver error.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64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7100" marR="5080" lvl="2"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Times New Roman"/>
              </a:rPr>
              <a:t>Decision Making Process</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We make conscious and unconscious decisions. </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Everything involved in the driving task involves making decisions.</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In the decision making process, you have the opportunity to consciously choose according to what you perceive and know.</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To help achieve the “ultimate goal” the choice is to be aware of  the correct behaviors that  will help you to avoid incorrect decisions.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876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0900" lvl="2" indent="-342900">
              <a:buFont typeface="Arial" panose="020B0604020202020204" pitchFamily="34" charset="0"/>
              <a:buChar char="•"/>
            </a:pPr>
            <a:endParaRPr lang="en-US" sz="2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RESTRAINTS/ SEAT BELTS-PROPER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the whole  restraint system to work properly , there are some things one should  </a:t>
            </a:r>
            <a:r>
              <a:rPr kumimoji="0" lang="en-US" sz="11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never </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do.  air bags and seat belts are designed to work  together.  They are meant to supplement the use of seat belts, not to be depended on only. By not using seat belts or using them incorrectly, you lose the combined benefits of both, and risk death or serious injury. Air bag systems do fail,  do not depend solely on them without seat belt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 </a:t>
            </a:r>
            <a:r>
              <a:rPr kumimoji="0" lang="en-US" sz="11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NEVER </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Put the shoulder belt behind you</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Put the lap </a:t>
            </a:r>
            <a:r>
              <a:rPr kumimoji="0" lang="en-US" sz="11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belt across your stomach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Allow the shoulder belt to ride </a:t>
            </a:r>
            <a:r>
              <a:rPr kumimoji="0" lang="en-US" sz="11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against you neck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Leave the belts </a:t>
            </a:r>
            <a:r>
              <a:rPr kumimoji="0" lang="en-US" sz="11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too loose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Recline  </a:t>
            </a: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seat  or have it set too far back.</a:t>
            </a:r>
            <a:endParaRPr kumimoji="0" lang="en-US" sz="11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317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0900" lvl="2" indent="-342900">
              <a:buFont typeface="Arial" panose="020B0604020202020204" pitchFamily="34" charset="0"/>
              <a:buChar char="•"/>
            </a:pPr>
            <a:endParaRPr lang="en-US" sz="2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SAFETY RESTRAINTS/ AIR BAGS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Air Bags: Supplemental  Restraint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Air bags are triggered by numerous sensors and are set off by explosive charges when needed.  They’re meant to protect against head, chest, side and knee injuries. The bags absorb the momentum .f the body by inflating quickly and deflating immediately.  This helps provide ride-down effect also.  Especially when combined with seat belts.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is a passive secondary system, so no action is needed for it to engage when needed.  Sensors also detect when a seat is occupied so there is no unnecessary deployment.  Other technology includes adjusting to the speed, force and weight of occupant, and pre-collision systems that prepare restraints for the potential crash.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Some locations for them are the steering wheel, dashboard doors, side door posts,  roof rail and some models of </a:t>
            </a:r>
            <a:r>
              <a:rPr kumimoji="0" lang="en-US" sz="11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seatbelts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675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AIR BAGS- PROPER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Correct use is important, just because air bags are passive devices, there are steps that should be taken to  reduce the  potential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seat and steering wheel should be set for a minimum of about a foot  of clearance between the chest and wheel   Too far back will also cause problems. Raising the seat and setting the steering wheel  so that the air bag is aimed toward the chest, not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allow children under 12 years old to sit in the front.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place infant seat in the front (There are shut off switches in some trucks to allow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hold a child or pet in your lap</a:t>
            </a:r>
          </a:p>
          <a:p>
            <a:pPr marL="850900" lvl="2" indent="-342900">
              <a:buFont typeface="Arial" panose="020B0604020202020204" pitchFamily="34" charset="0"/>
              <a:buChar char="•"/>
            </a:pPr>
            <a:endParaRPr lang="en-US" sz="2400" b="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474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0900" lvl="2" indent="-342900">
              <a:buFont typeface="Arial" panose="020B0604020202020204" pitchFamily="34" charset="0"/>
              <a:buChar char="•"/>
            </a:pPr>
            <a:endParaRPr lang="en-US" sz="2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SEAT BELT LAWS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Seat belt laws and  penalties may vary  between states.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Pennsylvania, it’s the law. It is a primary, summary offense with fines up to $75.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 Vehicle Code Section 4581, requires all drivers and front seat passengers in vehicles, light trucks and motorhomes must wear seat belts. All passengers age 8 or older, but less than 18, must wear seatbelts no matter where they are riding. Drivers under the age of 18 may not transport more passengers than seatbelts available in the vehicle.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541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Times New Roman" panose="02020603050405020304" pitchFamily="18" charset="0"/>
                <a:cs typeface="Times New Roman" panose="02020603050405020304" pitchFamily="18" charset="0"/>
              </a:rPr>
              <a:t>OTHER RESTRAINTS</a:t>
            </a:r>
          </a:p>
          <a:p>
            <a:r>
              <a:rPr lang="en-US" sz="1100" dirty="0">
                <a:latin typeface="Times New Roman" panose="02020603050405020304" pitchFamily="18" charset="0"/>
                <a:cs typeface="Times New Roman" panose="02020603050405020304" pitchFamily="18" charset="0"/>
              </a:rPr>
              <a:t>There are other parts of the restraint system  to also consider. As an important part of the whole system,  head restraints may be one device that are overlooked.  </a:t>
            </a:r>
          </a:p>
          <a:p>
            <a:r>
              <a:rPr lang="en-US" sz="1100" dirty="0">
                <a:latin typeface="Times New Roman" panose="02020603050405020304" pitchFamily="18" charset="0"/>
                <a:cs typeface="Times New Roman" panose="02020603050405020304" pitchFamily="18" charset="0"/>
              </a:rPr>
              <a:t>They are effective for most frontal and rear end collisions. Their main purpose is to protect the neck and upper spinal area from injury and whiplash.  Proper use is for the restraint to set from the top of the ear to the top of the head. A seat that is not reclining is an important adjustment to make.</a:t>
            </a:r>
          </a:p>
          <a:p>
            <a:pPr marL="850900" lvl="2" indent="-342900">
              <a:buFont typeface="Arial" panose="020B0604020202020204" pitchFamily="34" charset="0"/>
              <a:buChar char="•"/>
            </a:pPr>
            <a:endParaRPr lang="en-US" sz="2400" b="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156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 Restraint, Infants, Children , and Youths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driver is responsible for properly securing children and ensuring all passengers under 18 are buckled.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Some studies shown that the middle of the backseat may be the safest for passengers.  It’s suggested that children up to the age of 12 should be seated in the back seat.  Truck seating for that age group should be in a booster seat  or safety seat that raises them to seat belt level.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infants or children up to the age of 8 MUST be in a federally approved safety seat or booster.. Ages 8 to less than 18 must be buckled.</a:t>
            </a:r>
          </a:p>
          <a:p>
            <a:pPr marL="850900" lvl="2" indent="-342900">
              <a:buFont typeface="Arial" panose="020B0604020202020204" pitchFamily="34" charset="0"/>
              <a:buChar char="•"/>
            </a:pPr>
            <a:endParaRPr lang="en-US" sz="2400" b="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927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Use infant or child seats in front seat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Hold a child or infant on lap or share seat belt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Fasten a child with you in your restraint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Buy older, used seats- (Check expiration)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Seats that have been in any accident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you are in need of proper safety seats, there are organizations that may supply one at minimal or no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There are also PennDot safety programs that properly fit and secure safety seats.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 sure that you follow all the manufactures recommendations and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ALWAYS check the backseat for infants or children before leaving the vehicle.</a:t>
            </a:r>
          </a:p>
          <a:p>
            <a:pPr marL="850900" lvl="2" indent="-342900">
              <a:buFont typeface="Arial" panose="020B0604020202020204" pitchFamily="34" charset="0"/>
              <a:buChar char="•"/>
            </a:pPr>
            <a:endParaRPr lang="en-US" sz="2400" b="1"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may use these supplemental videos and links </a:t>
            </a:r>
            <a:r>
              <a:rPr lang="en-US"/>
              <a:t>to statistics.</a:t>
            </a:r>
            <a:endParaRPr lang="en-US" dirty="0"/>
          </a:p>
        </p:txBody>
      </p:sp>
      <p:sp>
        <p:nvSpPr>
          <p:cNvPr id="4" name="Slide Number Placeholder 3"/>
          <p:cNvSpPr>
            <a:spLocks noGrp="1"/>
          </p:cNvSpPr>
          <p:nvPr>
            <p:ph type="sldNum" sz="quarter" idx="5"/>
          </p:nvPr>
        </p:nvSpPr>
        <p:spPr/>
        <p:txBody>
          <a:bodyPr/>
          <a:lstStyle/>
          <a:p>
            <a:fld id="{C5104289-E8F5-4B7F-A6A5-CC5CF2A8A286}" type="slidenum">
              <a:rPr lang="en-US" smtClean="0"/>
              <a:t>51</a:t>
            </a:fld>
            <a:endParaRPr lang="en-US"/>
          </a:p>
        </p:txBody>
      </p:sp>
    </p:spTree>
    <p:extLst>
      <p:ext uri="{BB962C8B-B14F-4D97-AF65-F5344CB8AC3E}">
        <p14:creationId xmlns:p14="http://schemas.microsoft.com/office/powerpoint/2010/main" val="172062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latin typeface="Times New Roman"/>
                <a:ea typeface="+mn-ea"/>
                <a:cs typeface="Times New Roman"/>
              </a:rPr>
              <a:t>The Driving Task</a:t>
            </a:r>
          </a:p>
          <a:p>
            <a:pPr marL="241300" marR="607695" lvl="0" indent="-228600" algn="l" defTabSz="914400" rtl="0" eaLnBrk="1" fontAlgn="auto" latinLnBrk="0" hangingPunct="1">
              <a:lnSpc>
                <a:spcPts val="1380"/>
              </a:lnSpc>
              <a:spcBef>
                <a:spcPts val="195"/>
              </a:spcBef>
              <a:spcAft>
                <a:spcPts val="0"/>
              </a:spcAft>
              <a:buClrTx/>
              <a:buSzTx/>
              <a:buFont typeface="Symbol"/>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Think of the driving task as a chain</a:t>
            </a:r>
          </a:p>
          <a:p>
            <a:pPr marL="241300" marR="82550" lvl="0" indent="-228600" algn="l" defTabSz="914400" rtl="0" eaLnBrk="1" fontAlgn="auto" latinLnBrk="0" hangingPunct="1">
              <a:lnSpc>
                <a:spcPts val="1380"/>
              </a:lnSpc>
              <a:spcBef>
                <a:spcPts val="85"/>
              </a:spcBef>
              <a:spcAft>
                <a:spcPts val="0"/>
              </a:spcAft>
              <a:buClrTx/>
              <a:buSzTx/>
              <a:buFont typeface="Symbol"/>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It has many links that depend on each other to attain the ‘ultimate goal”</a:t>
            </a:r>
          </a:p>
          <a:p>
            <a:pPr marL="241300" marR="82550" lvl="0" indent="-228600" algn="l" defTabSz="914400" rtl="0" eaLnBrk="1" fontAlgn="auto" latinLnBrk="0" hangingPunct="1">
              <a:lnSpc>
                <a:spcPts val="1380"/>
              </a:lnSpc>
              <a:spcBef>
                <a:spcPts val="85"/>
              </a:spcBef>
              <a:spcAft>
                <a:spcPts val="0"/>
              </a:spcAft>
              <a:buClrTx/>
              <a:buSzTx/>
              <a:buFont typeface="Symbol"/>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You need  all of these links: </a:t>
            </a:r>
          </a:p>
          <a:p>
            <a:pPr marL="241300" marR="82550" lvl="0" indent="-228600" algn="l" defTabSz="914400" rtl="0" eaLnBrk="1" fontAlgn="auto" latinLnBrk="0" hangingPunct="1">
              <a:lnSpc>
                <a:spcPts val="1380"/>
              </a:lnSpc>
              <a:spcBef>
                <a:spcPts val="85"/>
              </a:spcBef>
              <a:spcAft>
                <a:spcPts val="0"/>
              </a:spcAft>
              <a:buClrTx/>
              <a:buSzTx/>
              <a:buFont typeface="Symbol"/>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good motor skills, good perceptual skills, knowledge of  the task, maturity and responsibility for lives and property,  and good decision making skills.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10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5" normalizeH="0" baseline="0" noProof="0" dirty="0">
                <a:ln>
                  <a:noFill/>
                </a:ln>
                <a:solidFill>
                  <a:prstClr val="black"/>
                </a:solidFill>
                <a:effectLst/>
                <a:uLnTx/>
                <a:uFillTx/>
                <a:latin typeface="Times New Roman"/>
                <a:ea typeface="+mn-ea"/>
                <a:cs typeface="Times New Roman"/>
              </a:rPr>
              <a:t>Links The Driving Task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a:cs typeface="Times New Roman"/>
              </a:rPr>
              <a:t>What will happen if  any of the links are removed, or not as strong as the others?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43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latin typeface="Times New Roman"/>
                <a:ea typeface="+mn-ea"/>
                <a:cs typeface="Times New Roman"/>
              </a:rPr>
              <a:t>Perception and Distractions</a:t>
            </a:r>
            <a:endParaRPr kumimoji="0" lang="en-US" sz="1200" b="0" i="0" u="none" strike="noStrike" kern="1200" cap="none" spc="0" normalizeH="0" baseline="0" noProof="0" dirty="0">
              <a:ln>
                <a:noFill/>
              </a:ln>
              <a:solidFill>
                <a:prstClr val="black"/>
              </a:solidFill>
              <a:effectLst/>
              <a:uLnTx/>
              <a:uFillTx/>
              <a:latin typeface="Times New Roman"/>
              <a:ea typeface="+mn-ea"/>
              <a:cs typeface="Times New Roman"/>
            </a:endParaRPr>
          </a:p>
          <a:p>
            <a:pPr marL="241300" marR="5080" lvl="0" indent="-228600" algn="l" defTabSz="914400" rtl="0" eaLnBrk="1" fontAlgn="auto" latinLnBrk="0" hangingPunct="1">
              <a:lnSpc>
                <a:spcPts val="1380"/>
              </a:lnSpc>
              <a:spcBef>
                <a:spcPts val="195"/>
              </a:spcBef>
              <a:spcAft>
                <a:spcPts val="0"/>
              </a:spcAft>
              <a:buClrTx/>
              <a:buSzTx/>
              <a:buFont typeface="Symbol"/>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Remember you must be aware and be able to act on</a:t>
            </a:r>
          </a:p>
          <a:p>
            <a:pPr marL="241300" marR="5080" lvl="0" indent="-228600" algn="l" defTabSz="914400" rtl="0" eaLnBrk="1" fontAlgn="auto" latinLnBrk="0" hangingPunct="1">
              <a:lnSpc>
                <a:spcPts val="1380"/>
              </a:lnSpc>
              <a:spcBef>
                <a:spcPts val="195"/>
              </a:spcBef>
              <a:spcAft>
                <a:spcPts val="0"/>
              </a:spcAft>
              <a:buClrTx/>
              <a:buSzTx/>
              <a:buFont typeface="Symbol"/>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signs, signals, markings, road conditions and other users</a:t>
            </a:r>
          </a:p>
          <a:p>
            <a:pPr marL="241300" marR="5080" lvl="0" indent="-228600" algn="l" defTabSz="914400" rtl="0" eaLnBrk="1" fontAlgn="auto" latinLnBrk="0" hangingPunct="1">
              <a:lnSpc>
                <a:spcPts val="1380"/>
              </a:lnSpc>
              <a:spcBef>
                <a:spcPts val="195"/>
              </a:spcBef>
              <a:spcAft>
                <a:spcPts val="0"/>
              </a:spcAft>
              <a:buClrTx/>
              <a:buSzTx/>
              <a:buFont typeface="Symbol"/>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Good perception skills allow you to be more aware of these things.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50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7100" marR="5080" lvl="2" indent="0" algn="l" defTabSz="914400" rtl="0" eaLnBrk="1" fontAlgn="auto" latinLnBrk="0" hangingPunct="1">
              <a:lnSpc>
                <a:spcPts val="1380"/>
              </a:lnSpc>
              <a:spcBef>
                <a:spcPts val="195"/>
              </a:spcBef>
              <a:spcAft>
                <a:spcPts val="0"/>
              </a:spcAft>
              <a:buClrTx/>
              <a:buSzTx/>
              <a:buFontTx/>
              <a:buNone/>
              <a:tabLst>
                <a:tab pos="240665" algn="l"/>
                <a:tab pos="241300" algn="l"/>
              </a:tabLst>
              <a:defRPr/>
            </a:pPr>
            <a:r>
              <a:rPr kumimoji="0" lang="en-US" sz="1200" b="1" i="0" u="none" strike="noStrike" kern="1200" cap="none" spc="0" normalizeH="0" baseline="0" noProof="0" dirty="0">
                <a:ln>
                  <a:noFill/>
                </a:ln>
                <a:solidFill>
                  <a:prstClr val="black"/>
                </a:solidFill>
                <a:effectLst/>
                <a:uLnTx/>
                <a:uFillTx/>
                <a:latin typeface="Times New Roman"/>
                <a:ea typeface="+mn-ea"/>
                <a:cs typeface="Times New Roman"/>
              </a:rPr>
              <a:t>Remember:</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Being perceptive allows the driver to be proactive (to act before), not just react due to surprise or inattention.</a:t>
            </a:r>
          </a:p>
          <a:p>
            <a:pPr marL="184150" marR="5080" lvl="0" indent="-171450" algn="l" defTabSz="914400" rtl="0" eaLnBrk="1" fontAlgn="auto" latinLnBrk="0" hangingPunct="1">
              <a:lnSpc>
                <a:spcPts val="1380"/>
              </a:lnSpc>
              <a:spcBef>
                <a:spcPts val="195"/>
              </a:spcBef>
              <a:spcAft>
                <a:spcPts val="0"/>
              </a:spcAft>
              <a:buClrTx/>
              <a:buSzTx/>
              <a:buFont typeface="Arial" panose="020B0604020202020204" pitchFamily="34" charset="0"/>
              <a:buChar char="•"/>
              <a:tabLst>
                <a:tab pos="240665" algn="l"/>
                <a:tab pos="241300" algn="l"/>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a:rPr>
              <a:t>To be proactive you must be able to perceive and  adjust to avoid in time anything that is a risk.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4411-F7BE-43B2-A6F4-69F747DAA6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50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8D1A9D6-524F-4239-AC89-2355EF0331D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693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6872-812B-45BD-BA67-95A6F9F198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19BF2C-1415-4849-9F66-AD529824D5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0D7B73-1756-4E0D-BD39-3D11A3207E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8512EA-BF88-41EB-BD8E-7D39E7830F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34B5A70-3D65-4CAA-965B-DC85EFD683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D6AC116-8E4A-4194-A03B-599CD18443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47305-64B1-467F-A9FA-F92415AA24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6220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03A4-8CA3-48DB-A27C-2466A55588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424648-D24A-4DD6-9FA5-A9B91FCCA9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F1C369-937B-43F0-8A0C-BFA8454C3E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8512EA-BF88-41EB-BD8E-7D39E7830F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20B47C1-21F1-46E1-A910-59E10AA7D0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610A6E3-FADE-45F6-9A4A-B44C5CD910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47305-64B1-467F-A9FA-F92415AA24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93012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0050-9171-4D22-9C66-768BE8522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0A129-58EA-44DF-93B6-CB47B93993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FEA27-CACC-4A58-9FB5-D97176F99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8512EA-BF88-41EB-BD8E-7D39E7830F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CD055D-4EF1-4B54-9442-FDB09CA736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597AD4-1A03-4575-9CCB-80D13B5816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47305-64B1-467F-A9FA-F92415AA24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47514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35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525760-6FCE-471F-9AD5-F85C5AD41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262B18-DFBD-44DA-86F9-A90B4B34D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8FAA8-060B-465C-96F1-F1C2353B85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512EA-BF88-41EB-BD8E-7D39E7830FF1}" type="datetimeFigureOut">
              <a:rPr lang="en-US" smtClean="0"/>
              <a:t>8/22/2019</a:t>
            </a:fld>
            <a:endParaRPr lang="en-US"/>
          </a:p>
        </p:txBody>
      </p:sp>
      <p:sp>
        <p:nvSpPr>
          <p:cNvPr id="5" name="Footer Placeholder 4">
            <a:extLst>
              <a:ext uri="{FF2B5EF4-FFF2-40B4-BE49-F238E27FC236}">
                <a16:creationId xmlns:a16="http://schemas.microsoft.com/office/drawing/2014/main" id="{6A0492C6-DA27-4916-A895-BA9D5C75B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D3DBD9-43A9-44B4-AE9C-ACE77795D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47305-64B1-467F-A9FA-F92415AA2450}" type="slidenum">
              <a:rPr lang="en-US" smtClean="0"/>
              <a:t>‹#›</a:t>
            </a:fld>
            <a:endParaRPr lang="en-US"/>
          </a:p>
        </p:txBody>
      </p:sp>
    </p:spTree>
    <p:extLst>
      <p:ext uri="{BB962C8B-B14F-4D97-AF65-F5344CB8AC3E}">
        <p14:creationId xmlns:p14="http://schemas.microsoft.com/office/powerpoint/2010/main" val="2825288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Work-related_road_safety_in_the_United_States" TargetMode="External"/><Relationship Id="rId3" Type="http://schemas.openxmlformats.org/officeDocument/2006/relationships/hyperlink" Target="http://usa.streetsblog.org/2013/06/17/aaa-hands-free-devices-dont-solve-distracted-driving-dangers/" TargetMode="External"/><Relationship Id="rId7" Type="http://schemas.openxmlformats.org/officeDocument/2006/relationships/hyperlink" Target="https://creativecommons.org/licenses/by-sa/3.0/" TargetMode="External"/><Relationship Id="rId12" Type="http://schemas.openxmlformats.org/officeDocument/2006/relationships/hyperlink" Target="https://commons.wikimedia.org/wiki/File:Smartphone_icon_-_Noun_Project_283536.sv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ommons.wikimedia.org/wiki/File:No_cellphone.svg" TargetMode="External"/><Relationship Id="rId11"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hyperlink" Target="https://creativecommons.org/licenses/by-nc/3.0/" TargetMode="External"/><Relationship Id="rId4" Type="http://schemas.openxmlformats.org/officeDocument/2006/relationships/hyperlink" Target="https://creativecommons.org/licenses/by-nc-nd/3.0/" TargetMode="External"/><Relationship Id="rId9" Type="http://schemas.openxmlformats.org/officeDocument/2006/relationships/hyperlink" Target="http://pngimg.com/download/1668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diy.stackexchange.com/questions/82226/which-way-to-unscrew-the-behind-part-of-the-v-pip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png"/><Relationship Id="rId4" Type="http://schemas.openxmlformats.org/officeDocument/2006/relationships/hyperlink" Target="https://www.remix3d.com/details/G009SX0ND8Z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sc.org/road-safety/safety-topics/distracted-driving/cell-phone-distracted-driv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jpg"/><Relationship Id="rId7" Type="http://schemas.openxmlformats.org/officeDocument/2006/relationships/hyperlink" Target="https://www.remix3d.com/details/G009SX0LKW3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17/06/relationships/model3d" Target="../media/model3d2.glb"/><Relationship Id="rId5" Type="http://schemas.openxmlformats.org/officeDocument/2006/relationships/hyperlink" Target="https://creativecommons.org/licenses/by-nc-nd/3.0/" TargetMode="External"/><Relationship Id="rId4" Type="http://schemas.openxmlformats.org/officeDocument/2006/relationships/hyperlink" Target="http://www.bons-plans-voyage-new-york.com/tous-les-bons-plans/bons-plans-sportifs/comprendre-match-football-americain/" TargetMode="External"/><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jpg"/><Relationship Id="rId7" Type="http://schemas.openxmlformats.org/officeDocument/2006/relationships/hyperlink" Target="https://www.remix3d.com/details/G009SX0LKW3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17/06/relationships/model3d" Target="../media/model3d2.glb"/><Relationship Id="rId11" Type="http://schemas.openxmlformats.org/officeDocument/2006/relationships/image" Target="../media/image15.png"/><Relationship Id="rId5" Type="http://schemas.openxmlformats.org/officeDocument/2006/relationships/hyperlink" Target="https://creativecommons.org/licenses/by-nc-nd/3.0/" TargetMode="External"/><Relationship Id="rId10" Type="http://schemas.openxmlformats.org/officeDocument/2006/relationships/image" Target="../media/image15.png"/><Relationship Id="rId4" Type="http://schemas.openxmlformats.org/officeDocument/2006/relationships/hyperlink" Target="http://www.bons-plans-voyage-new-york.com/tous-les-bons-plans/bons-plans-sportifs/comprendre-match-football-americain/" TargetMode="External"/><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www.bons-plans-voyage-new-york.com/tous-les-bons-plans/bons-plans-sportifs/comprendre-match-football-americai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bons-plans-voyage-new-york.com/tous-les-bons-plans/bons-plans-sportifs/comprendre-match-football-americai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bons-plans-voyage-new-york.com/tous-les-bons-plans/bons-plans-sportifs/comprendre-match-football-americai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ons-plans-voyage-new-york.com/tous-les-bons-plans/bons-plans-sportifs/comprendre-match-football-americai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bons-plans-voyage-new-york.com/tous-les-bons-plans/bons-plans-sportifs/comprendre-match-football-americai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bons-plans-voyage-new-york.com/tous-les-bons-plans/bons-plans-sportifs/comprendre-match-football-americai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bons-plans-voyage-new-york.com/tous-les-bons-plans/bons-plans-sportifs/comprendre-match-football-americai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bons-plans-voyage-new-york.com/tous-les-bons-plans/bons-plans-sportifs/comprendre-match-football-americai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vimeo.com/51714975" TargetMode="External"/><Relationship Id="rId3" Type="http://schemas.openxmlformats.org/officeDocument/2006/relationships/hyperlink" Target="https://vimeo.com/107880613" TargetMode="External"/><Relationship Id="rId7" Type="http://schemas.openxmlformats.org/officeDocument/2006/relationships/hyperlink" Target="https://vimeo.com/31471618" TargetMode="External"/><Relationship Id="rId2"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hyperlink" Target="https://vimeo.com/51714647" TargetMode="External"/><Relationship Id="rId5" Type="http://schemas.openxmlformats.org/officeDocument/2006/relationships/hyperlink" Target="https://vimeo.com/51714533" TargetMode="External"/><Relationship Id="rId4" Type="http://schemas.openxmlformats.org/officeDocument/2006/relationships/hyperlink" Target="https://vimeo.com/67329578"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6.jpg"/><Relationship Id="rId7" Type="http://schemas.openxmlformats.org/officeDocument/2006/relationships/hyperlink" Target="http://motovique.wordpress.com/2012/09/03/back-to-schoo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8.jpg"/><Relationship Id="rId11" Type="http://schemas.openxmlformats.org/officeDocument/2006/relationships/hyperlink" Target="https://creativecommons.org/licenses/by-nc/3.0/" TargetMode="External"/><Relationship Id="rId5" Type="http://schemas.openxmlformats.org/officeDocument/2006/relationships/hyperlink" Target="http://www.racing5.cl/2012/09/tecnologia-para-todos-la-consigna-del-salon-del-automovil-2012/"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17.jpg"/><Relationship Id="rId9" Type="http://schemas.openxmlformats.org/officeDocument/2006/relationships/hyperlink" Target="http://cosasdekari.blogspot.com/2011/04/porque-se-debe-utilizar-el-cinturon-de.html"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jpg"/><Relationship Id="rId7" Type="http://schemas.openxmlformats.org/officeDocument/2006/relationships/image" Target="../media/image23.sv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g"/><Relationship Id="rId7" Type="http://schemas.openxmlformats.org/officeDocument/2006/relationships/image" Target="../media/image25.sv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1.svg"/></Relationships>
</file>

<file path=ppt/slides/_rels/slide3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g"/><Relationship Id="rId7" Type="http://schemas.openxmlformats.org/officeDocument/2006/relationships/image" Target="../media/image25.sv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bons-plans-voyage-new-york.com/tous-les-bons-plans/bons-plans-sportifs/comprendre-match-football-americain/" TargetMode="External"/><Relationship Id="rId7"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hyperlink" Target="https://creativecommons.org/licenses/by-nc-nd/3.0/" TargetMode="Externa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www.bons-plans-voyage-new-york.com/tous-les-bons-plans/bons-plans-sportifs/comprendre-match-football-americain/" TargetMode="External"/><Relationship Id="rId7" Type="http://schemas.openxmlformats.org/officeDocument/2006/relationships/diagramQuickStyle" Target="../diagrams/quickStyle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creativecommons.org/licenses/by-nc-nd/3.0/" TargetMode="External"/><Relationship Id="rId9" Type="http://schemas.microsoft.com/office/2007/relationships/diagramDrawing" Target="../diagrams/drawing3.xml"/></Relationships>
</file>

<file path=ppt/slides/_rels/slide42.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www.bons-plans-voyage-new-york.com/tous-les-bons-plans/bons-plans-sportifs/comprendre-match-football-americain/" TargetMode="External"/><Relationship Id="rId7" Type="http://schemas.openxmlformats.org/officeDocument/2006/relationships/hyperlink" Target="https://commons.wikimedia.org/wiki/File:Testing22222.jp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8.jpg"/><Relationship Id="rId11" Type="http://schemas.openxmlformats.org/officeDocument/2006/relationships/image" Target="../media/image29.jpeg"/><Relationship Id="rId5" Type="http://schemas.openxmlformats.org/officeDocument/2006/relationships/hyperlink" Target="https://www.youtube.com/watch?v=0jqOOFs9-7o" TargetMode="External"/><Relationship Id="rId10" Type="http://schemas.openxmlformats.org/officeDocument/2006/relationships/hyperlink" Target="http://motovique.wordpress.com/2012/09/03/back-to-school/" TargetMode="External"/><Relationship Id="rId4" Type="http://schemas.openxmlformats.org/officeDocument/2006/relationships/hyperlink" Target="https://creativecommons.org/licenses/by-nc-nd/3.0/" TargetMode="External"/><Relationship Id="rId9" Type="http://schemas.openxmlformats.org/officeDocument/2006/relationships/image" Target="../media/image18.jpg"/></Relationships>
</file>

<file path=ppt/slides/_rels/slide4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www.bons-plans-voyage-new-york.com/tous-les-bons-plans/bons-plans-sportifs/comprendre-match-football-americain/" TargetMode="External"/><Relationship Id="rId7" Type="http://schemas.openxmlformats.org/officeDocument/2006/relationships/hyperlink" Target="https://www.wikihow.com/Adjust-Your-Seat-Bel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commons.wikimedia.org/wiki/File:Testing22222.jpg" TargetMode="External"/><Relationship Id="rId5" Type="http://schemas.openxmlformats.org/officeDocument/2006/relationships/image" Target="../media/image28.jpg"/><Relationship Id="rId4" Type="http://schemas.openxmlformats.org/officeDocument/2006/relationships/hyperlink" Target="https://creativecommons.org/licenses/by-nc-nd/3.0/"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bons-plans-voyage-new-york.com/tous-les-bons-plans/bons-plans-sportifs/comprendre-match-football-americain/" TargetMode="External"/><Relationship Id="rId7" Type="http://schemas.openxmlformats.org/officeDocument/2006/relationships/hyperlink" Target="https://creativecommons.org/licenses/by-sa/3.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commons.wikimedia.org/wiki/File:Testing22222.jpg" TargetMode="External"/><Relationship Id="rId5" Type="http://schemas.openxmlformats.org/officeDocument/2006/relationships/image" Target="../media/image28.jpg"/><Relationship Id="rId4" Type="http://schemas.openxmlformats.org/officeDocument/2006/relationships/hyperlink" Target="https://creativecommons.org/licenses/by-nc-nd/3.0/"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youtube.com/watch?v=U6gNknUQbio" TargetMode="External"/><Relationship Id="rId3" Type="http://schemas.openxmlformats.org/officeDocument/2006/relationships/hyperlink" Target="http://www.bons-plans-voyage-new-york.com/tous-les-bons-plans/bons-plans-sportifs/comprendre-match-football-americain/" TargetMode="External"/><Relationship Id="rId7" Type="http://schemas.openxmlformats.org/officeDocument/2006/relationships/hyperlink" Target="https://creativecommons.org/licenses/by-sa/3.0/"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commons.wikimedia.org/wiki/File:Testing22222.jpg" TargetMode="External"/><Relationship Id="rId5" Type="http://schemas.openxmlformats.org/officeDocument/2006/relationships/image" Target="../media/image28.jpg"/><Relationship Id="rId4" Type="http://schemas.openxmlformats.org/officeDocument/2006/relationships/hyperlink" Target="https://creativecommons.org/licenses/by-nc-nd/3.0/"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youtube.com/watch?v=U6gNknUQbio" TargetMode="External"/><Relationship Id="rId3" Type="http://schemas.openxmlformats.org/officeDocument/2006/relationships/hyperlink" Target="http://www.bons-plans-voyage-new-york.com/tous-les-bons-plans/bons-plans-sportifs/comprendre-match-football-americain/" TargetMode="External"/><Relationship Id="rId7" Type="http://schemas.openxmlformats.org/officeDocument/2006/relationships/hyperlink" Target="https://creativecommons.org/licenses/by-sa/3.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commons.wikimedia.org/wiki/File:Testing22222.jpg" TargetMode="External"/><Relationship Id="rId5" Type="http://schemas.openxmlformats.org/officeDocument/2006/relationships/image" Target="../media/image28.jpg"/><Relationship Id="rId4" Type="http://schemas.openxmlformats.org/officeDocument/2006/relationships/hyperlink" Target="https://creativecommons.org/licenses/by-nc-nd/3.0/" TargetMode="External"/><Relationship Id="rId9"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hyperlink" Target="http://www.bons-plans-voyage-new-york.com/tous-les-bons-plans/bons-plans-sportifs/comprendre-match-football-americain/" TargetMode="External"/><Relationship Id="rId7"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Testing22222.jpg" TargetMode="External"/><Relationship Id="rId4" Type="http://schemas.openxmlformats.org/officeDocument/2006/relationships/hyperlink" Target="https://creativecommons.org/licenses/by-nc-nd/3.0/"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cargoogler.blogspot.com/2010/09/hyundai-elantra.html" TargetMode="External"/><Relationship Id="rId3" Type="http://schemas.openxmlformats.org/officeDocument/2006/relationships/hyperlink" Target="http://www.bons-plans-voyage-new-york.com/tous-les-bons-plans/bons-plans-sportifs/comprendre-match-football-americain/" TargetMode="External"/><Relationship Id="rId7"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Testing22222.jpg" TargetMode="External"/><Relationship Id="rId4" Type="http://schemas.openxmlformats.org/officeDocument/2006/relationships/hyperlink" Target="https://creativecommons.org/licenses/by-nc-nd/3.0/" TargetMode="External"/><Relationship Id="rId9"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hyperlink" Target="http://www.bons-plans-voyage-new-york.com/tous-les-bons-plans/bons-plans-sportifs/comprendre-match-football-americain/" TargetMode="External"/><Relationship Id="rId7"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Testing22222.jpg" TargetMode="Externa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bons-plans-voyage-new-york.com/tous-les-bons-plans/bons-plans-sportifs/comprendre-match-football-americain/" TargetMode="External"/><Relationship Id="rId7"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Testing22222.jpg" TargetMode="External"/><Relationship Id="rId4" Type="http://schemas.openxmlformats.org/officeDocument/2006/relationships/hyperlink" Target="https://creativecommons.org/licenses/by-nc-nd/3.0/"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crashstats.nhtsa.dot.gov/#/PublicationList/17" TargetMode="External"/><Relationship Id="rId7" Type="http://schemas.openxmlformats.org/officeDocument/2006/relationships/hyperlink" Target="https://cdan.nhtsa.gov/SASStoredProcess/guest"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crashinfo.penndot.gov/PCIT/featuredReports.html?param=109" TargetMode="External"/><Relationship Id="rId5" Type="http://schemas.openxmlformats.org/officeDocument/2006/relationships/hyperlink" Target="https://www.youtube.com/watch?v=U6gNknUQbio" TargetMode="External"/><Relationship Id="rId4" Type="http://schemas.openxmlformats.org/officeDocument/2006/relationships/slide" Target="slide5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audio" Target="../media/audio1.wav"/><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audio" Target="../media/audio2.wav"/><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B436-C272-4F6C-A9A2-C8120276AB91}"/>
              </a:ext>
            </a:extLst>
          </p:cNvPr>
          <p:cNvSpPr>
            <a:spLocks noGrp="1"/>
          </p:cNvSpPr>
          <p:nvPr>
            <p:ph type="ctrTitle"/>
          </p:nvPr>
        </p:nvSpPr>
        <p:spPr>
          <a:xfrm>
            <a:off x="1524000" y="394984"/>
            <a:ext cx="9144000" cy="1937051"/>
          </a:xfr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solidFill>
                  <a:schemeClr val="bg1"/>
                </a:solidFill>
                <a:latin typeface="+mn-lt"/>
              </a:rPr>
              <a:t>Distracted Driving and Cell Phones</a:t>
            </a:r>
          </a:p>
        </p:txBody>
      </p:sp>
      <p:grpSp>
        <p:nvGrpSpPr>
          <p:cNvPr id="4" name="Group 3">
            <a:extLst>
              <a:ext uri="{FF2B5EF4-FFF2-40B4-BE49-F238E27FC236}">
                <a16:creationId xmlns:a16="http://schemas.microsoft.com/office/drawing/2014/main" id="{DFEB5AC8-EDBB-409A-B316-A1F9CC487616}"/>
              </a:ext>
            </a:extLst>
          </p:cNvPr>
          <p:cNvGrpSpPr/>
          <p:nvPr/>
        </p:nvGrpSpPr>
        <p:grpSpPr>
          <a:xfrm>
            <a:off x="1524000" y="5802841"/>
            <a:ext cx="9503735" cy="853660"/>
            <a:chOff x="1850065" y="5911702"/>
            <a:chExt cx="9503735" cy="853660"/>
          </a:xfrm>
        </p:grpSpPr>
        <p:sp>
          <p:nvSpPr>
            <p:cNvPr id="5" name="Rectangle: Rounded Corners 4">
              <a:extLst>
                <a:ext uri="{FF2B5EF4-FFF2-40B4-BE49-F238E27FC236}">
                  <a16:creationId xmlns:a16="http://schemas.microsoft.com/office/drawing/2014/main" id="{ADE69C6F-CA64-423A-9660-40E2744E2E3B}"/>
                </a:ext>
              </a:extLst>
            </p:cNvPr>
            <p:cNvSpPr/>
            <p:nvPr/>
          </p:nvSpPr>
          <p:spPr>
            <a:xfrm>
              <a:off x="1850065" y="5911702"/>
              <a:ext cx="9503735" cy="8536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40550F4-2976-458A-A9AD-C7E9FEEE7B1E}"/>
                </a:ext>
              </a:extLst>
            </p:cNvPr>
            <p:cNvSpPr/>
            <p:nvPr/>
          </p:nvSpPr>
          <p:spPr>
            <a:xfrm>
              <a:off x="2434393" y="5984589"/>
              <a:ext cx="8143960" cy="707886"/>
            </a:xfrm>
            <a:prstGeom prst="rect">
              <a:avLst/>
            </a:prstGeom>
            <a:solidFill>
              <a:schemeClr val="accent5">
                <a:lumMod val="75000"/>
              </a:schemeClr>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BE READY, BE SAFE, BE RESPONSIBLE</a:t>
              </a:r>
            </a:p>
          </p:txBody>
        </p:sp>
      </p:grpSp>
      <p:sp>
        <p:nvSpPr>
          <p:cNvPr id="8" name="TextBox 7">
            <a:extLst>
              <a:ext uri="{FF2B5EF4-FFF2-40B4-BE49-F238E27FC236}">
                <a16:creationId xmlns:a16="http://schemas.microsoft.com/office/drawing/2014/main" id="{06F6DBFA-382B-40E9-BF86-022853B4C356}"/>
              </a:ext>
            </a:extLst>
          </p:cNvPr>
          <p:cNvSpPr txBox="1"/>
          <p:nvPr/>
        </p:nvSpPr>
        <p:spPr>
          <a:xfrm>
            <a:off x="1036569" y="6956826"/>
            <a:ext cx="5257172" cy="230832"/>
          </a:xfrm>
          <a:prstGeom prst="rect">
            <a:avLst/>
          </a:prstGeom>
          <a:noFill/>
        </p:spPr>
        <p:txBody>
          <a:bodyPr wrap="square" rtlCol="0">
            <a:spAutoFit/>
          </a:bodyPr>
          <a:lstStyle/>
          <a:p>
            <a:r>
              <a:rPr lang="en-US" sz="900">
                <a:hlinkClick r:id="rId3" tooltip="http://usa.streetsblog.org/2013/06/17/aaa-hands-free-devices-dont-solve-distracted-driving-dangers/"/>
              </a:rPr>
              <a:t>This Photo</a:t>
            </a:r>
            <a:r>
              <a:rPr lang="en-US" sz="900"/>
              <a:t> by Unknown Author is licensed under </a:t>
            </a:r>
            <a:r>
              <a:rPr lang="en-US" sz="900">
                <a:hlinkClick r:id="rId4" tooltip="https://creativecommons.org/licenses/by-nc-nd/3.0/"/>
              </a:rPr>
              <a:t>CC BY-NC-ND</a:t>
            </a:r>
            <a:endParaRPr lang="en-US" sz="900"/>
          </a:p>
        </p:txBody>
      </p:sp>
      <p:pic>
        <p:nvPicPr>
          <p:cNvPr id="10" name="Picture 9" descr="A screen shot of a computer&#10;&#10;Description automatically generated">
            <a:extLst>
              <a:ext uri="{FF2B5EF4-FFF2-40B4-BE49-F238E27FC236}">
                <a16:creationId xmlns:a16="http://schemas.microsoft.com/office/drawing/2014/main" id="{35B0C6B7-909A-4C95-B857-B9BFA8D20B1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4400825" y="2232069"/>
            <a:ext cx="3283341" cy="3641403"/>
          </a:xfrm>
          <a:prstGeom prst="roundRect">
            <a:avLst>
              <a:gd name="adj" fmla="val 13924"/>
            </a:avLst>
          </a:prstGeom>
          <a:solidFill>
            <a:schemeClr val="bg1"/>
          </a:solidFill>
          <a:ln>
            <a:noFill/>
          </a:ln>
          <a:effectLst/>
        </p:spPr>
      </p:pic>
      <p:sp>
        <p:nvSpPr>
          <p:cNvPr id="11" name="TextBox 10">
            <a:extLst>
              <a:ext uri="{FF2B5EF4-FFF2-40B4-BE49-F238E27FC236}">
                <a16:creationId xmlns:a16="http://schemas.microsoft.com/office/drawing/2014/main" id="{5D2C0CF1-5A48-46EA-A5B0-36A026E1570B}"/>
              </a:ext>
            </a:extLst>
          </p:cNvPr>
          <p:cNvSpPr txBox="1"/>
          <p:nvPr/>
        </p:nvSpPr>
        <p:spPr>
          <a:xfrm>
            <a:off x="2817000" y="7106826"/>
            <a:ext cx="3563018" cy="230832"/>
          </a:xfrm>
          <a:prstGeom prst="rect">
            <a:avLst/>
          </a:prstGeom>
          <a:noFill/>
        </p:spPr>
        <p:txBody>
          <a:bodyPr wrap="square" rtlCol="0">
            <a:spAutoFit/>
          </a:bodyPr>
          <a:lstStyle/>
          <a:p>
            <a:r>
              <a:rPr lang="en-US" sz="900">
                <a:hlinkClick r:id="rId6" tooltip="https://commons.wikimedia.org/wiki/File:No_cellphone.svg"/>
              </a:rPr>
              <a:t>This Photo</a:t>
            </a:r>
            <a:r>
              <a:rPr lang="en-US" sz="900"/>
              <a:t> by Unknown Author is licensed under </a:t>
            </a:r>
            <a:r>
              <a:rPr lang="en-US" sz="900">
                <a:hlinkClick r:id="rId7" tooltip="https://creativecommons.org/licenses/by-sa/3.0/"/>
              </a:rPr>
              <a:t>CC BY-SA</a:t>
            </a:r>
            <a:endParaRPr lang="en-US" sz="900"/>
          </a:p>
        </p:txBody>
      </p:sp>
      <p:sp>
        <p:nvSpPr>
          <p:cNvPr id="14" name="TextBox 13">
            <a:extLst>
              <a:ext uri="{FF2B5EF4-FFF2-40B4-BE49-F238E27FC236}">
                <a16:creationId xmlns:a16="http://schemas.microsoft.com/office/drawing/2014/main" id="{9F43E0F5-C17E-46CB-AF3E-C2A2FFD16BDE}"/>
              </a:ext>
            </a:extLst>
          </p:cNvPr>
          <p:cNvSpPr txBox="1"/>
          <p:nvPr/>
        </p:nvSpPr>
        <p:spPr>
          <a:xfrm>
            <a:off x="6032500" y="6899076"/>
            <a:ext cx="1040741" cy="646331"/>
          </a:xfrm>
          <a:prstGeom prst="rect">
            <a:avLst/>
          </a:prstGeom>
          <a:noFill/>
        </p:spPr>
        <p:txBody>
          <a:bodyPr wrap="square" rtlCol="0">
            <a:spAutoFit/>
          </a:bodyPr>
          <a:lstStyle/>
          <a:p>
            <a:r>
              <a:rPr lang="en-US" sz="900" dirty="0">
                <a:hlinkClick r:id="rId8" tooltip="https://en.wikipedia.org/wiki/Work-related_road_safety_in_the_United_States"/>
              </a:rPr>
              <a:t>This Photo</a:t>
            </a:r>
            <a:r>
              <a:rPr lang="en-US" sz="900" dirty="0"/>
              <a:t> by Unknown Author is licensed under </a:t>
            </a:r>
            <a:r>
              <a:rPr lang="en-US" sz="900" dirty="0">
                <a:hlinkClick r:id="rId7" tooltip="https://creativecommons.org/licenses/by-sa/3.0/"/>
              </a:rPr>
              <a:t>CC BY-SA</a:t>
            </a:r>
            <a:endParaRPr lang="en-US" sz="900" dirty="0"/>
          </a:p>
        </p:txBody>
      </p:sp>
      <p:sp>
        <p:nvSpPr>
          <p:cNvPr id="22" name="TextBox 21">
            <a:extLst>
              <a:ext uri="{FF2B5EF4-FFF2-40B4-BE49-F238E27FC236}">
                <a16:creationId xmlns:a16="http://schemas.microsoft.com/office/drawing/2014/main" id="{88A4E962-4AA3-4A5A-9C06-E2AB4D6215C5}"/>
              </a:ext>
            </a:extLst>
          </p:cNvPr>
          <p:cNvSpPr txBox="1"/>
          <p:nvPr/>
        </p:nvSpPr>
        <p:spPr>
          <a:xfrm>
            <a:off x="4366349" y="6820581"/>
            <a:ext cx="2108200" cy="369332"/>
          </a:xfrm>
          <a:prstGeom prst="rect">
            <a:avLst/>
          </a:prstGeom>
          <a:noFill/>
        </p:spPr>
        <p:txBody>
          <a:bodyPr wrap="square" rtlCol="0">
            <a:spAutoFit/>
          </a:bodyPr>
          <a:lstStyle/>
          <a:p>
            <a:r>
              <a:rPr lang="en-US" sz="900">
                <a:hlinkClick r:id="rId9" tooltip="http://pngimg.com/download/16683"/>
              </a:rPr>
              <a:t>This Photo</a:t>
            </a:r>
            <a:r>
              <a:rPr lang="en-US" sz="900"/>
              <a:t> by Unknown Author is licensed under </a:t>
            </a:r>
            <a:r>
              <a:rPr lang="en-US" sz="900">
                <a:hlinkClick r:id="rId10" tooltip="https://creativecommons.org/licenses/by-nc/3.0/"/>
              </a:rPr>
              <a:t>CC BY-NC</a:t>
            </a:r>
            <a:endParaRPr lang="en-US" sz="900"/>
          </a:p>
        </p:txBody>
      </p:sp>
      <p:pic>
        <p:nvPicPr>
          <p:cNvPr id="27" name="Picture 26" descr="A close up of a logo&#10;&#10;Description automatically generated">
            <a:extLst>
              <a:ext uri="{FF2B5EF4-FFF2-40B4-BE49-F238E27FC236}">
                <a16:creationId xmlns:a16="http://schemas.microsoft.com/office/drawing/2014/main" id="{AE7747B4-498A-4F8F-BCE7-57E8277DA84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2555779" y="-1027451"/>
            <a:ext cx="2054901" cy="2054901"/>
          </a:xfrm>
          <a:prstGeom prst="rect">
            <a:avLst/>
          </a:prstGeom>
        </p:spPr>
      </p:pic>
      <p:sp>
        <p:nvSpPr>
          <p:cNvPr id="28" name="TextBox 27">
            <a:extLst>
              <a:ext uri="{FF2B5EF4-FFF2-40B4-BE49-F238E27FC236}">
                <a16:creationId xmlns:a16="http://schemas.microsoft.com/office/drawing/2014/main" id="{1DAA1BD4-043D-4E18-9950-645B521B6042}"/>
              </a:ext>
            </a:extLst>
          </p:cNvPr>
          <p:cNvSpPr txBox="1"/>
          <p:nvPr/>
        </p:nvSpPr>
        <p:spPr>
          <a:xfrm>
            <a:off x="5221384" y="7106826"/>
            <a:ext cx="1749232" cy="369332"/>
          </a:xfrm>
          <a:prstGeom prst="rect">
            <a:avLst/>
          </a:prstGeom>
          <a:noFill/>
        </p:spPr>
        <p:txBody>
          <a:bodyPr wrap="square" rtlCol="0">
            <a:spAutoFit/>
          </a:bodyPr>
          <a:lstStyle/>
          <a:p>
            <a:r>
              <a:rPr lang="en-US" sz="900" dirty="0">
                <a:hlinkClick r:id="rId12" tooltip="https://commons.wikimedia.org/wiki/File:Smartphone_icon_-_Noun_Project_283536.svg"/>
              </a:rPr>
              <a:t>This 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306207078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17481FD-A580-4CB5-856E-BCF96925CA75}"/>
              </a:ext>
            </a:extLst>
          </p:cNvPr>
          <p:cNvSpPr/>
          <p:nvPr/>
        </p:nvSpPr>
        <p:spPr>
          <a:xfrm>
            <a:off x="6530927" y="2119743"/>
            <a:ext cx="1667414" cy="1664208"/>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81226" tIns="584524" rIns="581226" bIns="584524"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Type</a:t>
            </a:r>
          </a:p>
        </p:txBody>
      </p:sp>
      <p:pic>
        <p:nvPicPr>
          <p:cNvPr id="5" name="Picture 4" descr="A picture containing tool, wrench&#10;&#10;Description generated with high confidence">
            <a:extLst>
              <a:ext uri="{FF2B5EF4-FFF2-40B4-BE49-F238E27FC236}">
                <a16:creationId xmlns:a16="http://schemas.microsoft.com/office/drawing/2014/main" id="{1C0C9EE1-CC68-45DB-940F-692349AB75B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68854" y="1881362"/>
            <a:ext cx="4654291" cy="2536589"/>
          </a:xfrm>
          <a:prstGeom prst="rect">
            <a:avLst/>
          </a:prstGeom>
        </p:spPr>
      </p:pic>
      <p:sp>
        <p:nvSpPr>
          <p:cNvPr id="4" name="Title 3">
            <a:extLst>
              <a:ext uri="{FF2B5EF4-FFF2-40B4-BE49-F238E27FC236}">
                <a16:creationId xmlns:a16="http://schemas.microsoft.com/office/drawing/2014/main" id="{ECDAD803-8453-4374-B04D-F2ECC202BEBA}"/>
              </a:ext>
            </a:extLst>
          </p:cNvPr>
          <p:cNvSpPr>
            <a:spLocks noGrp="1"/>
          </p:cNvSpPr>
          <p:nvPr>
            <p:ph type="ctrTitle"/>
          </p:nvPr>
        </p:nvSpPr>
        <p:spPr>
          <a:xfrm>
            <a:off x="228978" y="135847"/>
            <a:ext cx="9581450" cy="840230"/>
          </a:xfrm>
          <a:prstGeom prst="rect">
            <a:avLst/>
          </a:prstGeom>
          <a:solidFill>
            <a:srgbClr val="0070C0"/>
          </a:solidFill>
          <a:ln>
            <a:noFill/>
          </a:ln>
          <a:effectLst>
            <a:outerShdw blurRad="76200" dist="12700" dir="2700000" sy="-23000" kx="-8004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en-US" sz="5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Franklin Gothic Medium" panose="020B0603020102020204" pitchFamily="34" charset="0"/>
              </a:rPr>
              <a:t>Affecting the Complexity</a:t>
            </a:r>
          </a:p>
        </p:txBody>
      </p:sp>
      <p:sp>
        <p:nvSpPr>
          <p:cNvPr id="3" name="Subtitle 2">
            <a:extLst>
              <a:ext uri="{FF2B5EF4-FFF2-40B4-BE49-F238E27FC236}">
                <a16:creationId xmlns:a16="http://schemas.microsoft.com/office/drawing/2014/main" id="{9C2E5281-A973-4822-8C09-2766F24F3A7D}"/>
              </a:ext>
            </a:extLst>
          </p:cNvPr>
          <p:cNvSpPr>
            <a:spLocks noGrp="1"/>
          </p:cNvSpPr>
          <p:nvPr>
            <p:ph type="subTitle" idx="1"/>
          </p:nvPr>
        </p:nvSpPr>
        <p:spPr>
          <a:xfrm>
            <a:off x="804985" y="880458"/>
            <a:ext cx="9144000" cy="1655762"/>
          </a:xfrm>
        </p:spPr>
        <p:txBody>
          <a:bodyPr>
            <a:normAutofit/>
          </a:bodyPr>
          <a:lstStyle/>
          <a:p>
            <a:r>
              <a:rPr lang="en-US" sz="8800" b="1" dirty="0">
                <a:solidFill>
                  <a:srgbClr val="002060"/>
                </a:solidFill>
              </a:rPr>
              <a:t>HTS</a:t>
            </a:r>
          </a:p>
        </p:txBody>
      </p:sp>
      <p:sp>
        <p:nvSpPr>
          <p:cNvPr id="48" name="Freeform: Shape 47">
            <a:extLst>
              <a:ext uri="{FF2B5EF4-FFF2-40B4-BE49-F238E27FC236}">
                <a16:creationId xmlns:a16="http://schemas.microsoft.com/office/drawing/2014/main" id="{932B13F9-029E-4B54-A865-4DDAB8A1B729}"/>
              </a:ext>
            </a:extLst>
          </p:cNvPr>
          <p:cNvSpPr/>
          <p:nvPr/>
        </p:nvSpPr>
        <p:spPr>
          <a:xfrm>
            <a:off x="1690300" y="3823423"/>
            <a:ext cx="2286000" cy="2286000"/>
          </a:xfrm>
          <a:custGeom>
            <a:avLst/>
            <a:gdLst>
              <a:gd name="connsiteX0" fmla="*/ 1642173 w 2313558"/>
              <a:gd name="connsiteY0" fmla="*/ 368870 h 2313558"/>
              <a:gd name="connsiteX1" fmla="*/ 1822131 w 2313558"/>
              <a:gd name="connsiteY1" fmla="*/ 217859 h 2313558"/>
              <a:gd name="connsiteX2" fmla="*/ 1965897 w 2313558"/>
              <a:gd name="connsiteY2" fmla="*/ 338493 h 2313558"/>
              <a:gd name="connsiteX3" fmla="*/ 1848430 w 2313558"/>
              <a:gd name="connsiteY3" fmla="*/ 541940 h 2313558"/>
              <a:gd name="connsiteX4" fmla="*/ 2035071 w 2313558"/>
              <a:gd name="connsiteY4" fmla="*/ 865211 h 2313558"/>
              <a:gd name="connsiteX5" fmla="*/ 2269994 w 2313558"/>
              <a:gd name="connsiteY5" fmla="*/ 865205 h 2313558"/>
              <a:gd name="connsiteX6" fmla="*/ 2302584 w 2313558"/>
              <a:gd name="connsiteY6" fmla="*/ 1050027 h 2313558"/>
              <a:gd name="connsiteX7" fmla="*/ 2081825 w 2313558"/>
              <a:gd name="connsiteY7" fmla="*/ 1130370 h 2313558"/>
              <a:gd name="connsiteX8" fmla="*/ 2017005 w 2313558"/>
              <a:gd name="connsiteY8" fmla="*/ 1497981 h 2313558"/>
              <a:gd name="connsiteX9" fmla="*/ 2196972 w 2313558"/>
              <a:gd name="connsiteY9" fmla="*/ 1648982 h 2313558"/>
              <a:gd name="connsiteX10" fmla="*/ 2103135 w 2313558"/>
              <a:gd name="connsiteY10" fmla="*/ 1811511 h 2313558"/>
              <a:gd name="connsiteX11" fmla="*/ 1882381 w 2313558"/>
              <a:gd name="connsiteY11" fmla="*/ 1731157 h 2313558"/>
              <a:gd name="connsiteX12" fmla="*/ 1596431 w 2313558"/>
              <a:gd name="connsiteY12" fmla="*/ 1971098 h 2313558"/>
              <a:gd name="connsiteX13" fmla="*/ 1637231 w 2313558"/>
              <a:gd name="connsiteY13" fmla="*/ 2202451 h 2313558"/>
              <a:gd name="connsiteX14" fmla="*/ 1460876 w 2313558"/>
              <a:gd name="connsiteY14" fmla="*/ 2266639 h 2313558"/>
              <a:gd name="connsiteX15" fmla="*/ 1343420 w 2313558"/>
              <a:gd name="connsiteY15" fmla="*/ 2063186 h 2313558"/>
              <a:gd name="connsiteX16" fmla="*/ 970139 w 2313558"/>
              <a:gd name="connsiteY16" fmla="*/ 2063186 h 2313558"/>
              <a:gd name="connsiteX17" fmla="*/ 852682 w 2313558"/>
              <a:gd name="connsiteY17" fmla="*/ 2266639 h 2313558"/>
              <a:gd name="connsiteX18" fmla="*/ 676327 w 2313558"/>
              <a:gd name="connsiteY18" fmla="*/ 2202451 h 2313558"/>
              <a:gd name="connsiteX19" fmla="*/ 717127 w 2313558"/>
              <a:gd name="connsiteY19" fmla="*/ 1971097 h 2313558"/>
              <a:gd name="connsiteX20" fmla="*/ 431177 w 2313558"/>
              <a:gd name="connsiteY20" fmla="*/ 1731156 h 2313558"/>
              <a:gd name="connsiteX21" fmla="*/ 210423 w 2313558"/>
              <a:gd name="connsiteY21" fmla="*/ 1811511 h 2313558"/>
              <a:gd name="connsiteX22" fmla="*/ 116586 w 2313558"/>
              <a:gd name="connsiteY22" fmla="*/ 1648982 h 2313558"/>
              <a:gd name="connsiteX23" fmla="*/ 296552 w 2313558"/>
              <a:gd name="connsiteY23" fmla="*/ 1497980 h 2313558"/>
              <a:gd name="connsiteX24" fmla="*/ 231732 w 2313558"/>
              <a:gd name="connsiteY24" fmla="*/ 1130370 h 2313558"/>
              <a:gd name="connsiteX25" fmla="*/ 10974 w 2313558"/>
              <a:gd name="connsiteY25" fmla="*/ 1050027 h 2313558"/>
              <a:gd name="connsiteX26" fmla="*/ 43564 w 2313558"/>
              <a:gd name="connsiteY26" fmla="*/ 865205 h 2313558"/>
              <a:gd name="connsiteX27" fmla="*/ 278487 w 2313558"/>
              <a:gd name="connsiteY27" fmla="*/ 865211 h 2313558"/>
              <a:gd name="connsiteX28" fmla="*/ 465128 w 2313558"/>
              <a:gd name="connsiteY28" fmla="*/ 541940 h 2313558"/>
              <a:gd name="connsiteX29" fmla="*/ 347661 w 2313558"/>
              <a:gd name="connsiteY29" fmla="*/ 338493 h 2313558"/>
              <a:gd name="connsiteX30" fmla="*/ 491427 w 2313558"/>
              <a:gd name="connsiteY30" fmla="*/ 217859 h 2313558"/>
              <a:gd name="connsiteX31" fmla="*/ 671385 w 2313558"/>
              <a:gd name="connsiteY31" fmla="*/ 368870 h 2313558"/>
              <a:gd name="connsiteX32" fmla="*/ 1022155 w 2313558"/>
              <a:gd name="connsiteY32" fmla="*/ 241200 h 2313558"/>
              <a:gd name="connsiteX33" fmla="*/ 1062943 w 2313558"/>
              <a:gd name="connsiteY33" fmla="*/ 9844 h 2313558"/>
              <a:gd name="connsiteX34" fmla="*/ 1250615 w 2313558"/>
              <a:gd name="connsiteY34" fmla="*/ 9844 h 2313558"/>
              <a:gd name="connsiteX35" fmla="*/ 1291403 w 2313558"/>
              <a:gd name="connsiteY35" fmla="*/ 241200 h 2313558"/>
              <a:gd name="connsiteX36" fmla="*/ 1642173 w 2313558"/>
              <a:gd name="connsiteY36" fmla="*/ 368870 h 231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13558" h="2313558">
                <a:moveTo>
                  <a:pt x="1642173" y="368870"/>
                </a:moveTo>
                <a:lnTo>
                  <a:pt x="1822131" y="217859"/>
                </a:lnTo>
                <a:lnTo>
                  <a:pt x="1965897" y="338493"/>
                </a:lnTo>
                <a:lnTo>
                  <a:pt x="1848430" y="541940"/>
                </a:lnTo>
                <a:cubicBezTo>
                  <a:pt x="1931956" y="635901"/>
                  <a:pt x="1995461" y="745895"/>
                  <a:pt x="2035071" y="865211"/>
                </a:cubicBezTo>
                <a:lnTo>
                  <a:pt x="2269994" y="865205"/>
                </a:lnTo>
                <a:lnTo>
                  <a:pt x="2302584" y="1050027"/>
                </a:lnTo>
                <a:lnTo>
                  <a:pt x="2081825" y="1130370"/>
                </a:lnTo>
                <a:cubicBezTo>
                  <a:pt x="2085413" y="1256038"/>
                  <a:pt x="2063358" y="1381119"/>
                  <a:pt x="2017005" y="1497981"/>
                </a:cubicBezTo>
                <a:lnTo>
                  <a:pt x="2196972" y="1648982"/>
                </a:lnTo>
                <a:lnTo>
                  <a:pt x="2103135" y="1811511"/>
                </a:lnTo>
                <a:lnTo>
                  <a:pt x="1882381" y="1731157"/>
                </a:lnTo>
                <a:cubicBezTo>
                  <a:pt x="1804352" y="1829730"/>
                  <a:pt x="1707056" y="1911371"/>
                  <a:pt x="1596431" y="1971098"/>
                </a:cubicBezTo>
                <a:lnTo>
                  <a:pt x="1637231" y="2202451"/>
                </a:lnTo>
                <a:lnTo>
                  <a:pt x="1460876" y="2266639"/>
                </a:lnTo>
                <a:lnTo>
                  <a:pt x="1343420" y="2063186"/>
                </a:lnTo>
                <a:cubicBezTo>
                  <a:pt x="1220285" y="2088541"/>
                  <a:pt x="1093274" y="2088541"/>
                  <a:pt x="970139" y="2063186"/>
                </a:cubicBezTo>
                <a:lnTo>
                  <a:pt x="852682" y="2266639"/>
                </a:lnTo>
                <a:lnTo>
                  <a:pt x="676327" y="2202451"/>
                </a:lnTo>
                <a:lnTo>
                  <a:pt x="717127" y="1971097"/>
                </a:lnTo>
                <a:cubicBezTo>
                  <a:pt x="606502" y="1911370"/>
                  <a:pt x="509206" y="1829729"/>
                  <a:pt x="431177" y="1731156"/>
                </a:cubicBezTo>
                <a:lnTo>
                  <a:pt x="210423" y="1811511"/>
                </a:lnTo>
                <a:lnTo>
                  <a:pt x="116586" y="1648982"/>
                </a:lnTo>
                <a:lnTo>
                  <a:pt x="296552" y="1497980"/>
                </a:lnTo>
                <a:cubicBezTo>
                  <a:pt x="250200" y="1381118"/>
                  <a:pt x="228145" y="1256037"/>
                  <a:pt x="231732" y="1130370"/>
                </a:cubicBezTo>
                <a:lnTo>
                  <a:pt x="10974" y="1050027"/>
                </a:lnTo>
                <a:lnTo>
                  <a:pt x="43564" y="865205"/>
                </a:lnTo>
                <a:lnTo>
                  <a:pt x="278487" y="865211"/>
                </a:lnTo>
                <a:cubicBezTo>
                  <a:pt x="318096" y="745895"/>
                  <a:pt x="381602" y="635901"/>
                  <a:pt x="465128" y="541940"/>
                </a:cubicBezTo>
                <a:lnTo>
                  <a:pt x="347661" y="338493"/>
                </a:lnTo>
                <a:lnTo>
                  <a:pt x="491427" y="217859"/>
                </a:lnTo>
                <a:lnTo>
                  <a:pt x="671385" y="368870"/>
                </a:lnTo>
                <a:cubicBezTo>
                  <a:pt x="778423" y="302929"/>
                  <a:pt x="897773" y="259489"/>
                  <a:pt x="1022155" y="241200"/>
                </a:cubicBezTo>
                <a:lnTo>
                  <a:pt x="1062943" y="9844"/>
                </a:lnTo>
                <a:lnTo>
                  <a:pt x="1250615" y="9844"/>
                </a:lnTo>
                <a:lnTo>
                  <a:pt x="1291403" y="241200"/>
                </a:lnTo>
                <a:cubicBezTo>
                  <a:pt x="1415784" y="259489"/>
                  <a:pt x="1535135" y="302929"/>
                  <a:pt x="1642173" y="368870"/>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10848" tIns="587660" rIns="510848" bIns="628121"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a:ln>
                  <a:noFill/>
                </a:ln>
                <a:solidFill>
                  <a:srgbClr val="FFC000"/>
                </a:solidFill>
                <a:effectLst/>
                <a:uLnTx/>
                <a:uFillTx/>
                <a:latin typeface="Calibri" panose="020F0502020204030204"/>
                <a:ea typeface="+mn-ea"/>
                <a:cs typeface="+mn-cs"/>
              </a:rPr>
              <a:t>Drivers</a:t>
            </a:r>
          </a:p>
        </p:txBody>
      </p:sp>
      <p:sp>
        <p:nvSpPr>
          <p:cNvPr id="49" name="Freeform: Shape 48">
            <a:extLst>
              <a:ext uri="{FF2B5EF4-FFF2-40B4-BE49-F238E27FC236}">
                <a16:creationId xmlns:a16="http://schemas.microsoft.com/office/drawing/2014/main" id="{35B8DE9B-E1BD-4F21-BBCA-32B9DCC3DA7B}"/>
              </a:ext>
            </a:extLst>
          </p:cNvPr>
          <p:cNvSpPr/>
          <p:nvPr/>
        </p:nvSpPr>
        <p:spPr>
          <a:xfrm>
            <a:off x="356033" y="3251827"/>
            <a:ext cx="1682588" cy="1682588"/>
          </a:xfrm>
          <a:custGeom>
            <a:avLst/>
            <a:gdLst>
              <a:gd name="connsiteX0" fmla="*/ 1258991 w 1682588"/>
              <a:gd name="connsiteY0" fmla="*/ 426157 h 1682588"/>
              <a:gd name="connsiteX1" fmla="*/ 1507230 w 1682588"/>
              <a:gd name="connsiteY1" fmla="*/ 351342 h 1682588"/>
              <a:gd name="connsiteX2" fmla="*/ 1598573 w 1682588"/>
              <a:gd name="connsiteY2" fmla="*/ 509552 h 1682588"/>
              <a:gd name="connsiteX3" fmla="*/ 1409662 w 1682588"/>
              <a:gd name="connsiteY3" fmla="*/ 687126 h 1682588"/>
              <a:gd name="connsiteX4" fmla="*/ 1409662 w 1682588"/>
              <a:gd name="connsiteY4" fmla="*/ 995462 h 1682588"/>
              <a:gd name="connsiteX5" fmla="*/ 1598573 w 1682588"/>
              <a:gd name="connsiteY5" fmla="*/ 1173036 h 1682588"/>
              <a:gd name="connsiteX6" fmla="*/ 1507230 w 1682588"/>
              <a:gd name="connsiteY6" fmla="*/ 1331246 h 1682588"/>
              <a:gd name="connsiteX7" fmla="*/ 1258991 w 1682588"/>
              <a:gd name="connsiteY7" fmla="*/ 1256431 h 1682588"/>
              <a:gd name="connsiteX8" fmla="*/ 991964 w 1682588"/>
              <a:gd name="connsiteY8" fmla="*/ 1410599 h 1682588"/>
              <a:gd name="connsiteX9" fmla="*/ 932637 w 1682588"/>
              <a:gd name="connsiteY9" fmla="*/ 1662987 h 1682588"/>
              <a:gd name="connsiteX10" fmla="*/ 749951 w 1682588"/>
              <a:gd name="connsiteY10" fmla="*/ 1662987 h 1682588"/>
              <a:gd name="connsiteX11" fmla="*/ 690623 w 1682588"/>
              <a:gd name="connsiteY11" fmla="*/ 1410599 h 1682588"/>
              <a:gd name="connsiteX12" fmla="*/ 423596 w 1682588"/>
              <a:gd name="connsiteY12" fmla="*/ 1256431 h 1682588"/>
              <a:gd name="connsiteX13" fmla="*/ 175358 w 1682588"/>
              <a:gd name="connsiteY13" fmla="*/ 1331246 h 1682588"/>
              <a:gd name="connsiteX14" fmla="*/ 84015 w 1682588"/>
              <a:gd name="connsiteY14" fmla="*/ 1173036 h 1682588"/>
              <a:gd name="connsiteX15" fmla="*/ 272926 w 1682588"/>
              <a:gd name="connsiteY15" fmla="*/ 995462 h 1682588"/>
              <a:gd name="connsiteX16" fmla="*/ 272926 w 1682588"/>
              <a:gd name="connsiteY16" fmla="*/ 687126 h 1682588"/>
              <a:gd name="connsiteX17" fmla="*/ 84015 w 1682588"/>
              <a:gd name="connsiteY17" fmla="*/ 509552 h 1682588"/>
              <a:gd name="connsiteX18" fmla="*/ 175358 w 1682588"/>
              <a:gd name="connsiteY18" fmla="*/ 351342 h 1682588"/>
              <a:gd name="connsiteX19" fmla="*/ 423597 w 1682588"/>
              <a:gd name="connsiteY19" fmla="*/ 426157 h 1682588"/>
              <a:gd name="connsiteX20" fmla="*/ 690624 w 1682588"/>
              <a:gd name="connsiteY20" fmla="*/ 271989 h 1682588"/>
              <a:gd name="connsiteX21" fmla="*/ 749951 w 1682588"/>
              <a:gd name="connsiteY21" fmla="*/ 19601 h 1682588"/>
              <a:gd name="connsiteX22" fmla="*/ 932637 w 1682588"/>
              <a:gd name="connsiteY22" fmla="*/ 19601 h 1682588"/>
              <a:gd name="connsiteX23" fmla="*/ 991965 w 1682588"/>
              <a:gd name="connsiteY23" fmla="*/ 271989 h 1682588"/>
              <a:gd name="connsiteX24" fmla="*/ 1258992 w 1682588"/>
              <a:gd name="connsiteY24" fmla="*/ 426157 h 1682588"/>
              <a:gd name="connsiteX25" fmla="*/ 1258991 w 1682588"/>
              <a:gd name="connsiteY25" fmla="*/ 426157 h 16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82588" h="1682588">
                <a:moveTo>
                  <a:pt x="1258991" y="426157"/>
                </a:moveTo>
                <a:lnTo>
                  <a:pt x="1507230" y="351342"/>
                </a:lnTo>
                <a:lnTo>
                  <a:pt x="1598573" y="509552"/>
                </a:lnTo>
                <a:lnTo>
                  <a:pt x="1409662" y="687126"/>
                </a:lnTo>
                <a:cubicBezTo>
                  <a:pt x="1437046" y="788081"/>
                  <a:pt x="1437046" y="894507"/>
                  <a:pt x="1409662" y="995462"/>
                </a:cubicBezTo>
                <a:lnTo>
                  <a:pt x="1598573" y="1173036"/>
                </a:lnTo>
                <a:lnTo>
                  <a:pt x="1507230" y="1331246"/>
                </a:lnTo>
                <a:lnTo>
                  <a:pt x="1258991" y="1256431"/>
                </a:lnTo>
                <a:cubicBezTo>
                  <a:pt x="1185253" y="1330623"/>
                  <a:pt x="1093085" y="1383837"/>
                  <a:pt x="991964" y="1410599"/>
                </a:cubicBezTo>
                <a:lnTo>
                  <a:pt x="932637" y="1662987"/>
                </a:lnTo>
                <a:lnTo>
                  <a:pt x="749951" y="1662987"/>
                </a:lnTo>
                <a:lnTo>
                  <a:pt x="690623" y="1410599"/>
                </a:lnTo>
                <a:cubicBezTo>
                  <a:pt x="589502" y="1383837"/>
                  <a:pt x="497334" y="1330623"/>
                  <a:pt x="423596" y="1256431"/>
                </a:cubicBezTo>
                <a:lnTo>
                  <a:pt x="175358" y="1331246"/>
                </a:lnTo>
                <a:lnTo>
                  <a:pt x="84015" y="1173036"/>
                </a:lnTo>
                <a:lnTo>
                  <a:pt x="272926" y="995462"/>
                </a:lnTo>
                <a:cubicBezTo>
                  <a:pt x="245542" y="894507"/>
                  <a:pt x="245542" y="788081"/>
                  <a:pt x="272926" y="687126"/>
                </a:cubicBezTo>
                <a:lnTo>
                  <a:pt x="84015" y="509552"/>
                </a:lnTo>
                <a:lnTo>
                  <a:pt x="175358" y="351342"/>
                </a:lnTo>
                <a:lnTo>
                  <a:pt x="423597" y="426157"/>
                </a:lnTo>
                <a:cubicBezTo>
                  <a:pt x="497335" y="351965"/>
                  <a:pt x="589503" y="298751"/>
                  <a:pt x="690624" y="271989"/>
                </a:cubicBezTo>
                <a:lnTo>
                  <a:pt x="749951" y="19601"/>
                </a:lnTo>
                <a:lnTo>
                  <a:pt x="932637" y="19601"/>
                </a:lnTo>
                <a:lnTo>
                  <a:pt x="991965" y="271989"/>
                </a:lnTo>
                <a:cubicBezTo>
                  <a:pt x="1093086" y="298751"/>
                  <a:pt x="1185254" y="351965"/>
                  <a:pt x="1258992" y="426157"/>
                </a:cubicBezTo>
                <a:lnTo>
                  <a:pt x="1258991" y="426157"/>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40107" tIns="442667" rIns="440107" bIns="442667"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a:ln>
                  <a:noFill/>
                </a:ln>
                <a:solidFill>
                  <a:prstClr val="white"/>
                </a:solidFill>
                <a:effectLst/>
                <a:uLnTx/>
                <a:uFillTx/>
                <a:latin typeface="Calibri" panose="020F0502020204030204"/>
                <a:ea typeface="+mn-ea"/>
                <a:cs typeface="+mn-cs"/>
              </a:rPr>
              <a:t>Experience</a:t>
            </a:r>
          </a:p>
        </p:txBody>
      </p:sp>
      <p:sp>
        <p:nvSpPr>
          <p:cNvPr id="50" name="Freeform: Shape 49">
            <a:extLst>
              <a:ext uri="{FF2B5EF4-FFF2-40B4-BE49-F238E27FC236}">
                <a16:creationId xmlns:a16="http://schemas.microsoft.com/office/drawing/2014/main" id="{02957E86-531F-4B79-B2E3-DE0439415074}"/>
              </a:ext>
            </a:extLst>
          </p:cNvPr>
          <p:cNvSpPr/>
          <p:nvPr/>
        </p:nvSpPr>
        <p:spPr>
          <a:xfrm>
            <a:off x="1136652" y="1889866"/>
            <a:ext cx="2019106" cy="2019106"/>
          </a:xfrm>
          <a:custGeom>
            <a:avLst/>
            <a:gdLst>
              <a:gd name="connsiteX0" fmla="*/ 1233554 w 1648592"/>
              <a:gd name="connsiteY0" fmla="*/ 417546 h 1648592"/>
              <a:gd name="connsiteX1" fmla="*/ 1476777 w 1648592"/>
              <a:gd name="connsiteY1" fmla="*/ 344244 h 1648592"/>
              <a:gd name="connsiteX2" fmla="*/ 1566274 w 1648592"/>
              <a:gd name="connsiteY2" fmla="*/ 499257 h 1648592"/>
              <a:gd name="connsiteX3" fmla="*/ 1381180 w 1648592"/>
              <a:gd name="connsiteY3" fmla="*/ 673243 h 1648592"/>
              <a:gd name="connsiteX4" fmla="*/ 1381180 w 1648592"/>
              <a:gd name="connsiteY4" fmla="*/ 975349 h 1648592"/>
              <a:gd name="connsiteX5" fmla="*/ 1566274 w 1648592"/>
              <a:gd name="connsiteY5" fmla="*/ 1149335 h 1648592"/>
              <a:gd name="connsiteX6" fmla="*/ 1476777 w 1648592"/>
              <a:gd name="connsiteY6" fmla="*/ 1304348 h 1648592"/>
              <a:gd name="connsiteX7" fmla="*/ 1233554 w 1648592"/>
              <a:gd name="connsiteY7" fmla="*/ 1231046 h 1648592"/>
              <a:gd name="connsiteX8" fmla="*/ 971922 w 1648592"/>
              <a:gd name="connsiteY8" fmla="*/ 1382099 h 1648592"/>
              <a:gd name="connsiteX9" fmla="*/ 913793 w 1648592"/>
              <a:gd name="connsiteY9" fmla="*/ 1629387 h 1648592"/>
              <a:gd name="connsiteX10" fmla="*/ 734799 w 1648592"/>
              <a:gd name="connsiteY10" fmla="*/ 1629387 h 1648592"/>
              <a:gd name="connsiteX11" fmla="*/ 676670 w 1648592"/>
              <a:gd name="connsiteY11" fmla="*/ 1382099 h 1648592"/>
              <a:gd name="connsiteX12" fmla="*/ 415038 w 1648592"/>
              <a:gd name="connsiteY12" fmla="*/ 1231046 h 1648592"/>
              <a:gd name="connsiteX13" fmla="*/ 171815 w 1648592"/>
              <a:gd name="connsiteY13" fmla="*/ 1304348 h 1648592"/>
              <a:gd name="connsiteX14" fmla="*/ 82318 w 1648592"/>
              <a:gd name="connsiteY14" fmla="*/ 1149335 h 1648592"/>
              <a:gd name="connsiteX15" fmla="*/ 267412 w 1648592"/>
              <a:gd name="connsiteY15" fmla="*/ 975349 h 1648592"/>
              <a:gd name="connsiteX16" fmla="*/ 267412 w 1648592"/>
              <a:gd name="connsiteY16" fmla="*/ 673243 h 1648592"/>
              <a:gd name="connsiteX17" fmla="*/ 82318 w 1648592"/>
              <a:gd name="connsiteY17" fmla="*/ 499257 h 1648592"/>
              <a:gd name="connsiteX18" fmla="*/ 171815 w 1648592"/>
              <a:gd name="connsiteY18" fmla="*/ 344244 h 1648592"/>
              <a:gd name="connsiteX19" fmla="*/ 415038 w 1648592"/>
              <a:gd name="connsiteY19" fmla="*/ 417546 h 1648592"/>
              <a:gd name="connsiteX20" fmla="*/ 676670 w 1648592"/>
              <a:gd name="connsiteY20" fmla="*/ 266493 h 1648592"/>
              <a:gd name="connsiteX21" fmla="*/ 734799 w 1648592"/>
              <a:gd name="connsiteY21" fmla="*/ 19205 h 1648592"/>
              <a:gd name="connsiteX22" fmla="*/ 913793 w 1648592"/>
              <a:gd name="connsiteY22" fmla="*/ 19205 h 1648592"/>
              <a:gd name="connsiteX23" fmla="*/ 971922 w 1648592"/>
              <a:gd name="connsiteY23" fmla="*/ 266493 h 1648592"/>
              <a:gd name="connsiteX24" fmla="*/ 1233554 w 1648592"/>
              <a:gd name="connsiteY24" fmla="*/ 417546 h 164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48592" h="1648592">
                <a:moveTo>
                  <a:pt x="1061111" y="417016"/>
                </a:moveTo>
                <a:lnTo>
                  <a:pt x="1237444" y="307806"/>
                </a:lnTo>
                <a:lnTo>
                  <a:pt x="1340786" y="411148"/>
                </a:lnTo>
                <a:lnTo>
                  <a:pt x="1231575" y="587481"/>
                </a:lnTo>
                <a:cubicBezTo>
                  <a:pt x="1273638" y="659823"/>
                  <a:pt x="1295674" y="742063"/>
                  <a:pt x="1295417" y="825744"/>
                </a:cubicBezTo>
                <a:lnTo>
                  <a:pt x="1478164" y="923848"/>
                </a:lnTo>
                <a:lnTo>
                  <a:pt x="1440338" y="1065015"/>
                </a:lnTo>
                <a:lnTo>
                  <a:pt x="1233024" y="1058603"/>
                </a:lnTo>
                <a:cubicBezTo>
                  <a:pt x="1191405" y="1131202"/>
                  <a:pt x="1131201" y="1191406"/>
                  <a:pt x="1058602" y="1233024"/>
                </a:cubicBezTo>
                <a:lnTo>
                  <a:pt x="1065016" y="1440338"/>
                </a:lnTo>
                <a:lnTo>
                  <a:pt x="923848" y="1478164"/>
                </a:lnTo>
                <a:lnTo>
                  <a:pt x="825745" y="1295418"/>
                </a:lnTo>
                <a:cubicBezTo>
                  <a:pt x="742063" y="1295675"/>
                  <a:pt x="659823" y="1273639"/>
                  <a:pt x="587481" y="1231576"/>
                </a:cubicBezTo>
                <a:lnTo>
                  <a:pt x="411148" y="1340786"/>
                </a:lnTo>
                <a:lnTo>
                  <a:pt x="307806" y="1237444"/>
                </a:lnTo>
                <a:lnTo>
                  <a:pt x="417017" y="1061111"/>
                </a:lnTo>
                <a:cubicBezTo>
                  <a:pt x="374954" y="988769"/>
                  <a:pt x="352918" y="906529"/>
                  <a:pt x="353175" y="822848"/>
                </a:cubicBezTo>
                <a:lnTo>
                  <a:pt x="170428" y="724744"/>
                </a:lnTo>
                <a:lnTo>
                  <a:pt x="208254" y="583577"/>
                </a:lnTo>
                <a:lnTo>
                  <a:pt x="415568" y="589989"/>
                </a:lnTo>
                <a:cubicBezTo>
                  <a:pt x="457187" y="517390"/>
                  <a:pt x="517391" y="457186"/>
                  <a:pt x="589990" y="415568"/>
                </a:cubicBezTo>
                <a:lnTo>
                  <a:pt x="583576" y="208254"/>
                </a:lnTo>
                <a:lnTo>
                  <a:pt x="724744" y="170428"/>
                </a:lnTo>
                <a:lnTo>
                  <a:pt x="822847" y="353174"/>
                </a:lnTo>
                <a:cubicBezTo>
                  <a:pt x="906529" y="352917"/>
                  <a:pt x="988769" y="374953"/>
                  <a:pt x="1061111" y="417016"/>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63352" tIns="563352" rIns="563351" bIns="563351"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Age</a:t>
            </a:r>
          </a:p>
        </p:txBody>
      </p:sp>
      <p:sp>
        <p:nvSpPr>
          <p:cNvPr id="40" name="Freeform: Shape 39">
            <a:extLst>
              <a:ext uri="{FF2B5EF4-FFF2-40B4-BE49-F238E27FC236}">
                <a16:creationId xmlns:a16="http://schemas.microsoft.com/office/drawing/2014/main" id="{63B7E7D6-4703-48CF-8C11-C44DD0083D6D}"/>
              </a:ext>
            </a:extLst>
          </p:cNvPr>
          <p:cNvSpPr/>
          <p:nvPr/>
        </p:nvSpPr>
        <p:spPr>
          <a:xfrm>
            <a:off x="5376985" y="4434986"/>
            <a:ext cx="2587380" cy="2587380"/>
          </a:xfrm>
          <a:custGeom>
            <a:avLst/>
            <a:gdLst>
              <a:gd name="connsiteX0" fmla="*/ 1836533 w 2587380"/>
              <a:gd name="connsiteY0" fmla="*/ 412528 h 2587380"/>
              <a:gd name="connsiteX1" fmla="*/ 2037790 w 2587380"/>
              <a:gd name="connsiteY1" fmla="*/ 243644 h 2587380"/>
              <a:gd name="connsiteX2" fmla="*/ 2198572 w 2587380"/>
              <a:gd name="connsiteY2" fmla="*/ 378556 h 2587380"/>
              <a:gd name="connsiteX3" fmla="*/ 2067202 w 2587380"/>
              <a:gd name="connsiteY3" fmla="*/ 606081 h 2587380"/>
              <a:gd name="connsiteX4" fmla="*/ 2275933 w 2587380"/>
              <a:gd name="connsiteY4" fmla="*/ 967613 h 2587380"/>
              <a:gd name="connsiteX5" fmla="*/ 2538661 w 2587380"/>
              <a:gd name="connsiteY5" fmla="*/ 967607 h 2587380"/>
              <a:gd name="connsiteX6" fmla="*/ 2575107 w 2587380"/>
              <a:gd name="connsiteY6" fmla="*/ 1174303 h 2587380"/>
              <a:gd name="connsiteX7" fmla="*/ 2328220 w 2587380"/>
              <a:gd name="connsiteY7" fmla="*/ 1264155 h 2587380"/>
              <a:gd name="connsiteX8" fmla="*/ 2255729 w 2587380"/>
              <a:gd name="connsiteY8" fmla="*/ 1675274 h 2587380"/>
              <a:gd name="connsiteX9" fmla="*/ 2456995 w 2587380"/>
              <a:gd name="connsiteY9" fmla="*/ 1844147 h 2587380"/>
              <a:gd name="connsiteX10" fmla="*/ 2352053 w 2587380"/>
              <a:gd name="connsiteY10" fmla="*/ 2025913 h 2587380"/>
              <a:gd name="connsiteX11" fmla="*/ 2105171 w 2587380"/>
              <a:gd name="connsiteY11" fmla="*/ 1936048 h 2587380"/>
              <a:gd name="connsiteX12" fmla="*/ 1785377 w 2587380"/>
              <a:gd name="connsiteY12" fmla="*/ 2204387 h 2587380"/>
              <a:gd name="connsiteX13" fmla="*/ 1831006 w 2587380"/>
              <a:gd name="connsiteY13" fmla="*/ 2463123 h 2587380"/>
              <a:gd name="connsiteX14" fmla="*/ 1633779 w 2587380"/>
              <a:gd name="connsiteY14" fmla="*/ 2534908 h 2587380"/>
              <a:gd name="connsiteX15" fmla="*/ 1502421 w 2587380"/>
              <a:gd name="connsiteY15" fmla="*/ 2307375 h 2587380"/>
              <a:gd name="connsiteX16" fmla="*/ 1084960 w 2587380"/>
              <a:gd name="connsiteY16" fmla="*/ 2307375 h 2587380"/>
              <a:gd name="connsiteX17" fmla="*/ 953601 w 2587380"/>
              <a:gd name="connsiteY17" fmla="*/ 2534908 h 2587380"/>
              <a:gd name="connsiteX18" fmla="*/ 756374 w 2587380"/>
              <a:gd name="connsiteY18" fmla="*/ 2463123 h 2587380"/>
              <a:gd name="connsiteX19" fmla="*/ 802003 w 2587380"/>
              <a:gd name="connsiteY19" fmla="*/ 2204387 h 2587380"/>
              <a:gd name="connsiteX20" fmla="*/ 482209 w 2587380"/>
              <a:gd name="connsiteY20" fmla="*/ 1936048 h 2587380"/>
              <a:gd name="connsiteX21" fmla="*/ 235327 w 2587380"/>
              <a:gd name="connsiteY21" fmla="*/ 2025913 h 2587380"/>
              <a:gd name="connsiteX22" fmla="*/ 130385 w 2587380"/>
              <a:gd name="connsiteY22" fmla="*/ 1844147 h 2587380"/>
              <a:gd name="connsiteX23" fmla="*/ 331651 w 2587380"/>
              <a:gd name="connsiteY23" fmla="*/ 1675274 h 2587380"/>
              <a:gd name="connsiteX24" fmla="*/ 259160 w 2587380"/>
              <a:gd name="connsiteY24" fmla="*/ 1264155 h 2587380"/>
              <a:gd name="connsiteX25" fmla="*/ 12273 w 2587380"/>
              <a:gd name="connsiteY25" fmla="*/ 1174303 h 2587380"/>
              <a:gd name="connsiteX26" fmla="*/ 48719 w 2587380"/>
              <a:gd name="connsiteY26" fmla="*/ 967607 h 2587380"/>
              <a:gd name="connsiteX27" fmla="*/ 311448 w 2587380"/>
              <a:gd name="connsiteY27" fmla="*/ 967614 h 2587380"/>
              <a:gd name="connsiteX28" fmla="*/ 520179 w 2587380"/>
              <a:gd name="connsiteY28" fmla="*/ 606082 h 2587380"/>
              <a:gd name="connsiteX29" fmla="*/ 388808 w 2587380"/>
              <a:gd name="connsiteY29" fmla="*/ 378556 h 2587380"/>
              <a:gd name="connsiteX30" fmla="*/ 549590 w 2587380"/>
              <a:gd name="connsiteY30" fmla="*/ 243644 h 2587380"/>
              <a:gd name="connsiteX31" fmla="*/ 750847 w 2587380"/>
              <a:gd name="connsiteY31" fmla="*/ 412528 h 2587380"/>
              <a:gd name="connsiteX32" fmla="*/ 1143132 w 2587380"/>
              <a:gd name="connsiteY32" fmla="*/ 269748 h 2587380"/>
              <a:gd name="connsiteX33" fmla="*/ 1188748 w 2587380"/>
              <a:gd name="connsiteY33" fmla="*/ 11010 h 2587380"/>
              <a:gd name="connsiteX34" fmla="*/ 1398632 w 2587380"/>
              <a:gd name="connsiteY34" fmla="*/ 11010 h 2587380"/>
              <a:gd name="connsiteX35" fmla="*/ 1444248 w 2587380"/>
              <a:gd name="connsiteY35" fmla="*/ 269748 h 2587380"/>
              <a:gd name="connsiteX36" fmla="*/ 1836533 w 2587380"/>
              <a:gd name="connsiteY36" fmla="*/ 412528 h 25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87380" h="2587380">
                <a:moveTo>
                  <a:pt x="1836533" y="412528"/>
                </a:moveTo>
                <a:lnTo>
                  <a:pt x="2037790" y="243644"/>
                </a:lnTo>
                <a:lnTo>
                  <a:pt x="2198572" y="378556"/>
                </a:lnTo>
                <a:lnTo>
                  <a:pt x="2067202" y="606081"/>
                </a:lnTo>
                <a:cubicBezTo>
                  <a:pt x="2160614" y="711163"/>
                  <a:pt x="2231635" y="834175"/>
                  <a:pt x="2275933" y="967613"/>
                </a:cubicBezTo>
                <a:lnTo>
                  <a:pt x="2538661" y="967607"/>
                </a:lnTo>
                <a:lnTo>
                  <a:pt x="2575107" y="1174303"/>
                </a:lnTo>
                <a:lnTo>
                  <a:pt x="2328220" y="1264155"/>
                </a:lnTo>
                <a:cubicBezTo>
                  <a:pt x="2332232" y="1404696"/>
                  <a:pt x="2307567" y="1544581"/>
                  <a:pt x="2255729" y="1675274"/>
                </a:cubicBezTo>
                <a:lnTo>
                  <a:pt x="2456995" y="1844147"/>
                </a:lnTo>
                <a:lnTo>
                  <a:pt x="2352053" y="2025913"/>
                </a:lnTo>
                <a:lnTo>
                  <a:pt x="2105171" y="1936048"/>
                </a:lnTo>
                <a:cubicBezTo>
                  <a:pt x="2017907" y="2046288"/>
                  <a:pt x="1909095" y="2137591"/>
                  <a:pt x="1785377" y="2204387"/>
                </a:cubicBezTo>
                <a:lnTo>
                  <a:pt x="1831006" y="2463123"/>
                </a:lnTo>
                <a:lnTo>
                  <a:pt x="1633779" y="2534908"/>
                </a:lnTo>
                <a:lnTo>
                  <a:pt x="1502421" y="2307375"/>
                </a:lnTo>
                <a:cubicBezTo>
                  <a:pt x="1364712" y="2335731"/>
                  <a:pt x="1222669" y="2335731"/>
                  <a:pt x="1084960" y="2307375"/>
                </a:cubicBezTo>
                <a:lnTo>
                  <a:pt x="953601" y="2534908"/>
                </a:lnTo>
                <a:lnTo>
                  <a:pt x="756374" y="2463123"/>
                </a:lnTo>
                <a:lnTo>
                  <a:pt x="802003" y="2204387"/>
                </a:lnTo>
                <a:cubicBezTo>
                  <a:pt x="678285" y="2137591"/>
                  <a:pt x="569473" y="2046288"/>
                  <a:pt x="482209" y="1936048"/>
                </a:cubicBezTo>
                <a:lnTo>
                  <a:pt x="235327" y="2025913"/>
                </a:lnTo>
                <a:lnTo>
                  <a:pt x="130385" y="1844147"/>
                </a:lnTo>
                <a:lnTo>
                  <a:pt x="331651" y="1675274"/>
                </a:lnTo>
                <a:cubicBezTo>
                  <a:pt x="279813" y="1544581"/>
                  <a:pt x="255147" y="1404696"/>
                  <a:pt x="259160" y="1264155"/>
                </a:cubicBezTo>
                <a:lnTo>
                  <a:pt x="12273" y="1174303"/>
                </a:lnTo>
                <a:lnTo>
                  <a:pt x="48719" y="967607"/>
                </a:lnTo>
                <a:lnTo>
                  <a:pt x="311448" y="967614"/>
                </a:lnTo>
                <a:cubicBezTo>
                  <a:pt x="355746" y="834176"/>
                  <a:pt x="426767" y="711163"/>
                  <a:pt x="520179" y="606082"/>
                </a:cubicBezTo>
                <a:lnTo>
                  <a:pt x="388808" y="378556"/>
                </a:lnTo>
                <a:lnTo>
                  <a:pt x="549590" y="243644"/>
                </a:lnTo>
                <a:lnTo>
                  <a:pt x="750847" y="412528"/>
                </a:lnTo>
                <a:cubicBezTo>
                  <a:pt x="870553" y="338783"/>
                  <a:pt x="1004030" y="290201"/>
                  <a:pt x="1143132" y="269748"/>
                </a:cubicBezTo>
                <a:lnTo>
                  <a:pt x="1188748" y="11010"/>
                </a:lnTo>
                <a:lnTo>
                  <a:pt x="1398632" y="11010"/>
                </a:lnTo>
                <a:lnTo>
                  <a:pt x="1444248" y="269748"/>
                </a:lnTo>
                <a:cubicBezTo>
                  <a:pt x="1583351" y="290201"/>
                  <a:pt x="1716827" y="338783"/>
                  <a:pt x="1836533" y="412528"/>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55738" tIns="641641" rIns="555738" bIns="68689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FFC000"/>
                </a:solidFill>
                <a:effectLst/>
                <a:uLnTx/>
                <a:uFillTx/>
                <a:latin typeface="Calibri" panose="020F0502020204030204"/>
                <a:ea typeface="+mn-ea"/>
                <a:cs typeface="+mn-cs"/>
              </a:rPr>
              <a:t>Vehicles</a:t>
            </a:r>
          </a:p>
        </p:txBody>
      </p:sp>
      <p:sp>
        <p:nvSpPr>
          <p:cNvPr id="41" name="Freeform: Shape 40">
            <a:extLst>
              <a:ext uri="{FF2B5EF4-FFF2-40B4-BE49-F238E27FC236}">
                <a16:creationId xmlns:a16="http://schemas.microsoft.com/office/drawing/2014/main" id="{72404E38-3DCC-4FB9-90EC-8D19035505D2}"/>
              </a:ext>
            </a:extLst>
          </p:cNvPr>
          <p:cNvSpPr/>
          <p:nvPr/>
        </p:nvSpPr>
        <p:spPr>
          <a:xfrm>
            <a:off x="3835143" y="3823423"/>
            <a:ext cx="1881731" cy="1881731"/>
          </a:xfrm>
          <a:custGeom>
            <a:avLst/>
            <a:gdLst>
              <a:gd name="connsiteX0" fmla="*/ 1408000 w 1881731"/>
              <a:gd name="connsiteY0" fmla="*/ 476595 h 1881731"/>
              <a:gd name="connsiteX1" fmla="*/ 1685619 w 1881731"/>
              <a:gd name="connsiteY1" fmla="*/ 392925 h 1881731"/>
              <a:gd name="connsiteX2" fmla="*/ 1787772 w 1881731"/>
              <a:gd name="connsiteY2" fmla="*/ 569861 h 1881731"/>
              <a:gd name="connsiteX3" fmla="*/ 1576503 w 1881731"/>
              <a:gd name="connsiteY3" fmla="*/ 768451 h 1881731"/>
              <a:gd name="connsiteX4" fmla="*/ 1576503 w 1881731"/>
              <a:gd name="connsiteY4" fmla="*/ 1113280 h 1881731"/>
              <a:gd name="connsiteX5" fmla="*/ 1787772 w 1881731"/>
              <a:gd name="connsiteY5" fmla="*/ 1311870 h 1881731"/>
              <a:gd name="connsiteX6" fmla="*/ 1685619 w 1881731"/>
              <a:gd name="connsiteY6" fmla="*/ 1488806 h 1881731"/>
              <a:gd name="connsiteX7" fmla="*/ 1408000 w 1881731"/>
              <a:gd name="connsiteY7" fmla="*/ 1405136 h 1881731"/>
              <a:gd name="connsiteX8" fmla="*/ 1109369 w 1881731"/>
              <a:gd name="connsiteY8" fmla="*/ 1577551 h 1881731"/>
              <a:gd name="connsiteX9" fmla="*/ 1043019 w 1881731"/>
              <a:gd name="connsiteY9" fmla="*/ 1859811 h 1881731"/>
              <a:gd name="connsiteX10" fmla="*/ 838712 w 1881731"/>
              <a:gd name="connsiteY10" fmla="*/ 1859811 h 1881731"/>
              <a:gd name="connsiteX11" fmla="*/ 772362 w 1881731"/>
              <a:gd name="connsiteY11" fmla="*/ 1577551 h 1881731"/>
              <a:gd name="connsiteX12" fmla="*/ 473731 w 1881731"/>
              <a:gd name="connsiteY12" fmla="*/ 1405136 h 1881731"/>
              <a:gd name="connsiteX13" fmla="*/ 196112 w 1881731"/>
              <a:gd name="connsiteY13" fmla="*/ 1488806 h 1881731"/>
              <a:gd name="connsiteX14" fmla="*/ 93959 w 1881731"/>
              <a:gd name="connsiteY14" fmla="*/ 1311870 h 1881731"/>
              <a:gd name="connsiteX15" fmla="*/ 305228 w 1881731"/>
              <a:gd name="connsiteY15" fmla="*/ 1113280 h 1881731"/>
              <a:gd name="connsiteX16" fmla="*/ 305228 w 1881731"/>
              <a:gd name="connsiteY16" fmla="*/ 768451 h 1881731"/>
              <a:gd name="connsiteX17" fmla="*/ 93959 w 1881731"/>
              <a:gd name="connsiteY17" fmla="*/ 569861 h 1881731"/>
              <a:gd name="connsiteX18" fmla="*/ 196112 w 1881731"/>
              <a:gd name="connsiteY18" fmla="*/ 392925 h 1881731"/>
              <a:gd name="connsiteX19" fmla="*/ 473731 w 1881731"/>
              <a:gd name="connsiteY19" fmla="*/ 476595 h 1881731"/>
              <a:gd name="connsiteX20" fmla="*/ 772362 w 1881731"/>
              <a:gd name="connsiteY20" fmla="*/ 304180 h 1881731"/>
              <a:gd name="connsiteX21" fmla="*/ 838712 w 1881731"/>
              <a:gd name="connsiteY21" fmla="*/ 21920 h 1881731"/>
              <a:gd name="connsiteX22" fmla="*/ 1043019 w 1881731"/>
              <a:gd name="connsiteY22" fmla="*/ 21920 h 1881731"/>
              <a:gd name="connsiteX23" fmla="*/ 1109369 w 1881731"/>
              <a:gd name="connsiteY23" fmla="*/ 304180 h 1881731"/>
              <a:gd name="connsiteX24" fmla="*/ 1408000 w 1881731"/>
              <a:gd name="connsiteY24" fmla="*/ 476595 h 188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1731" h="1881731">
                <a:moveTo>
                  <a:pt x="1408000" y="476595"/>
                </a:moveTo>
                <a:lnTo>
                  <a:pt x="1685619" y="392925"/>
                </a:lnTo>
                <a:lnTo>
                  <a:pt x="1787772" y="569861"/>
                </a:lnTo>
                <a:lnTo>
                  <a:pt x="1576503" y="768451"/>
                </a:lnTo>
                <a:cubicBezTo>
                  <a:pt x="1607128" y="881354"/>
                  <a:pt x="1607128" y="1000377"/>
                  <a:pt x="1576503" y="1113280"/>
                </a:cubicBezTo>
                <a:lnTo>
                  <a:pt x="1787772" y="1311870"/>
                </a:lnTo>
                <a:lnTo>
                  <a:pt x="1685619" y="1488806"/>
                </a:lnTo>
                <a:lnTo>
                  <a:pt x="1408000" y="1405136"/>
                </a:lnTo>
                <a:cubicBezTo>
                  <a:pt x="1325535" y="1488109"/>
                  <a:pt x="1222459" y="1547621"/>
                  <a:pt x="1109369" y="1577551"/>
                </a:cubicBezTo>
                <a:lnTo>
                  <a:pt x="1043019" y="1859811"/>
                </a:lnTo>
                <a:lnTo>
                  <a:pt x="838712" y="1859811"/>
                </a:lnTo>
                <a:lnTo>
                  <a:pt x="772362" y="1577551"/>
                </a:lnTo>
                <a:cubicBezTo>
                  <a:pt x="659273" y="1547621"/>
                  <a:pt x="556196" y="1488110"/>
                  <a:pt x="473731" y="1405136"/>
                </a:cubicBezTo>
                <a:lnTo>
                  <a:pt x="196112" y="1488806"/>
                </a:lnTo>
                <a:lnTo>
                  <a:pt x="93959" y="1311870"/>
                </a:lnTo>
                <a:lnTo>
                  <a:pt x="305228" y="1113280"/>
                </a:lnTo>
                <a:cubicBezTo>
                  <a:pt x="274603" y="1000377"/>
                  <a:pt x="274603" y="881354"/>
                  <a:pt x="305228" y="768451"/>
                </a:cubicBezTo>
                <a:lnTo>
                  <a:pt x="93959" y="569861"/>
                </a:lnTo>
                <a:lnTo>
                  <a:pt x="196112" y="392925"/>
                </a:lnTo>
                <a:lnTo>
                  <a:pt x="473731" y="476595"/>
                </a:lnTo>
                <a:cubicBezTo>
                  <a:pt x="556196" y="393622"/>
                  <a:pt x="659272" y="334110"/>
                  <a:pt x="772362" y="304180"/>
                </a:cubicBezTo>
                <a:lnTo>
                  <a:pt x="838712" y="21920"/>
                </a:lnTo>
                <a:lnTo>
                  <a:pt x="1043019" y="21920"/>
                </a:lnTo>
                <a:lnTo>
                  <a:pt x="1109369" y="304180"/>
                </a:lnTo>
                <a:cubicBezTo>
                  <a:pt x="1222458" y="334110"/>
                  <a:pt x="1325535" y="393621"/>
                  <a:pt x="1408000" y="476595"/>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97861" tIns="500725" rIns="497861" bIns="50072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a:ln>
                  <a:noFill/>
                </a:ln>
                <a:solidFill>
                  <a:prstClr val="white"/>
                </a:solidFill>
                <a:effectLst/>
                <a:uLnTx/>
                <a:uFillTx/>
                <a:latin typeface="Calibri" panose="020F0502020204030204"/>
                <a:ea typeface="+mn-ea"/>
                <a:cs typeface="+mn-cs"/>
              </a:rPr>
              <a:t>Type</a:t>
            </a:r>
          </a:p>
        </p:txBody>
      </p:sp>
      <p:sp>
        <p:nvSpPr>
          <p:cNvPr id="42" name="Freeform: Shape 41">
            <a:extLst>
              <a:ext uri="{FF2B5EF4-FFF2-40B4-BE49-F238E27FC236}">
                <a16:creationId xmlns:a16="http://schemas.microsoft.com/office/drawing/2014/main" id="{3B5021E5-ACBB-4C1D-9C28-0B53546C59BB}"/>
              </a:ext>
            </a:extLst>
          </p:cNvPr>
          <p:cNvSpPr/>
          <p:nvPr/>
        </p:nvSpPr>
        <p:spPr>
          <a:xfrm>
            <a:off x="4681922" y="2318037"/>
            <a:ext cx="2258078" cy="2258078"/>
          </a:xfrm>
          <a:custGeom>
            <a:avLst/>
            <a:gdLst>
              <a:gd name="connsiteX0" fmla="*/ 1379552 w 1843712"/>
              <a:gd name="connsiteY0" fmla="*/ 466965 h 1843712"/>
              <a:gd name="connsiteX1" fmla="*/ 1651562 w 1843712"/>
              <a:gd name="connsiteY1" fmla="*/ 384987 h 1843712"/>
              <a:gd name="connsiteX2" fmla="*/ 1751651 w 1843712"/>
              <a:gd name="connsiteY2" fmla="*/ 558347 h 1843712"/>
              <a:gd name="connsiteX3" fmla="*/ 1544651 w 1843712"/>
              <a:gd name="connsiteY3" fmla="*/ 752925 h 1843712"/>
              <a:gd name="connsiteX4" fmla="*/ 1544651 w 1843712"/>
              <a:gd name="connsiteY4" fmla="*/ 1090787 h 1843712"/>
              <a:gd name="connsiteX5" fmla="*/ 1751651 w 1843712"/>
              <a:gd name="connsiteY5" fmla="*/ 1285365 h 1843712"/>
              <a:gd name="connsiteX6" fmla="*/ 1651562 w 1843712"/>
              <a:gd name="connsiteY6" fmla="*/ 1458725 h 1843712"/>
              <a:gd name="connsiteX7" fmla="*/ 1379552 w 1843712"/>
              <a:gd name="connsiteY7" fmla="*/ 1376747 h 1843712"/>
              <a:gd name="connsiteX8" fmla="*/ 1086955 w 1843712"/>
              <a:gd name="connsiteY8" fmla="*/ 1545678 h 1843712"/>
              <a:gd name="connsiteX9" fmla="*/ 1021946 w 1843712"/>
              <a:gd name="connsiteY9" fmla="*/ 1822234 h 1843712"/>
              <a:gd name="connsiteX10" fmla="*/ 821766 w 1843712"/>
              <a:gd name="connsiteY10" fmla="*/ 1822234 h 1843712"/>
              <a:gd name="connsiteX11" fmla="*/ 756757 w 1843712"/>
              <a:gd name="connsiteY11" fmla="*/ 1545678 h 1843712"/>
              <a:gd name="connsiteX12" fmla="*/ 464160 w 1843712"/>
              <a:gd name="connsiteY12" fmla="*/ 1376747 h 1843712"/>
              <a:gd name="connsiteX13" fmla="*/ 192150 w 1843712"/>
              <a:gd name="connsiteY13" fmla="*/ 1458725 h 1843712"/>
              <a:gd name="connsiteX14" fmla="*/ 92061 w 1843712"/>
              <a:gd name="connsiteY14" fmla="*/ 1285365 h 1843712"/>
              <a:gd name="connsiteX15" fmla="*/ 299061 w 1843712"/>
              <a:gd name="connsiteY15" fmla="*/ 1090787 h 1843712"/>
              <a:gd name="connsiteX16" fmla="*/ 299061 w 1843712"/>
              <a:gd name="connsiteY16" fmla="*/ 752925 h 1843712"/>
              <a:gd name="connsiteX17" fmla="*/ 92061 w 1843712"/>
              <a:gd name="connsiteY17" fmla="*/ 558347 h 1843712"/>
              <a:gd name="connsiteX18" fmla="*/ 192150 w 1843712"/>
              <a:gd name="connsiteY18" fmla="*/ 384987 h 1843712"/>
              <a:gd name="connsiteX19" fmla="*/ 464160 w 1843712"/>
              <a:gd name="connsiteY19" fmla="*/ 466965 h 1843712"/>
              <a:gd name="connsiteX20" fmla="*/ 756757 w 1843712"/>
              <a:gd name="connsiteY20" fmla="*/ 298034 h 1843712"/>
              <a:gd name="connsiteX21" fmla="*/ 821766 w 1843712"/>
              <a:gd name="connsiteY21" fmla="*/ 21478 h 1843712"/>
              <a:gd name="connsiteX22" fmla="*/ 1021946 w 1843712"/>
              <a:gd name="connsiteY22" fmla="*/ 21478 h 1843712"/>
              <a:gd name="connsiteX23" fmla="*/ 1086955 w 1843712"/>
              <a:gd name="connsiteY23" fmla="*/ 298034 h 1843712"/>
              <a:gd name="connsiteX24" fmla="*/ 1379552 w 1843712"/>
              <a:gd name="connsiteY24" fmla="*/ 466965 h 184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3712" h="1843712">
                <a:moveTo>
                  <a:pt x="1186700" y="466372"/>
                </a:moveTo>
                <a:lnTo>
                  <a:pt x="1383903" y="344236"/>
                </a:lnTo>
                <a:lnTo>
                  <a:pt x="1499476" y="459809"/>
                </a:lnTo>
                <a:lnTo>
                  <a:pt x="1377339" y="657012"/>
                </a:lnTo>
                <a:cubicBezTo>
                  <a:pt x="1424382" y="737916"/>
                  <a:pt x="1449026" y="829890"/>
                  <a:pt x="1448738" y="923476"/>
                </a:cubicBezTo>
                <a:lnTo>
                  <a:pt x="1653113" y="1033190"/>
                </a:lnTo>
                <a:lnTo>
                  <a:pt x="1610810" y="1191066"/>
                </a:lnTo>
                <a:lnTo>
                  <a:pt x="1378959" y="1183895"/>
                </a:lnTo>
                <a:cubicBezTo>
                  <a:pt x="1332415" y="1265086"/>
                  <a:pt x="1265086" y="1332416"/>
                  <a:pt x="1183894" y="1378959"/>
                </a:cubicBezTo>
                <a:lnTo>
                  <a:pt x="1191067" y="1610810"/>
                </a:lnTo>
                <a:lnTo>
                  <a:pt x="1033190" y="1653113"/>
                </a:lnTo>
                <a:lnTo>
                  <a:pt x="923476" y="1448738"/>
                </a:lnTo>
                <a:cubicBezTo>
                  <a:pt x="829890" y="1449026"/>
                  <a:pt x="737916" y="1424382"/>
                  <a:pt x="657012" y="1377340"/>
                </a:cubicBezTo>
                <a:lnTo>
                  <a:pt x="459809" y="1499476"/>
                </a:lnTo>
                <a:lnTo>
                  <a:pt x="344236" y="1383903"/>
                </a:lnTo>
                <a:lnTo>
                  <a:pt x="466373" y="1186700"/>
                </a:lnTo>
                <a:cubicBezTo>
                  <a:pt x="419330" y="1105796"/>
                  <a:pt x="394686" y="1013822"/>
                  <a:pt x="394974" y="920236"/>
                </a:cubicBezTo>
                <a:lnTo>
                  <a:pt x="190599" y="810522"/>
                </a:lnTo>
                <a:lnTo>
                  <a:pt x="232902" y="652646"/>
                </a:lnTo>
                <a:lnTo>
                  <a:pt x="464753" y="659817"/>
                </a:lnTo>
                <a:cubicBezTo>
                  <a:pt x="511297" y="578626"/>
                  <a:pt x="578626" y="511296"/>
                  <a:pt x="659818" y="464753"/>
                </a:cubicBezTo>
                <a:lnTo>
                  <a:pt x="652645" y="232902"/>
                </a:lnTo>
                <a:lnTo>
                  <a:pt x="810522" y="190599"/>
                </a:lnTo>
                <a:lnTo>
                  <a:pt x="920236" y="394974"/>
                </a:lnTo>
                <a:cubicBezTo>
                  <a:pt x="1013822" y="394686"/>
                  <a:pt x="1105796" y="419330"/>
                  <a:pt x="1186700" y="46637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35693" tIns="635693" rIns="635693" bIns="635693"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Calibri" panose="020F0502020204030204"/>
                <a:ea typeface="+mn-ea"/>
                <a:cs typeface="+mn-cs"/>
              </a:rPr>
              <a:t>Vehicle</a:t>
            </a:r>
          </a:p>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Calibri" panose="020F0502020204030204"/>
                <a:ea typeface="+mn-ea"/>
                <a:cs typeface="+mn-cs"/>
              </a:rPr>
              <a:t>Condition</a:t>
            </a:r>
          </a:p>
        </p:txBody>
      </p:sp>
      <p:sp>
        <p:nvSpPr>
          <p:cNvPr id="24" name="Freeform: Shape 23">
            <a:extLst>
              <a:ext uri="{FF2B5EF4-FFF2-40B4-BE49-F238E27FC236}">
                <a16:creationId xmlns:a16="http://schemas.microsoft.com/office/drawing/2014/main" id="{A843125C-E2D4-4080-A03D-5AE7E56259D0}"/>
              </a:ext>
            </a:extLst>
          </p:cNvPr>
          <p:cNvSpPr/>
          <p:nvPr/>
        </p:nvSpPr>
        <p:spPr>
          <a:xfrm>
            <a:off x="7827141" y="2795494"/>
            <a:ext cx="2292695" cy="2286000"/>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49966" tIns="748913" rIns="649966" bIns="801035"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FFC000"/>
                </a:solidFill>
                <a:effectLst/>
                <a:uLnTx/>
                <a:uFillTx/>
                <a:latin typeface="Calibri" panose="020F0502020204030204"/>
                <a:ea typeface="+mn-ea"/>
                <a:cs typeface="+mn-cs"/>
              </a:rPr>
              <a:t>Roads</a:t>
            </a:r>
          </a:p>
        </p:txBody>
      </p:sp>
      <p:sp>
        <p:nvSpPr>
          <p:cNvPr id="26" name="Freeform: Shape 25">
            <a:extLst>
              <a:ext uri="{FF2B5EF4-FFF2-40B4-BE49-F238E27FC236}">
                <a16:creationId xmlns:a16="http://schemas.microsoft.com/office/drawing/2014/main" id="{366444B7-4575-44A2-8D38-CB3F3A934444}"/>
              </a:ext>
            </a:extLst>
          </p:cNvPr>
          <p:cNvSpPr/>
          <p:nvPr/>
        </p:nvSpPr>
        <p:spPr>
          <a:xfrm>
            <a:off x="7244595" y="555699"/>
            <a:ext cx="2372889" cy="2326615"/>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32367" tIns="732367" rIns="732368" bIns="732368"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Condition</a:t>
            </a:r>
          </a:p>
        </p:txBody>
      </p:sp>
      <p:sp>
        <p:nvSpPr>
          <p:cNvPr id="32" name="Freeform: Shape 31">
            <a:extLst>
              <a:ext uri="{FF2B5EF4-FFF2-40B4-BE49-F238E27FC236}">
                <a16:creationId xmlns:a16="http://schemas.microsoft.com/office/drawing/2014/main" id="{9110C505-1E9A-4ECF-A003-2C5B40A6554E}"/>
              </a:ext>
            </a:extLst>
          </p:cNvPr>
          <p:cNvSpPr/>
          <p:nvPr/>
        </p:nvSpPr>
        <p:spPr>
          <a:xfrm>
            <a:off x="10423249" y="2336457"/>
            <a:ext cx="1901999" cy="1904082"/>
          </a:xfrm>
          <a:custGeom>
            <a:avLst/>
            <a:gdLst>
              <a:gd name="connsiteX0" fmla="*/ 1159373 w 1633370"/>
              <a:gd name="connsiteY0" fmla="*/ 260422 h 1633370"/>
              <a:gd name="connsiteX1" fmla="*/ 1286423 w 1633370"/>
              <a:gd name="connsiteY1" fmla="*/ 153809 h 1633370"/>
              <a:gd name="connsiteX2" fmla="*/ 1387922 w 1633370"/>
              <a:gd name="connsiteY2" fmla="*/ 238976 h 1633370"/>
              <a:gd name="connsiteX3" fmla="*/ 1304990 w 1633370"/>
              <a:gd name="connsiteY3" fmla="*/ 382609 h 1633370"/>
              <a:gd name="connsiteX4" fmla="*/ 1436758 w 1633370"/>
              <a:gd name="connsiteY4" fmla="*/ 610838 h 1633370"/>
              <a:gd name="connsiteX5" fmla="*/ 1602614 w 1633370"/>
              <a:gd name="connsiteY5" fmla="*/ 610834 h 1633370"/>
              <a:gd name="connsiteX6" fmla="*/ 1625622 w 1633370"/>
              <a:gd name="connsiteY6" fmla="*/ 741318 h 1633370"/>
              <a:gd name="connsiteX7" fmla="*/ 1469767 w 1633370"/>
              <a:gd name="connsiteY7" fmla="*/ 798040 h 1633370"/>
              <a:gd name="connsiteX8" fmla="*/ 1424004 w 1633370"/>
              <a:gd name="connsiteY8" fmla="*/ 1057573 h 1633370"/>
              <a:gd name="connsiteX9" fmla="*/ 1551060 w 1633370"/>
              <a:gd name="connsiteY9" fmla="*/ 1164180 h 1633370"/>
              <a:gd name="connsiteX10" fmla="*/ 1484812 w 1633370"/>
              <a:gd name="connsiteY10" fmla="*/ 1278925 h 1633370"/>
              <a:gd name="connsiteX11" fmla="*/ 1328960 w 1633370"/>
              <a:gd name="connsiteY11" fmla="*/ 1222195 h 1633370"/>
              <a:gd name="connsiteX12" fmla="*/ 1127079 w 1633370"/>
              <a:gd name="connsiteY12" fmla="*/ 1391593 h 1633370"/>
              <a:gd name="connsiteX13" fmla="*/ 1155884 w 1633370"/>
              <a:gd name="connsiteY13" fmla="*/ 1554929 h 1633370"/>
              <a:gd name="connsiteX14" fmla="*/ 1031377 w 1633370"/>
              <a:gd name="connsiteY14" fmla="*/ 1600245 h 1633370"/>
              <a:gd name="connsiteX15" fmla="*/ 948453 w 1633370"/>
              <a:gd name="connsiteY15" fmla="*/ 1456607 h 1633370"/>
              <a:gd name="connsiteX16" fmla="*/ 684917 w 1633370"/>
              <a:gd name="connsiteY16" fmla="*/ 1456607 h 1633370"/>
              <a:gd name="connsiteX17" fmla="*/ 601993 w 1633370"/>
              <a:gd name="connsiteY17" fmla="*/ 1600245 h 1633370"/>
              <a:gd name="connsiteX18" fmla="*/ 477486 w 1633370"/>
              <a:gd name="connsiteY18" fmla="*/ 1554929 h 1633370"/>
              <a:gd name="connsiteX19" fmla="*/ 506291 w 1633370"/>
              <a:gd name="connsiteY19" fmla="*/ 1391593 h 1633370"/>
              <a:gd name="connsiteX20" fmla="*/ 304410 w 1633370"/>
              <a:gd name="connsiteY20" fmla="*/ 1222195 h 1633370"/>
              <a:gd name="connsiteX21" fmla="*/ 148558 w 1633370"/>
              <a:gd name="connsiteY21" fmla="*/ 1278925 h 1633370"/>
              <a:gd name="connsiteX22" fmla="*/ 82310 w 1633370"/>
              <a:gd name="connsiteY22" fmla="*/ 1164180 h 1633370"/>
              <a:gd name="connsiteX23" fmla="*/ 209366 w 1633370"/>
              <a:gd name="connsiteY23" fmla="*/ 1057573 h 1633370"/>
              <a:gd name="connsiteX24" fmla="*/ 163603 w 1633370"/>
              <a:gd name="connsiteY24" fmla="*/ 798040 h 1633370"/>
              <a:gd name="connsiteX25" fmla="*/ 7748 w 1633370"/>
              <a:gd name="connsiteY25" fmla="*/ 741318 h 1633370"/>
              <a:gd name="connsiteX26" fmla="*/ 30756 w 1633370"/>
              <a:gd name="connsiteY26" fmla="*/ 610834 h 1633370"/>
              <a:gd name="connsiteX27" fmla="*/ 196612 w 1633370"/>
              <a:gd name="connsiteY27" fmla="*/ 610838 h 1633370"/>
              <a:gd name="connsiteX28" fmla="*/ 328380 w 1633370"/>
              <a:gd name="connsiteY28" fmla="*/ 382609 h 1633370"/>
              <a:gd name="connsiteX29" fmla="*/ 245448 w 1633370"/>
              <a:gd name="connsiteY29" fmla="*/ 238976 h 1633370"/>
              <a:gd name="connsiteX30" fmla="*/ 346947 w 1633370"/>
              <a:gd name="connsiteY30" fmla="*/ 153809 h 1633370"/>
              <a:gd name="connsiteX31" fmla="*/ 473997 w 1633370"/>
              <a:gd name="connsiteY31" fmla="*/ 260422 h 1633370"/>
              <a:gd name="connsiteX32" fmla="*/ 721640 w 1633370"/>
              <a:gd name="connsiteY32" fmla="*/ 170287 h 1633370"/>
              <a:gd name="connsiteX33" fmla="*/ 750437 w 1633370"/>
              <a:gd name="connsiteY33" fmla="*/ 6950 h 1633370"/>
              <a:gd name="connsiteX34" fmla="*/ 882933 w 1633370"/>
              <a:gd name="connsiteY34" fmla="*/ 6950 h 1633370"/>
              <a:gd name="connsiteX35" fmla="*/ 911730 w 1633370"/>
              <a:gd name="connsiteY35" fmla="*/ 170287 h 1633370"/>
              <a:gd name="connsiteX36" fmla="*/ 1159373 w 1633370"/>
              <a:gd name="connsiteY36" fmla="*/ 260422 h 16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33370" h="1633370">
                <a:moveTo>
                  <a:pt x="1159373" y="260422"/>
                </a:moveTo>
                <a:lnTo>
                  <a:pt x="1286423" y="153809"/>
                </a:lnTo>
                <a:lnTo>
                  <a:pt x="1387922" y="238976"/>
                </a:lnTo>
                <a:lnTo>
                  <a:pt x="1304990" y="382609"/>
                </a:lnTo>
                <a:cubicBezTo>
                  <a:pt x="1363959" y="448945"/>
                  <a:pt x="1408794" y="526601"/>
                  <a:pt x="1436758" y="610838"/>
                </a:cubicBezTo>
                <a:lnTo>
                  <a:pt x="1602614" y="610834"/>
                </a:lnTo>
                <a:lnTo>
                  <a:pt x="1625622" y="741318"/>
                </a:lnTo>
                <a:lnTo>
                  <a:pt x="1469767" y="798040"/>
                </a:lnTo>
                <a:cubicBezTo>
                  <a:pt x="1472300" y="886761"/>
                  <a:pt x="1456729" y="975068"/>
                  <a:pt x="1424004" y="1057573"/>
                </a:cubicBezTo>
                <a:lnTo>
                  <a:pt x="1551060" y="1164180"/>
                </a:lnTo>
                <a:lnTo>
                  <a:pt x="1484812" y="1278925"/>
                </a:lnTo>
                <a:lnTo>
                  <a:pt x="1328960" y="1222195"/>
                </a:lnTo>
                <a:cubicBezTo>
                  <a:pt x="1273871" y="1291788"/>
                  <a:pt x="1205181" y="1349426"/>
                  <a:pt x="1127079" y="1391593"/>
                </a:cubicBezTo>
                <a:lnTo>
                  <a:pt x="1155884" y="1554929"/>
                </a:lnTo>
                <a:lnTo>
                  <a:pt x="1031377" y="1600245"/>
                </a:lnTo>
                <a:lnTo>
                  <a:pt x="948453" y="1456607"/>
                </a:lnTo>
                <a:cubicBezTo>
                  <a:pt x="861519" y="1474508"/>
                  <a:pt x="771850" y="1474508"/>
                  <a:pt x="684917" y="1456607"/>
                </a:cubicBezTo>
                <a:lnTo>
                  <a:pt x="601993" y="1600245"/>
                </a:lnTo>
                <a:lnTo>
                  <a:pt x="477486" y="1554929"/>
                </a:lnTo>
                <a:lnTo>
                  <a:pt x="506291" y="1391593"/>
                </a:lnTo>
                <a:cubicBezTo>
                  <a:pt x="428190" y="1349426"/>
                  <a:pt x="359499" y="1291788"/>
                  <a:pt x="304410" y="1222195"/>
                </a:cubicBezTo>
                <a:lnTo>
                  <a:pt x="148558" y="1278925"/>
                </a:lnTo>
                <a:lnTo>
                  <a:pt x="82310" y="1164180"/>
                </a:lnTo>
                <a:lnTo>
                  <a:pt x="209366" y="1057573"/>
                </a:lnTo>
                <a:cubicBezTo>
                  <a:pt x="176641" y="975069"/>
                  <a:pt x="161070" y="886762"/>
                  <a:pt x="163603" y="798040"/>
                </a:cubicBezTo>
                <a:lnTo>
                  <a:pt x="7748" y="741318"/>
                </a:lnTo>
                <a:lnTo>
                  <a:pt x="30756" y="610834"/>
                </a:lnTo>
                <a:lnTo>
                  <a:pt x="196612" y="610838"/>
                </a:lnTo>
                <a:cubicBezTo>
                  <a:pt x="224576" y="526601"/>
                  <a:pt x="269411" y="448945"/>
                  <a:pt x="328380" y="382609"/>
                </a:cubicBezTo>
                <a:lnTo>
                  <a:pt x="245448" y="238976"/>
                </a:lnTo>
                <a:lnTo>
                  <a:pt x="346947" y="153809"/>
                </a:lnTo>
                <a:lnTo>
                  <a:pt x="473997" y="260422"/>
                </a:lnTo>
                <a:cubicBezTo>
                  <a:pt x="549565" y="213868"/>
                  <a:pt x="633827" y="183199"/>
                  <a:pt x="721640" y="170287"/>
                </a:cubicBezTo>
                <a:lnTo>
                  <a:pt x="750437" y="6950"/>
                </a:lnTo>
                <a:lnTo>
                  <a:pt x="882933" y="6950"/>
                </a:lnTo>
                <a:lnTo>
                  <a:pt x="911730" y="170287"/>
                </a:lnTo>
                <a:cubicBezTo>
                  <a:pt x="999543" y="183199"/>
                  <a:pt x="1083805" y="213868"/>
                  <a:pt x="1159373" y="26042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4100" tIns="428329" rIns="374100" bIns="456895"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a:ln>
                  <a:noFill/>
                </a:ln>
                <a:solidFill>
                  <a:srgbClr val="FFC000"/>
                </a:solidFill>
                <a:effectLst/>
                <a:uLnTx/>
                <a:uFillTx/>
                <a:latin typeface="Calibri" panose="020F0502020204030204"/>
                <a:ea typeface="+mn-ea"/>
                <a:cs typeface="+mn-cs"/>
              </a:rPr>
              <a:t>Laws</a:t>
            </a:r>
          </a:p>
        </p:txBody>
      </p:sp>
      <p:sp>
        <p:nvSpPr>
          <p:cNvPr id="33" name="Freeform: Shape 32">
            <a:extLst>
              <a:ext uri="{FF2B5EF4-FFF2-40B4-BE49-F238E27FC236}">
                <a16:creationId xmlns:a16="http://schemas.microsoft.com/office/drawing/2014/main" id="{022964A7-93D8-4E6B-9663-55144257BF5B}"/>
              </a:ext>
            </a:extLst>
          </p:cNvPr>
          <p:cNvSpPr/>
          <p:nvPr/>
        </p:nvSpPr>
        <p:spPr>
          <a:xfrm>
            <a:off x="9316631" y="1886400"/>
            <a:ext cx="1383272" cy="1384788"/>
          </a:xfrm>
          <a:custGeom>
            <a:avLst/>
            <a:gdLst>
              <a:gd name="connsiteX0" fmla="*/ 888847 w 1187906"/>
              <a:gd name="connsiteY0" fmla="*/ 300866 h 1187906"/>
              <a:gd name="connsiteX1" fmla="*/ 1064103 w 1187906"/>
              <a:gd name="connsiteY1" fmla="*/ 248047 h 1187906"/>
              <a:gd name="connsiteX2" fmla="*/ 1128591 w 1187906"/>
              <a:gd name="connsiteY2" fmla="*/ 359744 h 1187906"/>
              <a:gd name="connsiteX3" fmla="*/ 995220 w 1187906"/>
              <a:gd name="connsiteY3" fmla="*/ 485111 h 1187906"/>
              <a:gd name="connsiteX4" fmla="*/ 995220 w 1187906"/>
              <a:gd name="connsiteY4" fmla="*/ 702796 h 1187906"/>
              <a:gd name="connsiteX5" fmla="*/ 1128591 w 1187906"/>
              <a:gd name="connsiteY5" fmla="*/ 828162 h 1187906"/>
              <a:gd name="connsiteX6" fmla="*/ 1064103 w 1187906"/>
              <a:gd name="connsiteY6" fmla="*/ 939859 h 1187906"/>
              <a:gd name="connsiteX7" fmla="*/ 888847 w 1187906"/>
              <a:gd name="connsiteY7" fmla="*/ 887040 h 1187906"/>
              <a:gd name="connsiteX8" fmla="*/ 700326 w 1187906"/>
              <a:gd name="connsiteY8" fmla="*/ 995882 h 1187906"/>
              <a:gd name="connsiteX9" fmla="*/ 658441 w 1187906"/>
              <a:gd name="connsiteY9" fmla="*/ 1174068 h 1187906"/>
              <a:gd name="connsiteX10" fmla="*/ 529465 w 1187906"/>
              <a:gd name="connsiteY10" fmla="*/ 1174068 h 1187906"/>
              <a:gd name="connsiteX11" fmla="*/ 487580 w 1187906"/>
              <a:gd name="connsiteY11" fmla="*/ 995882 h 1187906"/>
              <a:gd name="connsiteX12" fmla="*/ 299059 w 1187906"/>
              <a:gd name="connsiteY12" fmla="*/ 887040 h 1187906"/>
              <a:gd name="connsiteX13" fmla="*/ 123803 w 1187906"/>
              <a:gd name="connsiteY13" fmla="*/ 939859 h 1187906"/>
              <a:gd name="connsiteX14" fmla="*/ 59315 w 1187906"/>
              <a:gd name="connsiteY14" fmla="*/ 828162 h 1187906"/>
              <a:gd name="connsiteX15" fmla="*/ 192686 w 1187906"/>
              <a:gd name="connsiteY15" fmla="*/ 702795 h 1187906"/>
              <a:gd name="connsiteX16" fmla="*/ 192686 w 1187906"/>
              <a:gd name="connsiteY16" fmla="*/ 485110 h 1187906"/>
              <a:gd name="connsiteX17" fmla="*/ 59315 w 1187906"/>
              <a:gd name="connsiteY17" fmla="*/ 359744 h 1187906"/>
              <a:gd name="connsiteX18" fmla="*/ 123803 w 1187906"/>
              <a:gd name="connsiteY18" fmla="*/ 248047 h 1187906"/>
              <a:gd name="connsiteX19" fmla="*/ 299059 w 1187906"/>
              <a:gd name="connsiteY19" fmla="*/ 300866 h 1187906"/>
              <a:gd name="connsiteX20" fmla="*/ 487580 w 1187906"/>
              <a:gd name="connsiteY20" fmla="*/ 192024 h 1187906"/>
              <a:gd name="connsiteX21" fmla="*/ 529465 w 1187906"/>
              <a:gd name="connsiteY21" fmla="*/ 13838 h 1187906"/>
              <a:gd name="connsiteX22" fmla="*/ 658441 w 1187906"/>
              <a:gd name="connsiteY22" fmla="*/ 13838 h 1187906"/>
              <a:gd name="connsiteX23" fmla="*/ 700326 w 1187906"/>
              <a:gd name="connsiteY23" fmla="*/ 192024 h 1187906"/>
              <a:gd name="connsiteX24" fmla="*/ 888847 w 1187906"/>
              <a:gd name="connsiteY24" fmla="*/ 300866 h 118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7906" h="1187906">
                <a:moveTo>
                  <a:pt x="888847" y="300866"/>
                </a:moveTo>
                <a:lnTo>
                  <a:pt x="1064103" y="248047"/>
                </a:lnTo>
                <a:lnTo>
                  <a:pt x="1128591" y="359744"/>
                </a:lnTo>
                <a:lnTo>
                  <a:pt x="995220" y="485111"/>
                </a:lnTo>
                <a:cubicBezTo>
                  <a:pt x="1014553" y="556385"/>
                  <a:pt x="1014553" y="631522"/>
                  <a:pt x="995220" y="702796"/>
                </a:cubicBezTo>
                <a:lnTo>
                  <a:pt x="1128591" y="828162"/>
                </a:lnTo>
                <a:lnTo>
                  <a:pt x="1064103" y="939859"/>
                </a:lnTo>
                <a:lnTo>
                  <a:pt x="888847" y="887040"/>
                </a:lnTo>
                <a:cubicBezTo>
                  <a:pt x="836788" y="939420"/>
                  <a:pt x="771718" y="976988"/>
                  <a:pt x="700326" y="995882"/>
                </a:cubicBezTo>
                <a:lnTo>
                  <a:pt x="658441" y="1174068"/>
                </a:lnTo>
                <a:lnTo>
                  <a:pt x="529465" y="1174068"/>
                </a:lnTo>
                <a:lnTo>
                  <a:pt x="487580" y="995882"/>
                </a:lnTo>
                <a:cubicBezTo>
                  <a:pt x="416189" y="976988"/>
                  <a:pt x="351118" y="939419"/>
                  <a:pt x="299059" y="887040"/>
                </a:cubicBezTo>
                <a:lnTo>
                  <a:pt x="123803" y="939859"/>
                </a:lnTo>
                <a:lnTo>
                  <a:pt x="59315" y="828162"/>
                </a:lnTo>
                <a:lnTo>
                  <a:pt x="192686" y="702795"/>
                </a:lnTo>
                <a:cubicBezTo>
                  <a:pt x="173353" y="631521"/>
                  <a:pt x="173353" y="556384"/>
                  <a:pt x="192686" y="485110"/>
                </a:cubicBezTo>
                <a:lnTo>
                  <a:pt x="59315" y="359744"/>
                </a:lnTo>
                <a:lnTo>
                  <a:pt x="123803" y="248047"/>
                </a:lnTo>
                <a:lnTo>
                  <a:pt x="299059" y="300866"/>
                </a:lnTo>
                <a:cubicBezTo>
                  <a:pt x="351118" y="248486"/>
                  <a:pt x="416188" y="210918"/>
                  <a:pt x="487580" y="192024"/>
                </a:cubicBezTo>
                <a:lnTo>
                  <a:pt x="529465" y="13838"/>
                </a:lnTo>
                <a:lnTo>
                  <a:pt x="658441" y="13838"/>
                </a:lnTo>
                <a:lnTo>
                  <a:pt x="700326" y="192024"/>
                </a:lnTo>
                <a:cubicBezTo>
                  <a:pt x="771717" y="210918"/>
                  <a:pt x="836788" y="248487"/>
                  <a:pt x="888847" y="300866"/>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20649" tIns="322456" rIns="320649" bIns="322456"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a:ln>
                  <a:noFill/>
                </a:ln>
                <a:solidFill>
                  <a:prstClr val="white"/>
                </a:solidFill>
                <a:effectLst/>
                <a:uLnTx/>
                <a:uFillTx/>
                <a:latin typeface="Calibri" panose="020F0502020204030204"/>
                <a:ea typeface="+mn-ea"/>
                <a:cs typeface="+mn-cs"/>
              </a:rPr>
              <a:t>Signs</a:t>
            </a:r>
          </a:p>
        </p:txBody>
      </p:sp>
      <p:sp>
        <p:nvSpPr>
          <p:cNvPr id="34" name="Freeform: Shape 33">
            <a:extLst>
              <a:ext uri="{FF2B5EF4-FFF2-40B4-BE49-F238E27FC236}">
                <a16:creationId xmlns:a16="http://schemas.microsoft.com/office/drawing/2014/main" id="{EF20E934-3111-4ECC-B1F0-B3B180235EC7}"/>
              </a:ext>
            </a:extLst>
          </p:cNvPr>
          <p:cNvSpPr/>
          <p:nvPr/>
        </p:nvSpPr>
        <p:spPr>
          <a:xfrm>
            <a:off x="10008266" y="3946938"/>
            <a:ext cx="1828800" cy="1828800"/>
          </a:xfrm>
          <a:custGeom>
            <a:avLst/>
            <a:gdLst>
              <a:gd name="connsiteX0" fmla="*/ 870888 w 1163905"/>
              <a:gd name="connsiteY0" fmla="*/ 294788 h 1163905"/>
              <a:gd name="connsiteX1" fmla="*/ 1042604 w 1163905"/>
              <a:gd name="connsiteY1" fmla="*/ 243036 h 1163905"/>
              <a:gd name="connsiteX2" fmla="*/ 1105789 w 1163905"/>
              <a:gd name="connsiteY2" fmla="*/ 352475 h 1163905"/>
              <a:gd name="connsiteX3" fmla="*/ 975113 w 1163905"/>
              <a:gd name="connsiteY3" fmla="*/ 475309 h 1163905"/>
              <a:gd name="connsiteX4" fmla="*/ 975113 w 1163905"/>
              <a:gd name="connsiteY4" fmla="*/ 688596 h 1163905"/>
              <a:gd name="connsiteX5" fmla="*/ 1105789 w 1163905"/>
              <a:gd name="connsiteY5" fmla="*/ 811430 h 1163905"/>
              <a:gd name="connsiteX6" fmla="*/ 1042604 w 1163905"/>
              <a:gd name="connsiteY6" fmla="*/ 920869 h 1163905"/>
              <a:gd name="connsiteX7" fmla="*/ 870888 w 1163905"/>
              <a:gd name="connsiteY7" fmla="*/ 869117 h 1163905"/>
              <a:gd name="connsiteX8" fmla="*/ 686176 w 1163905"/>
              <a:gd name="connsiteY8" fmla="*/ 975760 h 1163905"/>
              <a:gd name="connsiteX9" fmla="*/ 645137 w 1163905"/>
              <a:gd name="connsiteY9" fmla="*/ 1150347 h 1163905"/>
              <a:gd name="connsiteX10" fmla="*/ 518768 w 1163905"/>
              <a:gd name="connsiteY10" fmla="*/ 1150347 h 1163905"/>
              <a:gd name="connsiteX11" fmla="*/ 477728 w 1163905"/>
              <a:gd name="connsiteY11" fmla="*/ 975761 h 1163905"/>
              <a:gd name="connsiteX12" fmla="*/ 293016 w 1163905"/>
              <a:gd name="connsiteY12" fmla="*/ 869118 h 1163905"/>
              <a:gd name="connsiteX13" fmla="*/ 121301 w 1163905"/>
              <a:gd name="connsiteY13" fmla="*/ 920869 h 1163905"/>
              <a:gd name="connsiteX14" fmla="*/ 58116 w 1163905"/>
              <a:gd name="connsiteY14" fmla="*/ 811430 h 1163905"/>
              <a:gd name="connsiteX15" fmla="*/ 188792 w 1163905"/>
              <a:gd name="connsiteY15" fmla="*/ 688596 h 1163905"/>
              <a:gd name="connsiteX16" fmla="*/ 188792 w 1163905"/>
              <a:gd name="connsiteY16" fmla="*/ 475309 h 1163905"/>
              <a:gd name="connsiteX17" fmla="*/ 58116 w 1163905"/>
              <a:gd name="connsiteY17" fmla="*/ 352475 h 1163905"/>
              <a:gd name="connsiteX18" fmla="*/ 121301 w 1163905"/>
              <a:gd name="connsiteY18" fmla="*/ 243036 h 1163905"/>
              <a:gd name="connsiteX19" fmla="*/ 293017 w 1163905"/>
              <a:gd name="connsiteY19" fmla="*/ 294788 h 1163905"/>
              <a:gd name="connsiteX20" fmla="*/ 477729 w 1163905"/>
              <a:gd name="connsiteY20" fmla="*/ 188145 h 1163905"/>
              <a:gd name="connsiteX21" fmla="*/ 518768 w 1163905"/>
              <a:gd name="connsiteY21" fmla="*/ 13558 h 1163905"/>
              <a:gd name="connsiteX22" fmla="*/ 645137 w 1163905"/>
              <a:gd name="connsiteY22" fmla="*/ 13558 h 1163905"/>
              <a:gd name="connsiteX23" fmla="*/ 686177 w 1163905"/>
              <a:gd name="connsiteY23" fmla="*/ 188144 h 1163905"/>
              <a:gd name="connsiteX24" fmla="*/ 870889 w 1163905"/>
              <a:gd name="connsiteY24" fmla="*/ 294787 h 1163905"/>
              <a:gd name="connsiteX25" fmla="*/ 870888 w 1163905"/>
              <a:gd name="connsiteY25" fmla="*/ 294788 h 116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63905" h="1163905">
                <a:moveTo>
                  <a:pt x="749144" y="294414"/>
                </a:moveTo>
                <a:lnTo>
                  <a:pt x="873635" y="217310"/>
                </a:lnTo>
                <a:lnTo>
                  <a:pt x="946595" y="290270"/>
                </a:lnTo>
                <a:lnTo>
                  <a:pt x="869492" y="414761"/>
                </a:lnTo>
                <a:cubicBezTo>
                  <a:pt x="899189" y="465834"/>
                  <a:pt x="914746" y="523896"/>
                  <a:pt x="914565" y="582975"/>
                </a:cubicBezTo>
                <a:lnTo>
                  <a:pt x="1043584" y="652236"/>
                </a:lnTo>
                <a:lnTo>
                  <a:pt x="1016878" y="751900"/>
                </a:lnTo>
                <a:lnTo>
                  <a:pt x="870514" y="747373"/>
                </a:lnTo>
                <a:cubicBezTo>
                  <a:pt x="841131" y="798627"/>
                  <a:pt x="798627" y="841132"/>
                  <a:pt x="747372" y="870514"/>
                </a:cubicBezTo>
                <a:lnTo>
                  <a:pt x="751900" y="1016879"/>
                </a:lnTo>
                <a:lnTo>
                  <a:pt x="652236" y="1043583"/>
                </a:lnTo>
                <a:lnTo>
                  <a:pt x="582975" y="914565"/>
                </a:lnTo>
                <a:cubicBezTo>
                  <a:pt x="523895" y="914746"/>
                  <a:pt x="465834" y="899189"/>
                  <a:pt x="414761" y="869492"/>
                </a:cubicBezTo>
                <a:lnTo>
                  <a:pt x="290270" y="946595"/>
                </a:lnTo>
                <a:lnTo>
                  <a:pt x="217310" y="873635"/>
                </a:lnTo>
                <a:lnTo>
                  <a:pt x="294413" y="749144"/>
                </a:lnTo>
                <a:cubicBezTo>
                  <a:pt x="264716" y="698071"/>
                  <a:pt x="249159" y="640009"/>
                  <a:pt x="249340" y="580930"/>
                </a:cubicBezTo>
                <a:lnTo>
                  <a:pt x="120321" y="511669"/>
                </a:lnTo>
                <a:lnTo>
                  <a:pt x="147027" y="412005"/>
                </a:lnTo>
                <a:lnTo>
                  <a:pt x="293391" y="416532"/>
                </a:lnTo>
                <a:cubicBezTo>
                  <a:pt x="322774" y="365278"/>
                  <a:pt x="365278" y="322773"/>
                  <a:pt x="416533" y="293391"/>
                </a:cubicBezTo>
                <a:lnTo>
                  <a:pt x="412005" y="147026"/>
                </a:lnTo>
                <a:lnTo>
                  <a:pt x="511669" y="120322"/>
                </a:lnTo>
                <a:lnTo>
                  <a:pt x="580930" y="249340"/>
                </a:lnTo>
                <a:cubicBezTo>
                  <a:pt x="640010" y="249159"/>
                  <a:pt x="698071" y="264716"/>
                  <a:pt x="749144" y="294413"/>
                </a:cubicBezTo>
                <a:lnTo>
                  <a:pt x="749144" y="294414"/>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07660" tIns="407660" rIns="407659" bIns="407659"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a:ln>
                  <a:noFill/>
                </a:ln>
                <a:solidFill>
                  <a:prstClr val="white"/>
                </a:solidFill>
                <a:effectLst/>
                <a:uLnTx/>
                <a:uFillTx/>
                <a:latin typeface="Calibri" panose="020F0502020204030204"/>
                <a:ea typeface="+mn-ea"/>
                <a:cs typeface="+mn-cs"/>
              </a:rPr>
              <a:t>Signals</a:t>
            </a:r>
          </a:p>
        </p:txBody>
      </p:sp>
    </p:spTree>
    <p:extLst>
      <p:ext uri="{BB962C8B-B14F-4D97-AF65-F5344CB8AC3E}">
        <p14:creationId xmlns:p14="http://schemas.microsoft.com/office/powerpoint/2010/main" val="1355409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3000" fill="hold" grpId="0" nodeType="clickEffect">
                                  <p:stCondLst>
                                    <p:cond delay="0"/>
                                  </p:stCondLst>
                                  <p:childTnLst>
                                    <p:animRot by="21600000">
                                      <p:cBhvr>
                                        <p:cTn id="6" dur="3000" fill="hold"/>
                                        <p:tgtEl>
                                          <p:spTgt spid="48"/>
                                        </p:tgtEl>
                                        <p:attrNameLst>
                                          <p:attrName>r</p:attrName>
                                        </p:attrNameLst>
                                      </p:cBhvr>
                                    </p:animRot>
                                  </p:childTnLst>
                                </p:cTn>
                              </p:par>
                              <p:par>
                                <p:cTn id="7" presetID="8" presetClass="emph" presetSubtype="0" repeatCount="indefinite" fill="hold" grpId="0" nodeType="withEffect">
                                  <p:stCondLst>
                                    <p:cond delay="0"/>
                                  </p:stCondLst>
                                  <p:childTnLst>
                                    <p:animRot by="-43200000">
                                      <p:cBhvr>
                                        <p:cTn id="8" dur="3000" fill="hold"/>
                                        <p:tgtEl>
                                          <p:spTgt spid="49"/>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3000" fill="hold"/>
                                        <p:tgtEl>
                                          <p:spTgt spid="50"/>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3000" fill="hold"/>
                                        <p:tgtEl>
                                          <p:spTgt spid="41"/>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3000" fill="hold"/>
                                        <p:tgtEl>
                                          <p:spTgt spid="40"/>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iterate type="lt">
                                    <p:tmPct val="0"/>
                                  </p:iterate>
                                  <p:childTnLst>
                                    <p:animRot by="21600000">
                                      <p:cBhvr>
                                        <p:cTn id="16" dur="3000" fill="hold"/>
                                        <p:tgtEl>
                                          <p:spTgt spid="42"/>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3000" fill="hold"/>
                                        <p:tgtEl>
                                          <p:spTgt spid="25"/>
                                        </p:tgtEl>
                                        <p:attrNameLst>
                                          <p:attrName>r</p:attrName>
                                        </p:attrNameLst>
                                      </p:cBhvr>
                                    </p:animRot>
                                  </p:childTnLst>
                                </p:cTn>
                              </p:par>
                              <p:par>
                                <p:cTn id="19" presetID="8" presetClass="emph" presetSubtype="0" repeatCount="indefinite" fill="hold" grpId="0" nodeType="withEffect">
                                  <p:stCondLst>
                                    <p:cond delay="0"/>
                                  </p:stCondLst>
                                  <p:childTnLst>
                                    <p:animRot by="21600000">
                                      <p:cBhvr>
                                        <p:cTn id="20" dur="3000" fill="hold"/>
                                        <p:tgtEl>
                                          <p:spTgt spid="24"/>
                                        </p:tgtEl>
                                        <p:attrNameLst>
                                          <p:attrName>r</p:attrName>
                                        </p:attrNameLst>
                                      </p:cBhvr>
                                    </p:animRot>
                                  </p:childTnLst>
                                </p:cTn>
                              </p:par>
                              <p:par>
                                <p:cTn id="21" presetID="8" presetClass="emph" presetSubtype="0" repeatCount="indefinite" fill="hold" grpId="0" nodeType="withEffect">
                                  <p:stCondLst>
                                    <p:cond delay="0"/>
                                  </p:stCondLst>
                                  <p:childTnLst>
                                    <p:animRot by="-43200000">
                                      <p:cBhvr>
                                        <p:cTn id="22" dur="3000" fill="hold"/>
                                        <p:tgtEl>
                                          <p:spTgt spid="33"/>
                                        </p:tgtEl>
                                        <p:attrNameLst>
                                          <p:attrName>r</p:attrName>
                                        </p:attrNameLst>
                                      </p:cBhvr>
                                    </p:animRot>
                                  </p:childTnLst>
                                </p:cTn>
                              </p:par>
                              <p:par>
                                <p:cTn id="23" presetID="8" presetClass="emph" presetSubtype="0" repeatCount="indefinite" fill="hold" grpId="0" nodeType="withEffect">
                                  <p:stCondLst>
                                    <p:cond delay="0"/>
                                  </p:stCondLst>
                                  <p:childTnLst>
                                    <p:animRot by="21600000">
                                      <p:cBhvr>
                                        <p:cTn id="24" dur="3000" fill="hold"/>
                                        <p:tgtEl>
                                          <p:spTgt spid="32"/>
                                        </p:tgtEl>
                                        <p:attrNameLst>
                                          <p:attrName>r</p:attrName>
                                        </p:attrNameLst>
                                      </p:cBhvr>
                                    </p:animRot>
                                  </p:childTnLst>
                                </p:cTn>
                              </p:par>
                              <p:par>
                                <p:cTn id="25" presetID="8" presetClass="emph" presetSubtype="0" repeatCount="indefinite" fill="hold" grpId="0" nodeType="withEffect">
                                  <p:stCondLst>
                                    <p:cond delay="0"/>
                                  </p:stCondLst>
                                  <p:childTnLst>
                                    <p:animRot by="43200000">
                                      <p:cBhvr>
                                        <p:cTn id="26" dur="3000" fill="hold"/>
                                        <p:tgtEl>
                                          <p:spTgt spid="26"/>
                                        </p:tgtEl>
                                        <p:attrNameLst>
                                          <p:attrName>r</p:attrName>
                                        </p:attrNameLst>
                                      </p:cBhvr>
                                    </p:animRot>
                                  </p:childTnLst>
                                </p:cTn>
                              </p:par>
                              <p:par>
                                <p:cTn id="27" presetID="8" presetClass="emph" presetSubtype="0" repeatCount="indefinite" fill="hold" grpId="0" nodeType="withEffect">
                                  <p:stCondLst>
                                    <p:cond delay="0"/>
                                  </p:stCondLst>
                                  <p:childTnLst>
                                    <p:animRot by="-43200000">
                                      <p:cBhvr>
                                        <p:cTn id="28" dur="3000" fill="hold"/>
                                        <p:tgtEl>
                                          <p:spTgt spid="34">
                                            <p:bg/>
                                          </p:spTgt>
                                        </p:tgtEl>
                                        <p:attrNameLst>
                                          <p:attrName>r</p:attrName>
                                        </p:attrNameLst>
                                      </p:cBhvr>
                                    </p:animRot>
                                  </p:childTnLst>
                                </p:cTn>
                              </p:par>
                              <p:par>
                                <p:cTn id="29" presetID="8" presetClass="emph" presetSubtype="0" repeatCount="indefinite" fill="hold" grpId="0" nodeType="withEffect">
                                  <p:stCondLst>
                                    <p:cond delay="0"/>
                                  </p:stCondLst>
                                  <p:childTnLst>
                                    <p:animRot by="-43200000">
                                      <p:cBhvr>
                                        <p:cTn id="30" dur="3000" fill="hold"/>
                                        <p:tgtEl>
                                          <p:spTgt spid="34">
                                            <p:txEl>
                                              <p:pRg st="0" end="0"/>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xit" presetSubtype="0" fill="hold" grpId="1" nodeType="clickEffect">
                                  <p:stCondLst>
                                    <p:cond delay="0"/>
                                  </p:stCondLst>
                                  <p:iterate type="lt">
                                    <p:tmPct val="0"/>
                                  </p:iterate>
                                  <p:childTnLst>
                                    <p:animEffect transition="out" filter="wipe(down)">
                                      <p:cBhvr>
                                        <p:cTn id="52" dur="135" accel="50000">
                                          <p:stCondLst>
                                            <p:cond delay="1365"/>
                                          </p:stCondLst>
                                        </p:cTn>
                                        <p:tgtEl>
                                          <p:spTgt spid="42"/>
                                        </p:tgtEl>
                                      </p:cBhvr>
                                    </p:animEffect>
                                    <p:anim calcmode="lin" valueType="num">
                                      <p:cBhvr>
                                        <p:cTn id="53" dur="1366" tmFilter="0,0; 0.14,0.31; 0.43,0.73; 0.71,0.91; 1.0,1.0">
                                          <p:stCondLst>
                                            <p:cond delay="0"/>
                                          </p:stCondLst>
                                        </p:cTn>
                                        <p:tgtEl>
                                          <p:spTgt spid="42"/>
                                        </p:tgtEl>
                                        <p:attrNameLst>
                                          <p:attrName>ppt_x</p:attrName>
                                        </p:attrNameLst>
                                      </p:cBhvr>
                                      <p:tavLst>
                                        <p:tav tm="0">
                                          <p:val>
                                            <p:strVal val="ppt_x"/>
                                          </p:val>
                                        </p:tav>
                                        <p:tav tm="100000">
                                          <p:val>
                                            <p:strVal val="#ppt_x+0.25"/>
                                          </p:val>
                                        </p:tav>
                                      </p:tavLst>
                                    </p:anim>
                                    <p:anim calcmode="lin" valueType="num">
                                      <p:cBhvr>
                                        <p:cTn id="54" dur="133">
                                          <p:stCondLst>
                                            <p:cond delay="1366"/>
                                          </p:stCondLst>
                                        </p:cTn>
                                        <p:tgtEl>
                                          <p:spTgt spid="42"/>
                                        </p:tgtEl>
                                        <p:attrNameLst>
                                          <p:attrName>ppt_x</p:attrName>
                                        </p:attrNameLst>
                                      </p:cBhvr>
                                      <p:tavLst>
                                        <p:tav tm="0">
                                          <p:val>
                                            <p:strVal val="ppt_x"/>
                                          </p:val>
                                        </p:tav>
                                        <p:tav tm="100000">
                                          <p:val>
                                            <p:strVal val="ppt_x"/>
                                          </p:val>
                                        </p:tav>
                                      </p:tavLst>
                                    </p:anim>
                                    <p:anim calcmode="lin" valueType="num">
                                      <p:cBhvr>
                                        <p:cTn id="55" dur="498" tmFilter="0.0,0.0;0.25,0.07;0.50,0.2;0.75,0.467;1.0,1.0">
                                          <p:stCondLst>
                                            <p:cond delay="0"/>
                                          </p:stCondLst>
                                        </p:cTn>
                                        <p:tgtEl>
                                          <p:spTgt spid="4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6" dur="498" tmFilter="0, 0; 0.125,0.2665; 0.25,0.4; 0.375,0.465; 0.5,0.5;  0.625,0.535; 0.75,0.6; 0.875,0.7335; 1,1">
                                          <p:stCondLst>
                                            <p:cond delay="498"/>
                                          </p:stCondLst>
                                        </p:cTn>
                                        <p:tgtEl>
                                          <p:spTgt spid="4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7" dur="249" tmFilter="0, 0; 0.125,0.2665; 0.25,0.4; 0.375,0.465; 0.5,0.5;  0.625,0.535; 0.75,0.6; 0.875,0.7335; 1,1">
                                          <p:stCondLst>
                                            <p:cond delay="993"/>
                                          </p:stCondLst>
                                        </p:cTn>
                                        <p:tgtEl>
                                          <p:spTgt spid="4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8" dur="123" tmFilter="0, 0; 0.125,0.2665; 0.25,0.4; 0.375,0.465; 0.5,0.5;  0.625,0.535; 0.75,0.6; 0.875,0.7335; 1,1">
                                          <p:stCondLst>
                                            <p:cond delay="1242"/>
                                          </p:stCondLst>
                                        </p:cTn>
                                        <p:tgtEl>
                                          <p:spTgt spid="4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9" dur="135" accel="50000">
                                          <p:stCondLst>
                                            <p:cond delay="1365"/>
                                          </p:stCondLst>
                                        </p:cTn>
                                        <p:tgtEl>
                                          <p:spTgt spid="42"/>
                                        </p:tgtEl>
                                        <p:attrNameLst>
                                          <p:attrName>ppt_y</p:attrName>
                                        </p:attrNameLst>
                                      </p:cBhvr>
                                      <p:tavLst>
                                        <p:tav tm="0">
                                          <p:val>
                                            <p:strVal val="ppt_y"/>
                                          </p:val>
                                        </p:tav>
                                        <p:tav tm="100000">
                                          <p:val>
                                            <p:strVal val="ppt_y+ppt_h"/>
                                          </p:val>
                                        </p:tav>
                                      </p:tavLst>
                                    </p:anim>
                                    <p:animScale>
                                      <p:cBhvr>
                                        <p:cTn id="60" dur="19">
                                          <p:stCondLst>
                                            <p:cond delay="465"/>
                                          </p:stCondLst>
                                        </p:cTn>
                                        <p:tgtEl>
                                          <p:spTgt spid="42"/>
                                        </p:tgtEl>
                                      </p:cBhvr>
                                      <p:to x="100000" y="60000"/>
                                    </p:animScale>
                                    <p:animScale>
                                      <p:cBhvr>
                                        <p:cTn id="61" dur="124" decel="50000">
                                          <p:stCondLst>
                                            <p:cond delay="485"/>
                                          </p:stCondLst>
                                        </p:cTn>
                                        <p:tgtEl>
                                          <p:spTgt spid="42"/>
                                        </p:tgtEl>
                                      </p:cBhvr>
                                      <p:to x="100000" y="100000"/>
                                    </p:animScale>
                                    <p:animScale>
                                      <p:cBhvr>
                                        <p:cTn id="62" dur="19">
                                          <p:stCondLst>
                                            <p:cond delay="984"/>
                                          </p:stCondLst>
                                        </p:cTn>
                                        <p:tgtEl>
                                          <p:spTgt spid="42"/>
                                        </p:tgtEl>
                                      </p:cBhvr>
                                      <p:to x="100000" y="80000"/>
                                    </p:animScale>
                                    <p:animScale>
                                      <p:cBhvr>
                                        <p:cTn id="63" dur="124" decel="50000">
                                          <p:stCondLst>
                                            <p:cond delay="1004"/>
                                          </p:stCondLst>
                                        </p:cTn>
                                        <p:tgtEl>
                                          <p:spTgt spid="42"/>
                                        </p:tgtEl>
                                      </p:cBhvr>
                                      <p:to x="100000" y="100000"/>
                                    </p:animScale>
                                    <p:animScale>
                                      <p:cBhvr>
                                        <p:cTn id="64" dur="19">
                                          <p:stCondLst>
                                            <p:cond delay="1231"/>
                                          </p:stCondLst>
                                        </p:cTn>
                                        <p:tgtEl>
                                          <p:spTgt spid="42"/>
                                        </p:tgtEl>
                                      </p:cBhvr>
                                      <p:to x="100000" y="90000"/>
                                    </p:animScale>
                                    <p:animScale>
                                      <p:cBhvr>
                                        <p:cTn id="65" dur="124" decel="50000">
                                          <p:stCondLst>
                                            <p:cond delay="1251"/>
                                          </p:stCondLst>
                                        </p:cTn>
                                        <p:tgtEl>
                                          <p:spTgt spid="42"/>
                                        </p:tgtEl>
                                      </p:cBhvr>
                                      <p:to x="100000" y="100000"/>
                                    </p:animScale>
                                    <p:animScale>
                                      <p:cBhvr>
                                        <p:cTn id="66" dur="19">
                                          <p:stCondLst>
                                            <p:cond delay="1356"/>
                                          </p:stCondLst>
                                        </p:cTn>
                                        <p:tgtEl>
                                          <p:spTgt spid="42"/>
                                        </p:tgtEl>
                                      </p:cBhvr>
                                      <p:to x="100000" y="95000"/>
                                    </p:animScale>
                                    <p:animScale>
                                      <p:cBhvr>
                                        <p:cTn id="67" dur="124" decel="50000">
                                          <p:stCondLst>
                                            <p:cond delay="1375"/>
                                          </p:stCondLst>
                                        </p:cTn>
                                        <p:tgtEl>
                                          <p:spTgt spid="42"/>
                                        </p:tgtEl>
                                      </p:cBhvr>
                                      <p:to x="100000" y="100000"/>
                                    </p:animScale>
                                    <p:set>
                                      <p:cBhvr>
                                        <p:cTn id="68" dur="1" fill="hold">
                                          <p:stCondLst>
                                            <p:cond delay="1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8" grpId="0" animBg="1"/>
      <p:bldP spid="49" grpId="0" animBg="1"/>
      <p:bldP spid="50" grpId="0" animBg="1"/>
      <p:bldP spid="40" grpId="0" animBg="1"/>
      <p:bldP spid="41" grpId="0" animBg="1"/>
      <p:bldP spid="42" grpId="0" animBg="1"/>
      <p:bldP spid="42" grpId="1" animBg="1"/>
      <p:bldP spid="24" grpId="0" animBg="1"/>
      <p:bldP spid="26" grpId="0" animBg="1"/>
      <p:bldP spid="32" grpId="0" animBg="1"/>
      <p:bldP spid="33" grpId="0" animBg="1"/>
      <p:bldP spid="34"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57174" y="1613075"/>
            <a:ext cx="11601450" cy="4790471"/>
          </a:xfr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t">
            <a:normAutofit/>
          </a:bodyPr>
          <a:lstStyle/>
          <a:p>
            <a:endParaRPr lang="en-US" b="1" u="sng" kern="1200" dirty="0">
              <a:solidFill>
                <a:srgbClr val="000000"/>
              </a:solidFill>
              <a:latin typeface="+mn-lt"/>
              <a:ea typeface="+mn-ea"/>
              <a:cs typeface="+mn-cs"/>
            </a:endParaRPr>
          </a:p>
          <a:p>
            <a:r>
              <a:rPr lang="en-US" sz="4000" b="1" u="sng" kern="1200" dirty="0">
                <a:solidFill>
                  <a:srgbClr val="000000"/>
                </a:solidFill>
                <a:latin typeface="+mn-lt"/>
                <a:ea typeface="+mn-ea"/>
                <a:cs typeface="+mn-cs"/>
              </a:rPr>
              <a:t>DECISIONS AND ACTIONS</a:t>
            </a:r>
            <a:r>
              <a:rPr lang="en-US" sz="4000" b="1" kern="1200" dirty="0">
                <a:solidFill>
                  <a:srgbClr val="000000"/>
                </a:solidFill>
                <a:latin typeface="+mn-lt"/>
                <a:ea typeface="+mn-ea"/>
                <a:cs typeface="+mn-cs"/>
              </a:rPr>
              <a:t> MADE BY A DRIVER THAT:</a:t>
            </a:r>
          </a:p>
          <a:p>
            <a:pPr marL="0" lvl="2">
              <a:spcBef>
                <a:spcPts val="1000"/>
              </a:spcBef>
            </a:pPr>
            <a:r>
              <a:rPr lang="en-US" sz="4800" b="1" kern="1200" dirty="0">
                <a:solidFill>
                  <a:srgbClr val="000000"/>
                </a:solidFill>
                <a:latin typeface="+mn-lt"/>
                <a:ea typeface="+mn-ea"/>
                <a:cs typeface="+mn-cs"/>
              </a:rPr>
              <a:t>Interfere</a:t>
            </a:r>
            <a:r>
              <a:rPr lang="en-US" sz="4000" b="1" kern="1200" dirty="0">
                <a:solidFill>
                  <a:srgbClr val="000000"/>
                </a:solidFill>
                <a:latin typeface="+mn-lt"/>
                <a:ea typeface="+mn-ea"/>
                <a:cs typeface="+mn-cs"/>
              </a:rPr>
              <a:t> with that driver’s ability to </a:t>
            </a:r>
            <a:r>
              <a:rPr lang="en-US" sz="4000" b="1" u="sng" kern="1200" dirty="0">
                <a:solidFill>
                  <a:srgbClr val="000000"/>
                </a:solidFill>
                <a:latin typeface="+mn-lt"/>
                <a:ea typeface="+mn-ea"/>
                <a:cs typeface="+mn-cs"/>
              </a:rPr>
              <a:t>perceive</a:t>
            </a:r>
            <a:r>
              <a:rPr lang="en-US" sz="4000" b="1" kern="1200" dirty="0">
                <a:solidFill>
                  <a:srgbClr val="000000"/>
                </a:solidFill>
                <a:latin typeface="+mn-lt"/>
                <a:ea typeface="+mn-ea"/>
                <a:cs typeface="+mn-cs"/>
              </a:rPr>
              <a:t> and </a:t>
            </a:r>
            <a:r>
              <a:rPr lang="en-US" sz="4000" b="1" u="sng" kern="1200" dirty="0">
                <a:solidFill>
                  <a:srgbClr val="000000"/>
                </a:solidFill>
                <a:latin typeface="+mn-lt"/>
                <a:ea typeface="+mn-ea"/>
                <a:cs typeface="+mn-cs"/>
              </a:rPr>
              <a:t>adjust.</a:t>
            </a:r>
          </a:p>
          <a:p>
            <a:r>
              <a:rPr lang="en-US" sz="4000" b="1" kern="1200" dirty="0">
                <a:solidFill>
                  <a:srgbClr val="000000"/>
                </a:solidFill>
                <a:latin typeface="+mn-lt"/>
                <a:ea typeface="+mn-ea"/>
                <a:cs typeface="+mn-cs"/>
              </a:rPr>
              <a:t>There are many distractions outside and inside of the vehicle.</a:t>
            </a:r>
          </a:p>
          <a:p>
            <a:r>
              <a:rPr lang="en-US" sz="4000" b="1" kern="1200" dirty="0">
                <a:solidFill>
                  <a:srgbClr val="000000"/>
                </a:solidFill>
                <a:latin typeface="+mn-lt"/>
                <a:ea typeface="+mn-ea"/>
                <a:cs typeface="+mn-cs"/>
              </a:rPr>
              <a:t>A MAJOR distraction is CELL PHONE USE</a:t>
            </a:r>
          </a:p>
          <a:p>
            <a:pPr marL="0" lvl="2">
              <a:spcBef>
                <a:spcPts val="1000"/>
              </a:spcBef>
            </a:pPr>
            <a:endParaRPr lang="en-US" sz="500" b="1" u="sng" kern="1200" dirty="0">
              <a:solidFill>
                <a:srgbClr val="000000"/>
              </a:solidFill>
              <a:latin typeface="+mn-lt"/>
              <a:ea typeface="+mn-ea"/>
              <a:cs typeface="+mn-cs"/>
            </a:endParaRPr>
          </a:p>
          <a:p>
            <a:pPr marL="0" lvl="2">
              <a:spcBef>
                <a:spcPts val="1000"/>
              </a:spcBef>
            </a:pPr>
            <a:endParaRPr lang="en-US" sz="400" b="1" kern="1200" dirty="0">
              <a:solidFill>
                <a:srgbClr val="000000"/>
              </a:solidFill>
              <a:latin typeface="+mn-lt"/>
              <a:ea typeface="+mn-ea"/>
              <a:cs typeface="+mn-cs"/>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2449045" y="65741"/>
            <a:ext cx="7217709" cy="714008"/>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Distractions and  Perception</a:t>
            </a:r>
            <a:endPar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800100" y="833326"/>
            <a:ext cx="10515600" cy="714008"/>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100" b="1" i="0" u="sng" strike="noStrike" kern="1200" cap="none" spc="0" normalizeH="0" baseline="0" noProof="0" dirty="0">
                <a:ln>
                  <a:noFill/>
                </a:ln>
                <a:effectLst/>
                <a:uLnTx/>
                <a:uFillTx/>
                <a:latin typeface="Calibri Light" panose="020F0302020204030204"/>
                <a:ea typeface="+mj-ea"/>
                <a:cs typeface="+mj-cs"/>
              </a:rPr>
              <a:t>WHAT IS DISTRACTED DRIVING?</a:t>
            </a:r>
          </a:p>
        </p:txBody>
      </p:sp>
    </p:spTree>
    <p:extLst>
      <p:ext uri="{BB962C8B-B14F-4D97-AF65-F5344CB8AC3E}">
        <p14:creationId xmlns:p14="http://schemas.microsoft.com/office/powerpoint/2010/main" val="4225978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999"/>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999"/>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999"/>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250"/>
                                  </p:stCondLst>
                                  <p:childTnLst>
                                    <p:set>
                                      <p:cBhvr>
                                        <p:cTn id="16"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50"/>
                                  </p:stCondLst>
                                  <p:childTnLst>
                                    <p:set>
                                      <p:cBhvr>
                                        <p:cTn id="20" dur="1" fill="hold">
                                          <p:stCondLst>
                                            <p:cond delay="9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01227" y="2224991"/>
            <a:ext cx="11789546" cy="4374251"/>
          </a:xfr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1657350" lvl="2" indent="-742950">
              <a:buFont typeface="+mj-lt"/>
              <a:buAutoNum type="arabicPeriod"/>
            </a:pPr>
            <a:endParaRPr lang="en-US" sz="2800" b="1" dirty="0">
              <a:solidFill>
                <a:schemeClr val="tx1"/>
              </a:solidFill>
            </a:endParaRPr>
          </a:p>
          <a:p>
            <a:pPr marL="1657350" lvl="2" indent="-742950">
              <a:buFont typeface="+mj-lt"/>
              <a:buAutoNum type="arabicPeriod"/>
            </a:pPr>
            <a:r>
              <a:rPr lang="en-US" sz="4400" b="1" dirty="0">
                <a:solidFill>
                  <a:schemeClr val="tx1"/>
                </a:solidFill>
              </a:rPr>
              <a:t>Manual </a:t>
            </a:r>
          </a:p>
          <a:p>
            <a:pPr marL="1657350" lvl="2" indent="-742950">
              <a:buFont typeface="+mj-lt"/>
              <a:buAutoNum type="arabicPeriod"/>
            </a:pPr>
            <a:r>
              <a:rPr lang="en-US" sz="4400" b="1" dirty="0">
                <a:solidFill>
                  <a:schemeClr val="tx1"/>
                </a:solidFill>
              </a:rPr>
              <a:t>Visual </a:t>
            </a:r>
          </a:p>
          <a:p>
            <a:pPr marL="1657350" lvl="2" indent="-742950">
              <a:buFont typeface="+mj-lt"/>
              <a:buAutoNum type="arabicPeriod"/>
            </a:pPr>
            <a:r>
              <a:rPr lang="en-US" sz="4400" b="1" dirty="0">
                <a:solidFill>
                  <a:schemeClr val="tx1"/>
                </a:solidFill>
              </a:rPr>
              <a:t>Cognitive </a:t>
            </a:r>
          </a:p>
          <a:p>
            <a:pPr lvl="2"/>
            <a:r>
              <a:rPr lang="en-US" sz="2000" b="1" dirty="0">
                <a:solidFill>
                  <a:schemeClr val="tx1"/>
                </a:solidFill>
              </a:rPr>
              <a:t>	</a:t>
            </a:r>
          </a:p>
          <a:p>
            <a:pPr marL="576263" lvl="4"/>
            <a:r>
              <a:rPr lang="en-US" sz="3400" b="1" dirty="0">
                <a:solidFill>
                  <a:schemeClr val="tx1"/>
                </a:solidFill>
              </a:rPr>
              <a:t>These can be individual or in any combination</a:t>
            </a:r>
          </a:p>
          <a:p>
            <a:pPr marL="576263" lvl="4"/>
            <a:endParaRPr lang="en-US" sz="1900" b="1" dirty="0">
              <a:solidFill>
                <a:schemeClr val="tx1"/>
              </a:solidFill>
            </a:endParaRPr>
          </a:p>
          <a:p>
            <a:pPr marL="1428750" lvl="4" indent="57150"/>
            <a:r>
              <a:rPr lang="en-US" sz="3400" b="1" u="sng" dirty="0">
                <a:solidFill>
                  <a:schemeClr val="tx1"/>
                </a:solidFill>
              </a:rPr>
              <a:t>CELL PHONE USE IS FOUND IN ALL THREE TYPES AND INTERFERES WITH ALL THREE PROCESSES</a:t>
            </a: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2743199" y="92638"/>
            <a:ext cx="6743701" cy="699571"/>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800100" y="792209"/>
            <a:ext cx="10515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WHAT IS DISTRACTED DRIVING?</a:t>
            </a:r>
          </a:p>
        </p:txBody>
      </p:sp>
      <p:sp>
        <p:nvSpPr>
          <p:cNvPr id="5" name="TextBox 4">
            <a:extLst>
              <a:ext uri="{FF2B5EF4-FFF2-40B4-BE49-F238E27FC236}">
                <a16:creationId xmlns:a16="http://schemas.microsoft.com/office/drawing/2014/main" id="{CD52030A-9BDB-4232-8C84-E25BAA5705D5}"/>
              </a:ext>
            </a:extLst>
          </p:cNvPr>
          <p:cNvSpPr txBox="1"/>
          <p:nvPr/>
        </p:nvSpPr>
        <p:spPr>
          <a:xfrm>
            <a:off x="2476499" y="1487921"/>
            <a:ext cx="7162801" cy="830997"/>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3 TYPES OF DISTRACTION</a:t>
            </a:r>
          </a:p>
        </p:txBody>
      </p:sp>
    </p:spTree>
    <p:extLst>
      <p:ext uri="{BB962C8B-B14F-4D97-AF65-F5344CB8AC3E}">
        <p14:creationId xmlns:p14="http://schemas.microsoft.com/office/powerpoint/2010/main" val="1655836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999"/>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999"/>
                                          </p:stCondLst>
                                        </p:cTn>
                                        <p:tgtEl>
                                          <p:spTgt spid="3">
                                            <p:txEl>
                                              <p:pRg st="1" end="1"/>
                                            </p:txEl>
                                          </p:spTgt>
                                        </p:tgtEl>
                                        <p:attrNameLst>
                                          <p:attrName>style.visibility</p:attrName>
                                        </p:attrNameLst>
                                      </p:cBhvr>
                                      <p:to>
                                        <p:strVal val="visible"/>
                                      </p:to>
                                    </p:set>
                                  </p:childTnLst>
                                </p:cTn>
                              </p:par>
                            </p:childTnLst>
                          </p:cTn>
                        </p:par>
                        <p:par>
                          <p:cTn id="9" fill="hold">
                            <p:stCondLst>
                              <p:cond delay="1250"/>
                            </p:stCondLst>
                            <p:childTnLst>
                              <p:par>
                                <p:cTn id="10" presetID="1" presetClass="entr" presetSubtype="0" fill="hold" grpId="0" nodeType="afterEffect">
                                  <p:stCondLst>
                                    <p:cond delay="250"/>
                                  </p:stCondLst>
                                  <p:childTnLst>
                                    <p:set>
                                      <p:cBhvr>
                                        <p:cTn id="11" dur="1" fill="hold">
                                          <p:stCondLst>
                                            <p:cond delay="999"/>
                                          </p:stCondLst>
                                        </p:cTn>
                                        <p:tgtEl>
                                          <p:spTgt spid="3">
                                            <p:txEl>
                                              <p:pRg st="2" end="2"/>
                                            </p:txEl>
                                          </p:spTgt>
                                        </p:tgtEl>
                                        <p:attrNameLst>
                                          <p:attrName>style.visibility</p:attrName>
                                        </p:attrNameLst>
                                      </p:cBhvr>
                                      <p:to>
                                        <p:strVal val="visible"/>
                                      </p:to>
                                    </p:set>
                                  </p:childTnLst>
                                </p:cTn>
                              </p:par>
                            </p:childTnLst>
                          </p:cTn>
                        </p:par>
                        <p:par>
                          <p:cTn id="12" fill="hold">
                            <p:stCondLst>
                              <p:cond delay="2500"/>
                            </p:stCondLst>
                            <p:childTnLst>
                              <p:par>
                                <p:cTn id="13" presetID="1" presetClass="entr" presetSubtype="0" fill="hold" grpId="0" nodeType="afterEffect">
                                  <p:stCondLst>
                                    <p:cond delay="250"/>
                                  </p:stCondLst>
                                  <p:childTnLst>
                                    <p:set>
                                      <p:cBhvr>
                                        <p:cTn id="14" dur="1" fill="hold">
                                          <p:stCondLst>
                                            <p:cond delay="999"/>
                                          </p:stCondLst>
                                        </p:cTn>
                                        <p:tgtEl>
                                          <p:spTgt spid="3">
                                            <p:txEl>
                                              <p:pRg st="3" end="3"/>
                                            </p:txEl>
                                          </p:spTgt>
                                        </p:tgtEl>
                                        <p:attrNameLst>
                                          <p:attrName>style.visibility</p:attrName>
                                        </p:attrNameLst>
                                      </p:cBhvr>
                                      <p:to>
                                        <p:strVal val="visible"/>
                                      </p:to>
                                    </p:set>
                                  </p:childTnLst>
                                </p:cTn>
                              </p:par>
                            </p:childTnLst>
                          </p:cTn>
                        </p:par>
                        <p:par>
                          <p:cTn id="15" fill="hold">
                            <p:stCondLst>
                              <p:cond delay="3750"/>
                            </p:stCondLst>
                            <p:childTnLst>
                              <p:par>
                                <p:cTn id="16" presetID="1" presetClass="entr" presetSubtype="0" fill="hold" grpId="0" nodeType="afterEffect">
                                  <p:stCondLst>
                                    <p:cond delay="250"/>
                                  </p:stCondLst>
                                  <p:childTnLst>
                                    <p:set>
                                      <p:cBhvr>
                                        <p:cTn id="17" dur="1" fill="hold">
                                          <p:stCondLst>
                                            <p:cond delay="999"/>
                                          </p:stCondLst>
                                        </p:cTn>
                                        <p:tgtEl>
                                          <p:spTgt spid="3">
                                            <p:txEl>
                                              <p:pRg st="4" end="4"/>
                                            </p:txEl>
                                          </p:spTgt>
                                        </p:tgtEl>
                                        <p:attrNameLst>
                                          <p:attrName>style.visibility</p:attrName>
                                        </p:attrNameLst>
                                      </p:cBhvr>
                                      <p:to>
                                        <p:strVal val="visible"/>
                                      </p:to>
                                    </p:set>
                                  </p:childTnLst>
                                </p:cTn>
                              </p:par>
                              <p:par>
                                <p:cTn id="18" presetID="1" presetClass="entr" presetSubtype="0" fill="hold" grpId="0" nodeType="withEffect">
                                  <p:stCondLst>
                                    <p:cond delay="250"/>
                                  </p:stCondLst>
                                  <p:childTnLst>
                                    <p:set>
                                      <p:cBhvr>
                                        <p:cTn id="19" dur="1" fill="hold">
                                          <p:stCondLst>
                                            <p:cond delay="99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39697" y="1806512"/>
            <a:ext cx="11789546" cy="5051488"/>
          </a:xfr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1143000" lvl="2" indent="-1143000">
              <a:buFont typeface="+mj-lt"/>
              <a:buAutoNum type="arabicPeriod"/>
            </a:pPr>
            <a:r>
              <a:rPr lang="en-US" sz="6000" b="1" u="sng" dirty="0">
                <a:solidFill>
                  <a:schemeClr val="tx1"/>
                </a:solidFill>
              </a:rPr>
              <a:t>Manual</a:t>
            </a:r>
            <a:r>
              <a:rPr lang="en-US" sz="5400" b="1" dirty="0">
                <a:solidFill>
                  <a:schemeClr val="tx1"/>
                </a:solidFill>
              </a:rPr>
              <a:t>- One or both hands not grasping the wheel, doing some other physical task while driving.</a:t>
            </a:r>
          </a:p>
          <a:p>
            <a:pPr marL="0" lvl="2"/>
            <a:r>
              <a:rPr lang="en-US" sz="5400" b="1" dirty="0">
                <a:solidFill>
                  <a:schemeClr val="tx1"/>
                </a:solidFill>
              </a:rPr>
              <a:t>What are some examples? </a:t>
            </a:r>
          </a:p>
          <a:p>
            <a:pPr marL="0" lvl="2"/>
            <a:r>
              <a:rPr lang="en-US" sz="5400" b="1" dirty="0">
                <a:solidFill>
                  <a:schemeClr val="tx1"/>
                </a:solidFill>
              </a:rPr>
              <a:t>Have you? ……Do you? </a:t>
            </a:r>
          </a:p>
          <a:p>
            <a:pPr marL="1828800" lvl="6"/>
            <a:endParaRPr lang="en-US" sz="3200" b="1"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1362635" y="92638"/>
            <a:ext cx="9215718" cy="856937"/>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838200" y="949575"/>
            <a:ext cx="10515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DISTRACTED DRIVING</a:t>
            </a:r>
          </a:p>
        </p:txBody>
      </p:sp>
      <p:grpSp>
        <p:nvGrpSpPr>
          <p:cNvPr id="2" name="Group 1">
            <a:extLst>
              <a:ext uri="{FF2B5EF4-FFF2-40B4-BE49-F238E27FC236}">
                <a16:creationId xmlns:a16="http://schemas.microsoft.com/office/drawing/2014/main" id="{FEC55FC4-2498-4531-B3AB-462D162E9C48}"/>
              </a:ext>
            </a:extLst>
          </p:cNvPr>
          <p:cNvGrpSpPr/>
          <p:nvPr/>
        </p:nvGrpSpPr>
        <p:grpSpPr>
          <a:xfrm>
            <a:off x="1850065" y="5911702"/>
            <a:ext cx="9503735" cy="853660"/>
            <a:chOff x="1850065" y="5911702"/>
            <a:chExt cx="9503735" cy="853660"/>
          </a:xfrm>
        </p:grpSpPr>
        <p:sp>
          <p:nvSpPr>
            <p:cNvPr id="7" name="Rectangle: Rounded Corners 6">
              <a:extLst>
                <a:ext uri="{FF2B5EF4-FFF2-40B4-BE49-F238E27FC236}">
                  <a16:creationId xmlns:a16="http://schemas.microsoft.com/office/drawing/2014/main" id="{EB74B9E5-4D03-4AC0-826B-E96D8864DA98}"/>
                </a:ext>
              </a:extLst>
            </p:cNvPr>
            <p:cNvSpPr/>
            <p:nvPr/>
          </p:nvSpPr>
          <p:spPr>
            <a:xfrm>
              <a:off x="1850065" y="5911702"/>
              <a:ext cx="9503735" cy="8536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C98DC1B-3988-4298-BED9-4F0CB3786498}"/>
                </a:ext>
              </a:extLst>
            </p:cNvPr>
            <p:cNvSpPr/>
            <p:nvPr/>
          </p:nvSpPr>
          <p:spPr>
            <a:xfrm>
              <a:off x="2434392" y="5984589"/>
              <a:ext cx="8284407" cy="707886"/>
            </a:xfrm>
            <a:prstGeom prst="rect">
              <a:avLst/>
            </a:prstGeom>
            <a:solidFill>
              <a:schemeClr val="accent5">
                <a:lumMod val="75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BE READY, BE SAFE, BE RESPONSIBLE</a:t>
              </a:r>
            </a:p>
          </p:txBody>
        </p:sp>
      </p:grpSp>
    </p:spTree>
    <p:extLst>
      <p:ext uri="{BB962C8B-B14F-4D97-AF65-F5344CB8AC3E}">
        <p14:creationId xmlns:p14="http://schemas.microsoft.com/office/powerpoint/2010/main" val="257360842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182177" y="1601434"/>
            <a:ext cx="11789546" cy="4152321"/>
          </a:xfr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0" lvl="2"/>
            <a:endParaRPr lang="en-US" b="1" u="sng" dirty="0">
              <a:solidFill>
                <a:srgbClr val="FF9900"/>
              </a:solidFill>
            </a:endParaRPr>
          </a:p>
          <a:p>
            <a:pPr marL="0" lvl="2"/>
            <a:endParaRPr lang="en-US" sz="4000" b="1" u="sng" dirty="0">
              <a:solidFill>
                <a:schemeClr val="tx1"/>
              </a:solidFill>
            </a:endParaRPr>
          </a:p>
          <a:p>
            <a:pPr marL="0" lvl="2"/>
            <a:r>
              <a:rPr lang="en-US" sz="6000" b="1" u="sng" dirty="0">
                <a:solidFill>
                  <a:schemeClr val="tx1"/>
                </a:solidFill>
              </a:rPr>
              <a:t>Manual</a:t>
            </a:r>
            <a:r>
              <a:rPr lang="en-US" sz="5400" b="1" dirty="0">
                <a:solidFill>
                  <a:schemeClr val="tx1"/>
                </a:solidFill>
              </a:rPr>
              <a:t>- Hand(s) not on wheel</a:t>
            </a:r>
          </a:p>
          <a:p>
            <a:pPr marL="914400" lvl="4">
              <a:buFont typeface="Arial" panose="020B0604020202020204" pitchFamily="34" charset="0"/>
              <a:buChar char="•"/>
            </a:pPr>
            <a:r>
              <a:rPr lang="en-US" sz="4300" b="1" dirty="0">
                <a:solidFill>
                  <a:schemeClr val="tx1"/>
                </a:solidFill>
              </a:rPr>
              <a:t>Locating the phone from - </a:t>
            </a:r>
            <a:r>
              <a:rPr lang="en-US" sz="4300" dirty="0">
                <a:solidFill>
                  <a:schemeClr val="tx1"/>
                </a:solidFill>
              </a:rPr>
              <a:t>pocket, purse, backpack</a:t>
            </a:r>
          </a:p>
          <a:p>
            <a:pPr marL="1312863" lvl="4" indent="-398463">
              <a:buFont typeface="Arial" panose="020B0604020202020204" pitchFamily="34" charset="0"/>
              <a:buChar char="•"/>
            </a:pPr>
            <a:r>
              <a:rPr lang="en-US" sz="4300" b="1" dirty="0">
                <a:solidFill>
                  <a:schemeClr val="tx1"/>
                </a:solidFill>
              </a:rPr>
              <a:t>Holding the phone - </a:t>
            </a:r>
            <a:r>
              <a:rPr lang="en-US" sz="4300" dirty="0">
                <a:solidFill>
                  <a:schemeClr val="tx1"/>
                </a:solidFill>
              </a:rPr>
              <a:t>talking, dialing, texting, scrolling</a:t>
            </a: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2548217" y="57969"/>
            <a:ext cx="7095565" cy="714008"/>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453431" y="814539"/>
            <a:ext cx="10515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a:t>
            </a:r>
          </a:p>
        </p:txBody>
      </p:sp>
      <p:sp>
        <p:nvSpPr>
          <p:cNvPr id="2" name="Rectangle 1">
            <a:extLst>
              <a:ext uri="{FF2B5EF4-FFF2-40B4-BE49-F238E27FC236}">
                <a16:creationId xmlns:a16="http://schemas.microsoft.com/office/drawing/2014/main" id="{7F29E95B-E159-4D9C-83D3-62B8FBE5A75B}"/>
              </a:ext>
            </a:extLst>
          </p:cNvPr>
          <p:cNvSpPr/>
          <p:nvPr/>
        </p:nvSpPr>
        <p:spPr>
          <a:xfrm>
            <a:off x="3415762" y="1528547"/>
            <a:ext cx="4590937" cy="769441"/>
          </a:xfrm>
          <a:prstGeom prst="rect">
            <a:avLst/>
          </a:prstGeom>
        </p:spPr>
        <p:txBody>
          <a:bodyPr wrap="non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CELL PHONE TASKS</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24417B16-4547-4D9D-AEC7-3939A11D1416}"/>
              </a:ext>
            </a:extLst>
          </p:cNvPr>
          <p:cNvGrpSpPr/>
          <p:nvPr/>
        </p:nvGrpSpPr>
        <p:grpSpPr>
          <a:xfrm>
            <a:off x="1735765" y="5838879"/>
            <a:ext cx="9713285" cy="853660"/>
            <a:chOff x="1850065" y="5911702"/>
            <a:chExt cx="9503735" cy="853660"/>
          </a:xfrm>
        </p:grpSpPr>
        <p:sp>
          <p:nvSpPr>
            <p:cNvPr id="8" name="Rectangle: Rounded Corners 7">
              <a:extLst>
                <a:ext uri="{FF2B5EF4-FFF2-40B4-BE49-F238E27FC236}">
                  <a16:creationId xmlns:a16="http://schemas.microsoft.com/office/drawing/2014/main" id="{3FD30534-5C57-499F-9B28-31ED8E54B1CC}"/>
                </a:ext>
              </a:extLst>
            </p:cNvPr>
            <p:cNvSpPr/>
            <p:nvPr/>
          </p:nvSpPr>
          <p:spPr>
            <a:xfrm>
              <a:off x="1850065" y="5911702"/>
              <a:ext cx="9503735" cy="8536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DB025F3-D63A-46F9-AC80-81A1B92DA2A2}"/>
                </a:ext>
              </a:extLst>
            </p:cNvPr>
            <p:cNvSpPr/>
            <p:nvPr/>
          </p:nvSpPr>
          <p:spPr>
            <a:xfrm>
              <a:off x="2607711" y="5984589"/>
              <a:ext cx="8143960" cy="707886"/>
            </a:xfrm>
            <a:prstGeom prst="rect">
              <a:avLst/>
            </a:prstGeom>
            <a:solidFill>
              <a:schemeClr val="accent5">
                <a:lumMod val="75000"/>
              </a:schemeClr>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BE READY, BE SAFE, BE RESPONSIBLE</a:t>
              </a:r>
            </a:p>
          </p:txBody>
        </p:sp>
      </p:grpSp>
    </p:spTree>
    <p:extLst>
      <p:ext uri="{BB962C8B-B14F-4D97-AF65-F5344CB8AC3E}">
        <p14:creationId xmlns:p14="http://schemas.microsoft.com/office/powerpoint/2010/main" val="299333104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39697" y="1806512"/>
            <a:ext cx="11789546" cy="4178077"/>
          </a:xfr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lvl="2" indent="-914400">
              <a:buFont typeface="+mj-lt"/>
              <a:buAutoNum type="arabicPeriod" startAt="2"/>
            </a:pPr>
            <a:r>
              <a:rPr lang="en-US" sz="6000" b="1" u="sng" dirty="0">
                <a:solidFill>
                  <a:schemeClr val="tx1"/>
                </a:solidFill>
              </a:rPr>
              <a:t>Visual</a:t>
            </a:r>
            <a:r>
              <a:rPr lang="en-US" sz="5400" b="1" dirty="0">
                <a:solidFill>
                  <a:schemeClr val="tx1"/>
                </a:solidFill>
              </a:rPr>
              <a:t>- Taking eyes from the search for </a:t>
            </a:r>
            <a:r>
              <a:rPr lang="en-US" sz="5400" b="1" i="1" dirty="0">
                <a:solidFill>
                  <a:schemeClr val="tx1"/>
                </a:solidFill>
                <a:highlight>
                  <a:srgbClr val="FFFF00"/>
                </a:highlight>
              </a:rPr>
              <a:t>two</a:t>
            </a:r>
            <a:r>
              <a:rPr lang="en-US" sz="5400" b="1" dirty="0">
                <a:solidFill>
                  <a:schemeClr val="tx1"/>
                </a:solidFill>
              </a:rPr>
              <a:t> or more seconds.</a:t>
            </a:r>
            <a:endParaRPr lang="en-US" sz="3600" b="1" dirty="0">
              <a:solidFill>
                <a:schemeClr val="tx1"/>
              </a:solidFill>
            </a:endParaRPr>
          </a:p>
          <a:p>
            <a:pPr marL="2343150" lvl="4" indent="-514350">
              <a:buFont typeface="Arial" panose="020B0604020202020204" pitchFamily="34" charset="0"/>
              <a:buChar char="•"/>
            </a:pPr>
            <a:r>
              <a:rPr lang="en-US" sz="3400" b="1" dirty="0">
                <a:solidFill>
                  <a:schemeClr val="tx1"/>
                </a:solidFill>
              </a:rPr>
              <a:t>“Sightseeing” “Rubbernecking”</a:t>
            </a:r>
          </a:p>
          <a:p>
            <a:pPr marL="2343150" lvl="4" indent="-514350">
              <a:buFont typeface="Arial" panose="020B0604020202020204" pitchFamily="34" charset="0"/>
              <a:buChar char="•"/>
            </a:pPr>
            <a:r>
              <a:rPr lang="en-US" sz="3400" b="1" dirty="0">
                <a:solidFill>
                  <a:schemeClr val="tx1"/>
                </a:solidFill>
              </a:rPr>
              <a:t>Reading </a:t>
            </a:r>
          </a:p>
          <a:p>
            <a:pPr marL="2343150" lvl="4" indent="-514350">
              <a:buFont typeface="Arial" panose="020B0604020202020204" pitchFamily="34" charset="0"/>
              <a:buChar char="•"/>
            </a:pPr>
            <a:r>
              <a:rPr lang="en-US" sz="3400" b="1" dirty="0">
                <a:solidFill>
                  <a:schemeClr val="tx1"/>
                </a:solidFill>
              </a:rPr>
              <a:t>Grooming</a:t>
            </a:r>
          </a:p>
          <a:p>
            <a:pPr marL="2343150" lvl="4" indent="-514350">
              <a:buFont typeface="Arial" panose="020B0604020202020204" pitchFamily="34" charset="0"/>
              <a:buChar char="•"/>
            </a:pPr>
            <a:r>
              <a:rPr lang="en-US" sz="3400" b="1" dirty="0">
                <a:solidFill>
                  <a:schemeClr val="tx1"/>
                </a:solidFill>
              </a:rPr>
              <a:t>Looking for something</a:t>
            </a: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1362635" y="92638"/>
            <a:ext cx="9215718" cy="856937"/>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838200" y="949575"/>
            <a:ext cx="10515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DISTRACTED DRIVING</a:t>
            </a:r>
          </a:p>
        </p:txBody>
      </p:sp>
      <p:grpSp>
        <p:nvGrpSpPr>
          <p:cNvPr id="5" name="Group 4">
            <a:extLst>
              <a:ext uri="{FF2B5EF4-FFF2-40B4-BE49-F238E27FC236}">
                <a16:creationId xmlns:a16="http://schemas.microsoft.com/office/drawing/2014/main" id="{49926178-71D8-4530-84F9-2BCF9F217B60}"/>
              </a:ext>
            </a:extLst>
          </p:cNvPr>
          <p:cNvGrpSpPr/>
          <p:nvPr/>
        </p:nvGrpSpPr>
        <p:grpSpPr>
          <a:xfrm>
            <a:off x="1850065" y="5911702"/>
            <a:ext cx="9503735" cy="853660"/>
            <a:chOff x="1850065" y="5911702"/>
            <a:chExt cx="9503735" cy="853660"/>
          </a:xfrm>
        </p:grpSpPr>
        <p:sp>
          <p:nvSpPr>
            <p:cNvPr id="7" name="Rectangle: Rounded Corners 6">
              <a:extLst>
                <a:ext uri="{FF2B5EF4-FFF2-40B4-BE49-F238E27FC236}">
                  <a16:creationId xmlns:a16="http://schemas.microsoft.com/office/drawing/2014/main" id="{8B30DAFE-FE2A-4CA3-BDF7-2D3BBECCB2DF}"/>
                </a:ext>
              </a:extLst>
            </p:cNvPr>
            <p:cNvSpPr/>
            <p:nvPr/>
          </p:nvSpPr>
          <p:spPr>
            <a:xfrm>
              <a:off x="1850065" y="5911702"/>
              <a:ext cx="9503735" cy="8536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6911A92-F42A-4458-9B2F-E3A6FFE591A2}"/>
                </a:ext>
              </a:extLst>
            </p:cNvPr>
            <p:cNvSpPr/>
            <p:nvPr/>
          </p:nvSpPr>
          <p:spPr>
            <a:xfrm>
              <a:off x="2434393" y="5984589"/>
              <a:ext cx="8143960" cy="707886"/>
            </a:xfrm>
            <a:prstGeom prst="rect">
              <a:avLst/>
            </a:prstGeom>
            <a:solidFill>
              <a:schemeClr val="accent5">
                <a:lumMod val="75000"/>
              </a:schemeClr>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BE READY, BE SAFE, BE RESPONSIBLE</a:t>
              </a:r>
            </a:p>
          </p:txBody>
        </p:sp>
      </p:grpSp>
    </p:spTree>
    <p:extLst>
      <p:ext uri="{BB962C8B-B14F-4D97-AF65-F5344CB8AC3E}">
        <p14:creationId xmlns:p14="http://schemas.microsoft.com/office/powerpoint/2010/main" val="132954094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552449" y="1663583"/>
            <a:ext cx="11125201" cy="4457152"/>
          </a:xfr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marL="0" lvl="2" algn="ctr"/>
            <a:endParaRPr lang="en-US" sz="6000" b="1" u="sng" dirty="0">
              <a:solidFill>
                <a:schemeClr val="tx1"/>
              </a:solidFill>
            </a:endParaRPr>
          </a:p>
          <a:p>
            <a:pPr marL="0" lvl="2" algn="ctr"/>
            <a:r>
              <a:rPr lang="en-US" sz="6000" b="1" u="sng" dirty="0">
                <a:solidFill>
                  <a:schemeClr val="tx1"/>
                </a:solidFill>
              </a:rPr>
              <a:t>Visual</a:t>
            </a:r>
            <a:r>
              <a:rPr lang="en-US" sz="5400" b="1" dirty="0">
                <a:solidFill>
                  <a:schemeClr val="tx1"/>
                </a:solidFill>
              </a:rPr>
              <a:t>- Eyes not on road</a:t>
            </a:r>
          </a:p>
          <a:p>
            <a:pPr lvl="2"/>
            <a:r>
              <a:rPr lang="en-US" sz="3600" b="1" dirty="0">
                <a:solidFill>
                  <a:schemeClr val="tx1"/>
                </a:solidFill>
              </a:rPr>
              <a:t>Looking for the phone	</a:t>
            </a:r>
          </a:p>
          <a:p>
            <a:pPr lvl="2"/>
            <a:r>
              <a:rPr lang="en-US" sz="3600" b="1" dirty="0">
                <a:solidFill>
                  <a:schemeClr val="tx1"/>
                </a:solidFill>
              </a:rPr>
              <a:t>Looking at:</a:t>
            </a:r>
          </a:p>
          <a:p>
            <a:pPr marL="1485900" lvl="2" indent="-571500">
              <a:buFont typeface="Arial" panose="020B0604020202020204" pitchFamily="34" charset="0"/>
              <a:buChar char="•"/>
            </a:pPr>
            <a:r>
              <a:rPr lang="en-US" sz="3600" b="1" dirty="0">
                <a:solidFill>
                  <a:schemeClr val="tx1"/>
                </a:solidFill>
              </a:rPr>
              <a:t>Screen </a:t>
            </a:r>
          </a:p>
          <a:p>
            <a:pPr marL="1485900" lvl="2" indent="-571500">
              <a:buFont typeface="Arial" panose="020B0604020202020204" pitchFamily="34" charset="0"/>
              <a:buChar char="•"/>
            </a:pPr>
            <a:r>
              <a:rPr lang="en-US" sz="3600" b="1" dirty="0">
                <a:solidFill>
                  <a:schemeClr val="tx1"/>
                </a:solidFill>
              </a:rPr>
              <a:t>Reading - scrolling</a:t>
            </a:r>
          </a:p>
          <a:p>
            <a:pPr marL="1485900" lvl="2" indent="-571500">
              <a:buFont typeface="Arial" panose="020B0604020202020204" pitchFamily="34" charset="0"/>
              <a:buChar char="•"/>
            </a:pPr>
            <a:r>
              <a:rPr lang="en-US" sz="3600" b="1" dirty="0">
                <a:solidFill>
                  <a:schemeClr val="tx1"/>
                </a:solidFill>
              </a:rPr>
              <a:t>Keyboard - typing</a:t>
            </a:r>
          </a:p>
          <a:p>
            <a:pPr lvl="2"/>
            <a:r>
              <a:rPr lang="en-US" sz="3600" b="1" dirty="0">
                <a:solidFill>
                  <a:schemeClr val="tx1"/>
                </a:solidFill>
              </a:rPr>
              <a:t> </a:t>
            </a:r>
            <a:endParaRPr lang="en-US" sz="3400" b="1"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1362635" y="92638"/>
            <a:ext cx="9215718" cy="856937"/>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838200" y="949575"/>
            <a:ext cx="10515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a:t>
            </a:r>
          </a:p>
        </p:txBody>
      </p:sp>
      <p:sp>
        <p:nvSpPr>
          <p:cNvPr id="2" name="Rectangle 1">
            <a:extLst>
              <a:ext uri="{FF2B5EF4-FFF2-40B4-BE49-F238E27FC236}">
                <a16:creationId xmlns:a16="http://schemas.microsoft.com/office/drawing/2014/main" id="{7F29E95B-E159-4D9C-83D3-62B8FBE5A75B}"/>
              </a:ext>
            </a:extLst>
          </p:cNvPr>
          <p:cNvSpPr/>
          <p:nvPr/>
        </p:nvSpPr>
        <p:spPr>
          <a:xfrm>
            <a:off x="3551894" y="1569547"/>
            <a:ext cx="4590937" cy="769441"/>
          </a:xfrm>
          <a:prstGeom prst="rect">
            <a:avLst/>
          </a:prstGeom>
        </p:spPr>
        <p:txBody>
          <a:bodyPr wrap="non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CELL PHONE TASKS</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3E2B5362-D54D-459C-A325-1C339A8ED7A5}"/>
              </a:ext>
            </a:extLst>
          </p:cNvPr>
          <p:cNvSpPr/>
          <p:nvPr/>
        </p:nvSpPr>
        <p:spPr>
          <a:xfrm>
            <a:off x="1602416" y="5997299"/>
            <a:ext cx="8975938" cy="7048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8FC30DE-B0BA-4D8F-ADED-910BCA360074}"/>
              </a:ext>
            </a:extLst>
          </p:cNvPr>
          <p:cNvSpPr/>
          <p:nvPr/>
        </p:nvSpPr>
        <p:spPr>
          <a:xfrm>
            <a:off x="2154292" y="6019376"/>
            <a:ext cx="7884300" cy="707886"/>
          </a:xfrm>
          <a:prstGeom prst="rect">
            <a:avLst/>
          </a:prstGeom>
          <a:solidFill>
            <a:schemeClr val="accent5">
              <a:lumMod val="75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BE READY, BE SAFE, BE RESPONSIBLE</a:t>
            </a:r>
          </a:p>
        </p:txBody>
      </p:sp>
    </p:spTree>
    <p:extLst>
      <p:ext uri="{BB962C8B-B14F-4D97-AF65-F5344CB8AC3E}">
        <p14:creationId xmlns:p14="http://schemas.microsoft.com/office/powerpoint/2010/main" val="313935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afterEffect">
                                  <p:stCondLst>
                                    <p:cond delay="500"/>
                                  </p:stCondLst>
                                  <p:childTnLst>
                                    <p:animEffect transition="out" filter="fade">
                                      <p:cBhvr>
                                        <p:cTn id="6" dur="2000" tmFilter="0, 0; .2, .5; .8, .5; 1, 0"/>
                                        <p:tgtEl>
                                          <p:spTgt spid="2">
                                            <p:txEl>
                                              <p:pRg st="0" end="0"/>
                                            </p:txEl>
                                          </p:spTgt>
                                        </p:tgtEl>
                                      </p:cBhvr>
                                    </p:animEffect>
                                    <p:animScale>
                                      <p:cBhvr>
                                        <p:cTn id="7" dur="100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39697" y="1806512"/>
            <a:ext cx="11789546" cy="4101913"/>
          </a:xfr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62500" lnSpcReduction="20000"/>
          </a:bodyPr>
          <a:lstStyle/>
          <a:p>
            <a:pPr lvl="2" indent="-914400">
              <a:buFont typeface="+mj-lt"/>
              <a:buAutoNum type="arabicPeriod" startAt="3"/>
            </a:pPr>
            <a:endParaRPr lang="en-US" sz="4500" b="1" dirty="0">
              <a:solidFill>
                <a:schemeClr val="tx1"/>
              </a:solidFill>
            </a:endParaRPr>
          </a:p>
          <a:p>
            <a:pPr lvl="2" indent="-914400">
              <a:buFont typeface="+mj-lt"/>
              <a:buAutoNum type="arabicPeriod" startAt="3"/>
            </a:pPr>
            <a:r>
              <a:rPr lang="en-US" sz="7700" b="1" dirty="0">
                <a:solidFill>
                  <a:schemeClr val="tx1"/>
                </a:solidFill>
              </a:rPr>
              <a:t>Cognitive</a:t>
            </a:r>
            <a:r>
              <a:rPr lang="en-US" sz="5400" b="1" dirty="0">
                <a:solidFill>
                  <a:schemeClr val="tx1"/>
                </a:solidFill>
              </a:rPr>
              <a:t>- </a:t>
            </a:r>
            <a:r>
              <a:rPr lang="en-US" sz="5400" b="1" dirty="0">
                <a:solidFill>
                  <a:schemeClr val="tx1"/>
                </a:solidFill>
                <a:latin typeface="Calibri" panose="020F0502020204030204" pitchFamily="34" charset="0"/>
                <a:cs typeface="Calibri" panose="020F0502020204030204" pitchFamily="34" charset="0"/>
              </a:rPr>
              <a:t>Dividing the thought process by trying to focus too many tasks. </a:t>
            </a:r>
          </a:p>
          <a:p>
            <a:pPr marL="0" lvl="2"/>
            <a:endParaRPr lang="en-US" sz="1900" b="1" dirty="0">
              <a:solidFill>
                <a:schemeClr val="tx1"/>
              </a:solidFill>
            </a:endParaRPr>
          </a:p>
          <a:p>
            <a:pPr marL="0" lvl="2"/>
            <a:r>
              <a:rPr lang="en-US" sz="5400" b="1" dirty="0">
                <a:solidFill>
                  <a:schemeClr val="tx1"/>
                </a:solidFill>
              </a:rPr>
              <a:t>Attention is on: </a:t>
            </a:r>
          </a:p>
          <a:p>
            <a:pPr marL="685800" lvl="2" indent="-685800">
              <a:buFont typeface="Arial" panose="020B0604020202020204" pitchFamily="34" charset="0"/>
              <a:buChar char="•"/>
            </a:pPr>
            <a:r>
              <a:rPr lang="en-US" sz="6400" b="1" dirty="0">
                <a:solidFill>
                  <a:schemeClr val="tx1"/>
                </a:solidFill>
              </a:rPr>
              <a:t>Talking with passengers</a:t>
            </a:r>
          </a:p>
          <a:p>
            <a:pPr marL="685800" lvl="2" indent="-685800">
              <a:buFont typeface="Arial" panose="020B0604020202020204" pitchFamily="34" charset="0"/>
              <a:buChar char="•"/>
            </a:pPr>
            <a:r>
              <a:rPr lang="en-US" sz="6400" b="1" dirty="0">
                <a:solidFill>
                  <a:schemeClr val="tx1"/>
                </a:solidFill>
              </a:rPr>
              <a:t>Preoccupied with “issues”, personal, home, school</a:t>
            </a:r>
          </a:p>
          <a:p>
            <a:pPr marL="685800" lvl="2" indent="-685800">
              <a:buFont typeface="Arial" panose="020B0604020202020204" pitchFamily="34" charset="0"/>
              <a:buChar char="•"/>
            </a:pPr>
            <a:r>
              <a:rPr lang="en-US" sz="6400" b="1" dirty="0">
                <a:solidFill>
                  <a:schemeClr val="tx1"/>
                </a:solidFill>
              </a:rPr>
              <a:t>Aimless thoughts</a:t>
            </a:r>
          </a:p>
          <a:p>
            <a:pPr marL="685800" lvl="2" indent="-685800">
              <a:buFont typeface="Arial" panose="020B0604020202020204" pitchFamily="34" charset="0"/>
              <a:buChar char="•"/>
            </a:pPr>
            <a:r>
              <a:rPr lang="en-US" sz="6400" b="1" dirty="0">
                <a:solidFill>
                  <a:schemeClr val="tx1"/>
                </a:solidFill>
              </a:rPr>
              <a:t>Listening to music, podcasts</a:t>
            </a:r>
          </a:p>
          <a:p>
            <a:pPr marL="685800" lvl="2" indent="-685800">
              <a:buFont typeface="Arial" panose="020B0604020202020204" pitchFamily="34" charset="0"/>
              <a:buChar char="•"/>
            </a:pPr>
            <a:endParaRPr lang="en-US" sz="5400" dirty="0">
              <a:solidFill>
                <a:schemeClr val="tx1"/>
              </a:solidFill>
            </a:endParaRPr>
          </a:p>
          <a:p>
            <a:pPr marL="0" lvl="2" algn="ctr"/>
            <a:endParaRPr lang="en-US" sz="3600" b="1" u="sng" dirty="0">
              <a:solidFill>
                <a:schemeClr val="tx1"/>
              </a:solidFill>
            </a:endParaRPr>
          </a:p>
          <a:p>
            <a:pPr marL="0" lvl="2" algn="ctr"/>
            <a:endParaRPr lang="en-US" sz="3600" b="1" u="sng" dirty="0">
              <a:solidFill>
                <a:schemeClr val="tx1"/>
              </a:solidFill>
            </a:endParaRPr>
          </a:p>
          <a:p>
            <a:pPr lvl="2"/>
            <a:endParaRPr lang="en-US" sz="3600" b="1" dirty="0">
              <a:solidFill>
                <a:schemeClr val="tx1"/>
              </a:solidFill>
            </a:endParaRPr>
          </a:p>
          <a:p>
            <a:pPr marL="2343150" lvl="4" indent="-514350">
              <a:buFont typeface="Arial" panose="020B0604020202020204" pitchFamily="34" charset="0"/>
              <a:buChar char="•"/>
            </a:pPr>
            <a:endParaRPr lang="en-US" sz="3400" b="1"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1362635" y="92638"/>
            <a:ext cx="9215718" cy="856937"/>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838200" y="949575"/>
            <a:ext cx="10515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DISTRACTED DRIVING</a:t>
            </a:r>
          </a:p>
        </p:txBody>
      </p:sp>
      <p:grpSp>
        <p:nvGrpSpPr>
          <p:cNvPr id="5" name="Group 4">
            <a:extLst>
              <a:ext uri="{FF2B5EF4-FFF2-40B4-BE49-F238E27FC236}">
                <a16:creationId xmlns:a16="http://schemas.microsoft.com/office/drawing/2014/main" id="{BADA28F2-9500-487A-9802-76D04A2FDB81}"/>
              </a:ext>
            </a:extLst>
          </p:cNvPr>
          <p:cNvGrpSpPr/>
          <p:nvPr/>
        </p:nvGrpSpPr>
        <p:grpSpPr>
          <a:xfrm>
            <a:off x="1850065" y="5911702"/>
            <a:ext cx="9160835" cy="853660"/>
            <a:chOff x="1850065" y="5911702"/>
            <a:chExt cx="9503735" cy="853660"/>
          </a:xfrm>
        </p:grpSpPr>
        <p:sp>
          <p:nvSpPr>
            <p:cNvPr id="7" name="Rectangle: Rounded Corners 6">
              <a:extLst>
                <a:ext uri="{FF2B5EF4-FFF2-40B4-BE49-F238E27FC236}">
                  <a16:creationId xmlns:a16="http://schemas.microsoft.com/office/drawing/2014/main" id="{A17C0F3C-CDA2-410C-993B-E8A3B9F6BC9A}"/>
                </a:ext>
              </a:extLst>
            </p:cNvPr>
            <p:cNvSpPr/>
            <p:nvPr/>
          </p:nvSpPr>
          <p:spPr>
            <a:xfrm>
              <a:off x="1850065" y="5911702"/>
              <a:ext cx="9503735" cy="8536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AFE8A97-4AB7-49C3-923C-DED5EFF0ED26}"/>
                </a:ext>
              </a:extLst>
            </p:cNvPr>
            <p:cNvSpPr/>
            <p:nvPr/>
          </p:nvSpPr>
          <p:spPr>
            <a:xfrm>
              <a:off x="2434392" y="5984589"/>
              <a:ext cx="8366957" cy="707886"/>
            </a:xfrm>
            <a:prstGeom prst="rect">
              <a:avLst/>
            </a:prstGeom>
            <a:solidFill>
              <a:schemeClr val="accent5">
                <a:lumMod val="75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BE READY, BE SAFE, BE RESPONSIBLE</a:t>
              </a:r>
            </a:p>
          </p:txBody>
        </p:sp>
      </p:grpSp>
    </p:spTree>
    <p:extLst>
      <p:ext uri="{BB962C8B-B14F-4D97-AF65-F5344CB8AC3E}">
        <p14:creationId xmlns:p14="http://schemas.microsoft.com/office/powerpoint/2010/main" val="268394334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552450" y="1806512"/>
            <a:ext cx="11010900" cy="4958850"/>
          </a:xfr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marL="0" lvl="2"/>
            <a:endParaRPr lang="en-US" sz="17600" b="1" dirty="0">
              <a:solidFill>
                <a:schemeClr val="tx1"/>
              </a:solidFill>
            </a:endParaRPr>
          </a:p>
          <a:p>
            <a:pPr marL="0" lvl="2"/>
            <a:r>
              <a:rPr lang="en-US" sz="17600" b="1" dirty="0">
                <a:solidFill>
                  <a:schemeClr val="tx1"/>
                </a:solidFill>
              </a:rPr>
              <a:t>Cognitive</a:t>
            </a:r>
            <a:r>
              <a:rPr lang="en-US" sz="11200" b="1" dirty="0">
                <a:solidFill>
                  <a:schemeClr val="tx1"/>
                </a:solidFill>
              </a:rPr>
              <a:t> </a:t>
            </a:r>
            <a:r>
              <a:rPr lang="en-US" sz="8000" b="1" dirty="0">
                <a:solidFill>
                  <a:schemeClr val="tx1"/>
                </a:solidFill>
              </a:rPr>
              <a:t>– </a:t>
            </a:r>
            <a:r>
              <a:rPr lang="en-US" sz="12800" b="1" dirty="0">
                <a:solidFill>
                  <a:schemeClr val="tx1"/>
                </a:solidFill>
              </a:rPr>
              <a:t>Mind is not on driving</a:t>
            </a:r>
            <a:endParaRPr lang="en-US" sz="8000" b="1" dirty="0">
              <a:solidFill>
                <a:schemeClr val="tx1"/>
              </a:solidFill>
            </a:endParaRPr>
          </a:p>
          <a:p>
            <a:pPr marL="0" lvl="2"/>
            <a:endParaRPr lang="en-US" sz="5600" b="1" dirty="0">
              <a:solidFill>
                <a:schemeClr val="tx1"/>
              </a:solidFill>
            </a:endParaRPr>
          </a:p>
          <a:p>
            <a:pPr marL="0" lvl="2"/>
            <a:r>
              <a:rPr lang="en-US" sz="11200" b="1" dirty="0">
                <a:solidFill>
                  <a:schemeClr val="tx1"/>
                </a:solidFill>
              </a:rPr>
              <a:t>Attention is on </a:t>
            </a:r>
            <a:r>
              <a:rPr lang="en-US" sz="8000" b="1" dirty="0">
                <a:solidFill>
                  <a:schemeClr val="tx1"/>
                </a:solidFill>
              </a:rPr>
              <a:t>:</a:t>
            </a:r>
          </a:p>
          <a:p>
            <a:pPr marL="685800" lvl="2" indent="-685800">
              <a:buFont typeface="Arial" panose="020B0604020202020204" pitchFamily="34" charset="0"/>
              <a:buChar char="•"/>
            </a:pPr>
            <a:r>
              <a:rPr lang="en-US" sz="11200" b="1" dirty="0">
                <a:solidFill>
                  <a:schemeClr val="tx1"/>
                </a:solidFill>
                <a:cs typeface="Calibri" panose="020F0502020204030204" pitchFamily="34" charset="0"/>
              </a:rPr>
              <a:t>Answering the call</a:t>
            </a:r>
          </a:p>
          <a:p>
            <a:pPr marL="685800" lvl="2" indent="-685800">
              <a:buFont typeface="Arial" panose="020B0604020202020204" pitchFamily="34" charset="0"/>
              <a:buChar char="•"/>
            </a:pPr>
            <a:r>
              <a:rPr lang="en-US" sz="11200" b="1" dirty="0">
                <a:solidFill>
                  <a:schemeClr val="tx1"/>
                </a:solidFill>
              </a:rPr>
              <a:t>The conversation</a:t>
            </a:r>
          </a:p>
          <a:p>
            <a:pPr marL="685800" lvl="2" indent="-685800">
              <a:buFont typeface="Arial" panose="020B0604020202020204" pitchFamily="34" charset="0"/>
              <a:buChar char="•"/>
            </a:pPr>
            <a:r>
              <a:rPr lang="en-US" sz="11200" b="1" dirty="0">
                <a:solidFill>
                  <a:schemeClr val="tx1"/>
                </a:solidFill>
              </a:rPr>
              <a:t>Replying to texts</a:t>
            </a:r>
          </a:p>
          <a:p>
            <a:pPr marL="685800" lvl="2" indent="-685800">
              <a:buFont typeface="Arial" panose="020B0604020202020204" pitchFamily="34" charset="0"/>
              <a:buChar char="•"/>
            </a:pPr>
            <a:r>
              <a:rPr lang="en-US" sz="11200" b="1" dirty="0">
                <a:solidFill>
                  <a:schemeClr val="tx1"/>
                </a:solidFill>
              </a:rPr>
              <a:t>Dealing with incorrect  replies from  voice activation system</a:t>
            </a:r>
          </a:p>
          <a:p>
            <a:pPr marL="685800" lvl="2" indent="-685800">
              <a:buFont typeface="Arial" panose="020B0604020202020204" pitchFamily="34" charset="0"/>
              <a:buChar char="•"/>
            </a:pPr>
            <a:r>
              <a:rPr lang="en-US" sz="11200" b="1" dirty="0">
                <a:solidFill>
                  <a:schemeClr val="tx1"/>
                </a:solidFill>
              </a:rPr>
              <a:t>Following wrong GPS directions</a:t>
            </a:r>
          </a:p>
          <a:p>
            <a:pPr marL="685800" lvl="2" indent="-685800">
              <a:buFont typeface="Arial" panose="020B0604020202020204" pitchFamily="34" charset="0"/>
              <a:buChar char="•"/>
            </a:pPr>
            <a:r>
              <a:rPr lang="en-US" sz="11200" b="1" dirty="0">
                <a:solidFill>
                  <a:schemeClr val="tx1"/>
                </a:solidFill>
              </a:rPr>
              <a:t>Finding music, podcasts</a:t>
            </a:r>
          </a:p>
          <a:p>
            <a:pPr marL="685800" lvl="2" indent="-685800">
              <a:buFont typeface="Arial" panose="020B0604020202020204" pitchFamily="34" charset="0"/>
              <a:buChar char="•"/>
            </a:pPr>
            <a:r>
              <a:rPr lang="en-US" sz="11200" b="1" dirty="0">
                <a:solidFill>
                  <a:schemeClr val="tx1"/>
                </a:solidFill>
              </a:rPr>
              <a:t>Multiples of the above</a:t>
            </a:r>
          </a:p>
          <a:p>
            <a:pPr marL="685800" lvl="2" indent="-685800">
              <a:buFont typeface="Arial" panose="020B0604020202020204" pitchFamily="34" charset="0"/>
              <a:buChar char="•"/>
            </a:pPr>
            <a:endParaRPr lang="en-US" sz="4000" dirty="0">
              <a:solidFill>
                <a:prstClr val="black"/>
              </a:solidFill>
            </a:endParaRPr>
          </a:p>
          <a:p>
            <a:pPr marL="0" lvl="2" algn="ctr"/>
            <a:endParaRPr lang="en-US" sz="4000" b="1" u="sng" dirty="0">
              <a:solidFill>
                <a:schemeClr val="tx1"/>
              </a:solidFill>
            </a:endParaRPr>
          </a:p>
          <a:p>
            <a:pPr marL="0" lvl="2" algn="ctr"/>
            <a:r>
              <a:rPr lang="en-US" sz="9800" u="sng" dirty="0">
                <a:ln w="0"/>
                <a:solidFill>
                  <a:schemeClr val="tx1"/>
                </a:solidFill>
                <a:effectLst>
                  <a:outerShdw blurRad="38100" dist="19050" dir="2700000" algn="tl" rotWithShape="0">
                    <a:schemeClr val="dk1">
                      <a:alpha val="40000"/>
                    </a:schemeClr>
                  </a:outerShdw>
                </a:effectLst>
              </a:rPr>
              <a:t>NOT ABLE TO THINK ABOUT DRIVING</a:t>
            </a:r>
          </a:p>
          <a:p>
            <a:pPr marL="1314450" lvl="3" indent="-857250">
              <a:buFont typeface="Arial" panose="020B0604020202020204" pitchFamily="34" charset="0"/>
              <a:buChar char="•"/>
            </a:pPr>
            <a:endParaRPr lang="en-US" sz="5800" b="1" dirty="0">
              <a:solidFill>
                <a:schemeClr val="tx1"/>
              </a:solidFill>
            </a:endParaRPr>
          </a:p>
          <a:p>
            <a:pPr lvl="2"/>
            <a:r>
              <a:rPr lang="en-US" sz="3600" b="1" dirty="0">
                <a:solidFill>
                  <a:schemeClr val="tx1"/>
                </a:solidFill>
              </a:rPr>
              <a:t>	</a:t>
            </a:r>
          </a:p>
          <a:p>
            <a:pPr marL="2343150" lvl="4" indent="-514350">
              <a:buFont typeface="Arial" panose="020B0604020202020204" pitchFamily="34" charset="0"/>
              <a:buChar char="•"/>
            </a:pPr>
            <a:endParaRPr lang="en-US" sz="3400" b="1"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1362635" y="92638"/>
            <a:ext cx="9215718" cy="856937"/>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838200" y="949575"/>
            <a:ext cx="10515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a:t>
            </a:r>
          </a:p>
        </p:txBody>
      </p:sp>
    </p:spTree>
    <p:extLst>
      <p:ext uri="{BB962C8B-B14F-4D97-AF65-F5344CB8AC3E}">
        <p14:creationId xmlns:p14="http://schemas.microsoft.com/office/powerpoint/2010/main" val="404971906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01227" y="1467798"/>
            <a:ext cx="11789546" cy="5252502"/>
          </a:xfr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25000" lnSpcReduction="20000"/>
          </a:bodyPr>
          <a:lstStyle/>
          <a:p>
            <a:pPr marL="0" lvl="2" algn="ctr"/>
            <a:endParaRPr lang="en-US" sz="5700" b="1" u="sng" dirty="0">
              <a:solidFill>
                <a:schemeClr val="tx1"/>
              </a:solidFill>
            </a:endParaRPr>
          </a:p>
          <a:p>
            <a:pPr marL="0" lvl="2" algn="ctr"/>
            <a:endParaRPr lang="en-US" sz="4800" b="1" u="sng" dirty="0">
              <a:solidFill>
                <a:schemeClr val="tx1"/>
              </a:solidFill>
            </a:endParaRPr>
          </a:p>
          <a:p>
            <a:pPr marL="685800" lvl="2" indent="-685800">
              <a:buFont typeface="Arial" panose="020B0604020202020204" pitchFamily="34" charset="0"/>
              <a:buChar char="•"/>
            </a:pPr>
            <a:endParaRPr lang="en-US" sz="6500" b="1" u="sng" dirty="0">
              <a:solidFill>
                <a:schemeClr val="tx1"/>
              </a:solidFill>
            </a:endParaRPr>
          </a:p>
          <a:p>
            <a:pPr marL="0" lvl="2"/>
            <a:r>
              <a:rPr lang="en-US" sz="14400" b="1" u="sng" dirty="0">
                <a:solidFill>
                  <a:schemeClr val="tx1"/>
                </a:solidFill>
              </a:rPr>
              <a:t>Competing tasks </a:t>
            </a:r>
            <a:r>
              <a:rPr lang="en-US" sz="14400" b="1" dirty="0">
                <a:solidFill>
                  <a:schemeClr val="tx1"/>
                </a:solidFill>
              </a:rPr>
              <a:t>“multi-tasking” </a:t>
            </a:r>
          </a:p>
          <a:p>
            <a:pPr marL="635000" lvl="2" indent="-406400">
              <a:buFont typeface="Arial" panose="020B0604020202020204" pitchFamily="34" charset="0"/>
              <a:buChar char="•"/>
            </a:pPr>
            <a:r>
              <a:rPr lang="en-US" sz="14400" b="1" dirty="0">
                <a:solidFill>
                  <a:schemeClr val="tx1"/>
                </a:solidFill>
              </a:rPr>
              <a:t>Competes for the processing resources of the brain.</a:t>
            </a:r>
          </a:p>
          <a:p>
            <a:pPr marL="635000" lvl="2" indent="-406400">
              <a:buFont typeface="Arial" panose="020B0604020202020204" pitchFamily="34" charset="0"/>
              <a:buChar char="•"/>
            </a:pPr>
            <a:r>
              <a:rPr lang="en-US" sz="14400" b="1" dirty="0">
                <a:solidFill>
                  <a:schemeClr val="tx1"/>
                </a:solidFill>
              </a:rPr>
              <a:t> Multi-tasking impairs performance of complex tasks.</a:t>
            </a:r>
          </a:p>
          <a:p>
            <a:pPr marL="914400" lvl="4"/>
            <a:endParaRPr lang="en-US" sz="8000" b="1" dirty="0">
              <a:solidFill>
                <a:schemeClr val="tx1"/>
              </a:solidFill>
            </a:endParaRPr>
          </a:p>
          <a:p>
            <a:pPr marL="914400" lvl="4"/>
            <a:r>
              <a:rPr lang="en-US" sz="14400" b="1" dirty="0">
                <a:solidFill>
                  <a:schemeClr val="tx1"/>
                </a:solidFill>
              </a:rPr>
              <a:t>Decreased perception to risk= slower ability to act and react</a:t>
            </a:r>
          </a:p>
          <a:p>
            <a:pPr marL="685800" lvl="2" indent="-685800">
              <a:buFont typeface="Arial" panose="020B0604020202020204" pitchFamily="34" charset="0"/>
              <a:buChar char="•"/>
            </a:pPr>
            <a:endParaRPr lang="en-US" sz="8000" b="1" u="sng" dirty="0">
              <a:solidFill>
                <a:schemeClr val="tx1"/>
              </a:solidFill>
            </a:endParaRPr>
          </a:p>
          <a:p>
            <a:pPr marL="63500" lvl="2" indent="-63500"/>
            <a:r>
              <a:rPr lang="en-US" sz="14400" b="1" u="sng" dirty="0">
                <a:solidFill>
                  <a:schemeClr val="tx1"/>
                </a:solidFill>
              </a:rPr>
              <a:t>Inattention Blindness- </a:t>
            </a:r>
            <a:r>
              <a:rPr lang="en-US" sz="14400" b="1" dirty="0">
                <a:solidFill>
                  <a:schemeClr val="tx1"/>
                </a:solidFill>
              </a:rPr>
              <a:t>looking, but not perceiving</a:t>
            </a:r>
          </a:p>
          <a:p>
            <a:pPr marL="685800" lvl="3" indent="-228600">
              <a:buFont typeface="Arial" panose="020B0604020202020204" pitchFamily="34" charset="0"/>
              <a:buChar char="•"/>
            </a:pPr>
            <a:r>
              <a:rPr lang="en-US" sz="14400" b="1" dirty="0">
                <a:solidFill>
                  <a:schemeClr val="tx1"/>
                </a:solidFill>
              </a:rPr>
              <a:t>	Missing important visual clues</a:t>
            </a:r>
          </a:p>
          <a:p>
            <a:pPr marL="800100" lvl="3" indent="-342900">
              <a:buFont typeface="Arial" panose="020B0604020202020204" pitchFamily="34" charset="0"/>
              <a:buChar char="•"/>
            </a:pPr>
            <a:r>
              <a:rPr lang="en-US" sz="14400" b="1" dirty="0">
                <a:solidFill>
                  <a:schemeClr val="tx1"/>
                </a:solidFill>
              </a:rPr>
              <a:t>	 Brain is not processing quickly enough or ignores what is seen.</a:t>
            </a:r>
          </a:p>
          <a:p>
            <a:pPr marL="0" lvl="2" algn="ctr"/>
            <a:endParaRPr lang="en-US" sz="8000" b="1" u="sng"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227294" y="137701"/>
            <a:ext cx="5565289" cy="616088"/>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838200" y="753789"/>
            <a:ext cx="10515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a:t>
            </a:r>
          </a:p>
        </p:txBody>
      </p:sp>
      <p:sp>
        <p:nvSpPr>
          <p:cNvPr id="2" name="Rectangle 1">
            <a:extLst>
              <a:ext uri="{FF2B5EF4-FFF2-40B4-BE49-F238E27FC236}">
                <a16:creationId xmlns:a16="http://schemas.microsoft.com/office/drawing/2014/main" id="{1CF81D52-1160-495D-BF36-89D24111FECD}"/>
              </a:ext>
            </a:extLst>
          </p:cNvPr>
          <p:cNvSpPr/>
          <p:nvPr/>
        </p:nvSpPr>
        <p:spPr>
          <a:xfrm>
            <a:off x="2815215" y="1343251"/>
            <a:ext cx="6329363" cy="646331"/>
          </a:xfrm>
          <a:prstGeom prst="rect">
            <a:avLst/>
          </a:prstGeom>
        </p:spPr>
        <p:txBody>
          <a:bodyPr wrap="square">
            <a:spAutoFit/>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RESULTS OF CELL PHONE USE</a:t>
            </a:r>
          </a:p>
        </p:txBody>
      </p:sp>
    </p:spTree>
    <p:extLst>
      <p:ext uri="{BB962C8B-B14F-4D97-AF65-F5344CB8AC3E}">
        <p14:creationId xmlns:p14="http://schemas.microsoft.com/office/powerpoint/2010/main" val="90543775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39697" y="2756948"/>
            <a:ext cx="11789546" cy="4101052"/>
          </a:xfrm>
        </p:spPr>
        <p:txBody>
          <a:bodyPr>
            <a:normAutofit/>
          </a:bodyPr>
          <a:lstStyle/>
          <a:p>
            <a:r>
              <a:rPr lang="en-US" sz="4800" b="1">
                <a:solidFill>
                  <a:schemeClr val="tx1"/>
                </a:solidFill>
              </a:rPr>
              <a:t>To be able to drive from point A to point B-</a:t>
            </a:r>
          </a:p>
          <a:p>
            <a:pPr marL="4057650" lvl="7" indent="-857250">
              <a:buFont typeface="Arial" panose="020B0604020202020204" pitchFamily="34" charset="0"/>
              <a:buChar char="•"/>
            </a:pPr>
            <a:r>
              <a:rPr lang="en-US" sz="7000" b="1" i="1">
                <a:solidFill>
                  <a:schemeClr val="tx1"/>
                </a:solidFill>
              </a:rPr>
              <a:t>Safely</a:t>
            </a:r>
          </a:p>
          <a:p>
            <a:pPr marL="3886200" lvl="7" indent="-685800">
              <a:buFont typeface="Arial" panose="020B0604020202020204" pitchFamily="34" charset="0"/>
              <a:buChar char="•"/>
            </a:pPr>
            <a:r>
              <a:rPr lang="en-US" sz="7000" b="1" i="1">
                <a:solidFill>
                  <a:schemeClr val="tx1"/>
                </a:solidFill>
              </a:rPr>
              <a:t>Efficiently</a:t>
            </a:r>
          </a:p>
          <a:p>
            <a:pPr lvl="2"/>
            <a:endParaRPr lang="en-US" sz="7200" b="1">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1362635" y="92638"/>
            <a:ext cx="9215718" cy="856937"/>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838200" y="949575"/>
            <a:ext cx="10515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a:t>
            </a:r>
          </a:p>
        </p:txBody>
      </p:sp>
      <p:sp>
        <p:nvSpPr>
          <p:cNvPr id="10" name="TextBox 9">
            <a:extLst>
              <a:ext uri="{FF2B5EF4-FFF2-40B4-BE49-F238E27FC236}">
                <a16:creationId xmlns:a16="http://schemas.microsoft.com/office/drawing/2014/main" id="{F47451CD-C4D7-43F5-BBD8-2A5FA6B8A169}"/>
              </a:ext>
            </a:extLst>
          </p:cNvPr>
          <p:cNvSpPr txBox="1"/>
          <p:nvPr/>
        </p:nvSpPr>
        <p:spPr>
          <a:xfrm>
            <a:off x="1047826" y="1748713"/>
            <a:ext cx="9845336" cy="830997"/>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What is the Ultimate Goal of Driving?</a:t>
            </a:r>
          </a:p>
        </p:txBody>
      </p:sp>
      <p:sp>
        <p:nvSpPr>
          <p:cNvPr id="11" name="Rectangle 10">
            <a:extLst>
              <a:ext uri="{FF2B5EF4-FFF2-40B4-BE49-F238E27FC236}">
                <a16:creationId xmlns:a16="http://schemas.microsoft.com/office/drawing/2014/main" id="{4A2A8030-D67D-4889-93CF-F07F0F003873}"/>
              </a:ext>
            </a:extLst>
          </p:cNvPr>
          <p:cNvSpPr/>
          <p:nvPr/>
        </p:nvSpPr>
        <p:spPr>
          <a:xfrm>
            <a:off x="843090" y="5397525"/>
            <a:ext cx="1069847" cy="120032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22225">
                  <a:solidFill>
                    <a:srgbClr val="ED7D31"/>
                  </a:solidFill>
                  <a:prstDash val="solid"/>
                </a:ln>
                <a:solidFill>
                  <a:srgbClr val="ED7D31">
                    <a:lumMod val="40000"/>
                    <a:lumOff val="60000"/>
                  </a:srgbClr>
                </a:solidFill>
                <a:effectLst>
                  <a:innerShdw blurRad="114300">
                    <a:prstClr val="black"/>
                  </a:innerShdw>
                </a:effectLst>
                <a:uLnTx/>
                <a:uFillTx/>
                <a:latin typeface="Calibri" panose="020F0502020204030204"/>
                <a:ea typeface="+mn-ea"/>
                <a:cs typeface="+mn-cs"/>
              </a:rPr>
              <a:t>A</a:t>
            </a:r>
          </a:p>
        </p:txBody>
      </p:sp>
      <p:sp>
        <p:nvSpPr>
          <p:cNvPr id="12" name="Rectangle 11">
            <a:extLst>
              <a:ext uri="{FF2B5EF4-FFF2-40B4-BE49-F238E27FC236}">
                <a16:creationId xmlns:a16="http://schemas.microsoft.com/office/drawing/2014/main" id="{3CE8F976-2161-4BBB-81C9-1DB2DB0C9BA1}"/>
              </a:ext>
            </a:extLst>
          </p:cNvPr>
          <p:cNvSpPr/>
          <p:nvPr/>
        </p:nvSpPr>
        <p:spPr>
          <a:xfrm>
            <a:off x="10461891" y="5474874"/>
            <a:ext cx="887019" cy="110799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solidFill>
                  <a:srgbClr val="FFC000"/>
                </a:solidFill>
                <a:effectLst/>
                <a:uLnTx/>
                <a:uFillTx/>
                <a:latin typeface="Calibri" panose="020F0502020204030204"/>
                <a:ea typeface="+mn-ea"/>
                <a:cs typeface="+mn-cs"/>
              </a:rPr>
              <a:t>B</a:t>
            </a:r>
          </a:p>
        </p:txBody>
      </p:sp>
      <mc:AlternateContent xmlns:mc="http://schemas.openxmlformats.org/markup-compatibility/2006" xmlns:am3d="http://schemas.microsoft.com/office/drawing/2017/model3d">
        <mc:Choice Requires="am3d">
          <p:graphicFrame>
            <p:nvGraphicFramePr>
              <p:cNvPr id="13" name="3D Model 12" descr="Arrow">
                <a:extLst>
                  <a:ext uri="{FF2B5EF4-FFF2-40B4-BE49-F238E27FC236}">
                    <a16:creationId xmlns:a16="http://schemas.microsoft.com/office/drawing/2014/main" id="{57FC4B83-A58C-415C-9208-337C492511F3}"/>
                  </a:ext>
                </a:extLst>
              </p:cNvPr>
              <p:cNvGraphicFramePr>
                <a:graphicFrameLocks noChangeAspect="1"/>
              </p:cNvGraphicFramePr>
              <p:nvPr>
                <p:extLst/>
              </p:nvPr>
            </p:nvGraphicFramePr>
            <p:xfrm>
              <a:off x="1177135" y="5290532"/>
              <a:ext cx="2884982" cy="1462596"/>
            </p:xfrm>
            <a:graphic>
              <a:graphicData uri="http://schemas.microsoft.com/office/drawing/2017/model3d">
                <am3d:model3d r:embed="rId3">
                  <am3d:spPr>
                    <a:xfrm>
                      <a:off x="0" y="0"/>
                      <a:ext cx="2884982" cy="1462596"/>
                    </a:xfrm>
                    <a:prstGeom prst="rect">
                      <a:avLst/>
                    </a:prstGeom>
                  </am3d:spPr>
                  <am3d:camera>
                    <am3d:pos x="0" y="0" z="65703258"/>
                    <am3d:up dx="0" dy="36000000" dz="0"/>
                    <am3d:lookAt x="0" y="0" z="0"/>
                    <am3d:perspective fov="2700000"/>
                  </am3d:camera>
                  <am3d:trans>
                    <am3d:meterPerModelUnit n="544604603" d="1000000"/>
                    <am3d:preTrans dx="0" dy="0" dz="0"/>
                    <am3d:scale>
                      <am3d:sx n="1000000" d="1000000"/>
                      <am3d:sy n="1000000" d="1000000"/>
                      <am3d:sz n="1000000" d="1000000"/>
                    </am3d:scale>
                    <am3d:rot ax="-4999808" ay="4858418" az="-4994834"/>
                    <am3d:postTrans dx="0" dy="0" dz="0"/>
                  </am3d:trans>
                  <am3d:attrSrcUrl r:id="rId4"/>
                  <am3d:raster rName="Office3DRenderer" rVer="16.0.8326">
                    <am3d:blip r:embed="rId5"/>
                  </am3d:raster>
                  <am3d:objViewport viewportSz="206581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3" name="3D Model 12" descr="Arrow">
                <a:extLst>
                  <a:ext uri="{FF2B5EF4-FFF2-40B4-BE49-F238E27FC236}">
                    <a16:creationId xmlns:a16="http://schemas.microsoft.com/office/drawing/2014/main" id="{57FC4B83-A58C-415C-9208-337C492511F3}"/>
                  </a:ext>
                </a:extLst>
              </p:cNvPr>
              <p:cNvPicPr>
                <a:picLocks noGrp="1" noRot="1" noChangeAspect="1" noMove="1" noResize="1" noEditPoints="1" noAdjustHandles="1" noChangeArrowheads="1" noChangeShapeType="1" noCrop="1"/>
              </p:cNvPicPr>
              <p:nvPr/>
            </p:nvPicPr>
            <p:blipFill>
              <a:blip r:embed="rId6"/>
              <a:stretch>
                <a:fillRect/>
              </a:stretch>
            </p:blipFill>
            <p:spPr>
              <a:xfrm>
                <a:off x="1177135" y="5290532"/>
                <a:ext cx="2884982" cy="1462596"/>
              </a:xfrm>
              <a:prstGeom prst="rect">
                <a:avLst/>
              </a:prstGeom>
            </p:spPr>
          </p:pic>
        </mc:Fallback>
      </mc:AlternateContent>
      <p:sp>
        <p:nvSpPr>
          <p:cNvPr id="14" name="Rectangle 13">
            <a:extLst>
              <a:ext uri="{FF2B5EF4-FFF2-40B4-BE49-F238E27FC236}">
                <a16:creationId xmlns:a16="http://schemas.microsoft.com/office/drawing/2014/main" id="{234153D3-30E8-4FED-B717-FE9288ADE9F2}"/>
              </a:ext>
            </a:extLst>
          </p:cNvPr>
          <p:cNvSpPr/>
          <p:nvPr/>
        </p:nvSpPr>
        <p:spPr>
          <a:xfrm>
            <a:off x="4756727" y="5474874"/>
            <a:ext cx="2429164"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50" normalizeH="0" baseline="0" noProof="0">
                <a:ln w="0"/>
                <a:solidFill>
                  <a:srgbClr val="FF0000"/>
                </a:solidFill>
                <a:effectLst>
                  <a:innerShdw blurRad="63500" dist="50800" dir="13500000">
                    <a:srgbClr val="000000">
                      <a:alpha val="50000"/>
                    </a:srgbClr>
                  </a:innerShdw>
                </a:effectLst>
                <a:uLnTx/>
                <a:uFillTx/>
                <a:latin typeface="Calibri" panose="020F0502020204030204"/>
                <a:ea typeface="+mn-ea"/>
                <a:cs typeface="+mn-cs"/>
              </a:rPr>
              <a:t>HOW?</a:t>
            </a:r>
          </a:p>
        </p:txBody>
      </p:sp>
    </p:spTree>
    <p:extLst>
      <p:ext uri="{BB962C8B-B14F-4D97-AF65-F5344CB8AC3E}">
        <p14:creationId xmlns:p14="http://schemas.microsoft.com/office/powerpoint/2010/main" val="2551909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3.75E-6 7.40741E-7 L 0.60586 -0.00394 " pathEditMode="relative" rAng="0" ptsTypes="AA">
                                      <p:cBhvr>
                                        <p:cTn id="15" dur="2000" fill="hold"/>
                                        <p:tgtEl>
                                          <p:spTgt spid="13"/>
                                        </p:tgtEl>
                                        <p:attrNameLst>
                                          <p:attrName>ppt_x</p:attrName>
                                          <p:attrName>ppt_y</p:attrName>
                                        </p:attrNameLst>
                                      </p:cBhvr>
                                      <p:rCtr x="30286" y="-208"/>
                                    </p:animMotion>
                                  </p:childTnLst>
                                </p:cTn>
                              </p:par>
                            </p:childTnLst>
                          </p:cTn>
                        </p:par>
                        <p:par>
                          <p:cTn id="16" fill="hold">
                            <p:stCondLst>
                              <p:cond delay="2000"/>
                            </p:stCondLst>
                            <p:childTnLst>
                              <p:par>
                                <p:cTn id="17" presetID="22" presetClass="entr" presetSubtype="4" fill="hold" nodeType="afterEffect">
                                  <p:stCondLst>
                                    <p:cond delay="50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down)">
                                      <p:cBhvr>
                                        <p:cTn id="19" dur="750"/>
                                        <p:tgtEl>
                                          <p:spTgt spid="14">
                                            <p:txEl>
                                              <p:pRg st="0" end="0"/>
                                            </p:txEl>
                                          </p:spTgt>
                                        </p:tgtEl>
                                      </p:cBhvr>
                                    </p:animEffect>
                                  </p:childTnLst>
                                </p:cTn>
                              </p:par>
                            </p:childTnLst>
                          </p:cTn>
                        </p:par>
                        <p:par>
                          <p:cTn id="20" fill="hold">
                            <p:stCondLst>
                              <p:cond delay="3250"/>
                            </p:stCondLst>
                            <p:childTnLst>
                              <p:par>
                                <p:cTn id="21" presetID="26" presetClass="emph" presetSubtype="0" fill="hold" nodeType="afterEffect">
                                  <p:stCondLst>
                                    <p:cond delay="250"/>
                                  </p:stCondLst>
                                  <p:childTnLst>
                                    <p:animEffect transition="out" filter="fade">
                                      <p:cBhvr>
                                        <p:cTn id="22" dur="2000" tmFilter="0, 0; .2, .5; .8, .5; 1, 0"/>
                                        <p:tgtEl>
                                          <p:spTgt spid="14">
                                            <p:txEl>
                                              <p:pRg st="0" end="0"/>
                                            </p:txEl>
                                          </p:spTgt>
                                        </p:tgtEl>
                                      </p:cBhvr>
                                    </p:animEffect>
                                    <p:animScale>
                                      <p:cBhvr>
                                        <p:cTn id="23" dur="1000" autoRev="1" fill="hold"/>
                                        <p:tgtEl>
                                          <p:spTgt spid="1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01227" y="1215215"/>
            <a:ext cx="11789546" cy="5543581"/>
          </a:xfr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numCol="2">
            <a:normAutofit fontScale="92500" lnSpcReduction="10000"/>
          </a:bodyPr>
          <a:lstStyle/>
          <a:p>
            <a:pPr marL="0" lvl="2" algn="ctr"/>
            <a:r>
              <a:rPr lang="en-US" sz="2800" b="1" u="sng" dirty="0">
                <a:ln>
                  <a:solidFill>
                    <a:schemeClr val="bg1"/>
                  </a:solidFill>
                </a:ln>
                <a:solidFill>
                  <a:schemeClr val="bg1"/>
                </a:solidFill>
              </a:rPr>
              <a:t>PHYSICAL TASKS</a:t>
            </a:r>
          </a:p>
          <a:p>
            <a:pPr marL="174625" lvl="2" indent="-174625">
              <a:buFont typeface="Arial" panose="020B0604020202020204" pitchFamily="34" charset="0"/>
              <a:buChar char="•"/>
            </a:pPr>
            <a:r>
              <a:rPr lang="en-US" sz="2600" b="1" u="sng" dirty="0">
                <a:solidFill>
                  <a:schemeClr val="tx1"/>
                </a:solidFill>
              </a:rPr>
              <a:t>STEERING</a:t>
            </a:r>
          </a:p>
          <a:p>
            <a:pPr marL="457200" lvl="3"/>
            <a:r>
              <a:rPr lang="en-US" sz="2600" b="1" dirty="0">
                <a:solidFill>
                  <a:schemeClr val="tx1"/>
                </a:solidFill>
              </a:rPr>
              <a:t>Evasive steering  (emergency steering)</a:t>
            </a:r>
          </a:p>
          <a:p>
            <a:pPr marL="457200" lvl="3"/>
            <a:r>
              <a:rPr lang="en-US" sz="2600" b="1" dirty="0">
                <a:solidFill>
                  <a:schemeClr val="tx1"/>
                </a:solidFill>
              </a:rPr>
              <a:t>Make  multiple steering maneuvers</a:t>
            </a:r>
          </a:p>
          <a:p>
            <a:pPr marL="231775" lvl="2" indent="-231775">
              <a:buFont typeface="Arial" panose="020B0604020202020204" pitchFamily="34" charset="0"/>
              <a:buChar char="•"/>
            </a:pPr>
            <a:r>
              <a:rPr lang="en-US" sz="2600" b="1" u="sng" dirty="0">
                <a:solidFill>
                  <a:schemeClr val="tx1"/>
                </a:solidFill>
              </a:rPr>
              <a:t>SIGNALING TURNS </a:t>
            </a:r>
          </a:p>
          <a:p>
            <a:pPr marL="515937" lvl="3"/>
            <a:r>
              <a:rPr lang="en-US" sz="2600" b="1" dirty="0">
                <a:solidFill>
                  <a:schemeClr val="tx1"/>
                </a:solidFill>
              </a:rPr>
              <a:t>Direction change warning</a:t>
            </a:r>
          </a:p>
          <a:p>
            <a:pPr marL="231775" lvl="2" indent="-231775">
              <a:buFont typeface="Arial" panose="020B0604020202020204" pitchFamily="34" charset="0"/>
              <a:buChar char="•"/>
            </a:pPr>
            <a:r>
              <a:rPr lang="en-US" sz="2600" b="1" u="sng" dirty="0">
                <a:solidFill>
                  <a:schemeClr val="tx1"/>
                </a:solidFill>
              </a:rPr>
              <a:t>HORN USE</a:t>
            </a:r>
          </a:p>
          <a:p>
            <a:pPr marL="457200" lvl="3"/>
            <a:r>
              <a:rPr lang="en-US" sz="2600" b="1" dirty="0">
                <a:solidFill>
                  <a:schemeClr val="tx1"/>
                </a:solidFill>
              </a:rPr>
              <a:t>Warning communication</a:t>
            </a:r>
          </a:p>
          <a:p>
            <a:pPr marL="231775" lvl="2" indent="-231775">
              <a:buFont typeface="Arial" panose="020B0604020202020204" pitchFamily="34" charset="0"/>
              <a:buChar char="•"/>
            </a:pPr>
            <a:r>
              <a:rPr lang="en-US" sz="2600" b="1" dirty="0">
                <a:solidFill>
                  <a:schemeClr val="tx1"/>
                </a:solidFill>
              </a:rPr>
              <a:t> </a:t>
            </a:r>
            <a:r>
              <a:rPr lang="en-US" sz="2600" b="1" u="sng" dirty="0">
                <a:solidFill>
                  <a:schemeClr val="tx1"/>
                </a:solidFill>
              </a:rPr>
              <a:t>FLASHING  HEADLIGHTS </a:t>
            </a:r>
            <a:r>
              <a:rPr lang="en-US" sz="2600" b="1" dirty="0">
                <a:solidFill>
                  <a:schemeClr val="tx1"/>
                </a:solidFill>
              </a:rPr>
              <a:t>(warning communication)</a:t>
            </a:r>
          </a:p>
          <a:p>
            <a:pPr marL="457200" lvl="2" indent="-457200">
              <a:buFont typeface="Arial" panose="020B0604020202020204" pitchFamily="34" charset="0"/>
              <a:buChar char="•"/>
            </a:pPr>
            <a:r>
              <a:rPr lang="en-US" sz="2200" b="1" u="sng" dirty="0">
                <a:solidFill>
                  <a:schemeClr val="tx1"/>
                </a:solidFill>
              </a:rPr>
              <a:t>USING WINDSHIELD WIPERS AND WASHER</a:t>
            </a:r>
          </a:p>
          <a:p>
            <a:pPr marL="457200" lvl="2" indent="-457200">
              <a:buFont typeface="Arial" panose="020B0604020202020204" pitchFamily="34" charset="0"/>
              <a:buChar char="•"/>
            </a:pPr>
            <a:r>
              <a:rPr lang="en-US" sz="2200" b="1" u="sng" dirty="0">
                <a:solidFill>
                  <a:schemeClr val="tx1"/>
                </a:solidFill>
              </a:rPr>
              <a:t>TURNING ON DEFROSTER OR DEFOGGER</a:t>
            </a:r>
          </a:p>
          <a:p>
            <a:pPr marL="457200" lvl="2" indent="-457200">
              <a:buFont typeface="Arial" panose="020B0604020202020204" pitchFamily="34" charset="0"/>
              <a:buChar char="•"/>
            </a:pPr>
            <a:r>
              <a:rPr lang="en-US" sz="2200" b="1" u="sng" dirty="0">
                <a:solidFill>
                  <a:schemeClr val="tx1"/>
                </a:solidFill>
              </a:rPr>
              <a:t>SHIFTING GEARS / EMERGENCY SHIFTING</a:t>
            </a:r>
          </a:p>
          <a:p>
            <a:pPr marL="457200" lvl="2" indent="-457200">
              <a:buFont typeface="Arial" panose="020B0604020202020204" pitchFamily="34" charset="0"/>
              <a:buChar char="•"/>
            </a:pPr>
            <a:r>
              <a:rPr lang="en-US" sz="2200" b="1" u="sng" dirty="0">
                <a:solidFill>
                  <a:schemeClr val="tx1"/>
                </a:solidFill>
              </a:rPr>
              <a:t>EMERGENCY BRAKE FAILURE TASKS</a:t>
            </a:r>
          </a:p>
          <a:p>
            <a:pPr marL="177800" lvl="2" indent="-177800">
              <a:buFont typeface="Arial" panose="020B0604020202020204" pitchFamily="34" charset="0"/>
              <a:buChar char="•"/>
            </a:pPr>
            <a:r>
              <a:rPr lang="en-US" sz="2600" b="1" u="sng" dirty="0">
                <a:solidFill>
                  <a:schemeClr val="tx1"/>
                </a:solidFill>
              </a:rPr>
              <a:t>SCANNING AND BLIND SPOT CHECKS </a:t>
            </a:r>
          </a:p>
          <a:p>
            <a:pPr marL="457200" lvl="2" indent="-457200">
              <a:buFont typeface="Arial" panose="020B0604020202020204" pitchFamily="34" charset="0"/>
              <a:buChar char="•"/>
            </a:pPr>
            <a:endParaRPr lang="en-US" sz="1100" b="1" dirty="0">
              <a:solidFill>
                <a:schemeClr val="tx1"/>
              </a:solidFill>
            </a:endParaRPr>
          </a:p>
          <a:p>
            <a:pPr marL="0" lvl="2" algn="ctr"/>
            <a:r>
              <a:rPr lang="en-US" sz="2800" b="1" u="sng" dirty="0">
                <a:solidFill>
                  <a:schemeClr val="bg1"/>
                </a:solidFill>
              </a:rPr>
              <a:t>COGNITIVE TASKS</a:t>
            </a:r>
          </a:p>
          <a:p>
            <a:pPr marL="0" lvl="2" algn="ctr"/>
            <a:endParaRPr lang="en-US" sz="800" b="1" u="sng" dirty="0">
              <a:solidFill>
                <a:schemeClr val="tx1"/>
              </a:solidFill>
            </a:endParaRPr>
          </a:p>
          <a:p>
            <a:pPr marL="0" lvl="2"/>
            <a:r>
              <a:rPr lang="en-US" sz="3200" b="1" u="sng" dirty="0">
                <a:solidFill>
                  <a:schemeClr val="bg1"/>
                </a:solidFill>
              </a:rPr>
              <a:t>JUDGEMENTS AND DECISIONS ON</a:t>
            </a:r>
            <a:r>
              <a:rPr lang="en-US" sz="3200" b="1" dirty="0">
                <a:solidFill>
                  <a:schemeClr val="tx1"/>
                </a:solidFill>
              </a:rPr>
              <a:t>:</a:t>
            </a:r>
          </a:p>
          <a:p>
            <a:pPr marL="285750" lvl="2" indent="-53975">
              <a:buFont typeface="Arial" panose="020B0604020202020204" pitchFamily="34" charset="0"/>
              <a:buChar char="•"/>
            </a:pPr>
            <a:r>
              <a:rPr lang="en-US" sz="2800" b="1" dirty="0">
                <a:solidFill>
                  <a:schemeClr val="tx1"/>
                </a:solidFill>
              </a:rPr>
              <a:t> SPACE AND POSITION</a:t>
            </a:r>
          </a:p>
          <a:p>
            <a:pPr marL="285750" lvl="2" indent="-53975">
              <a:buFont typeface="Arial" panose="020B0604020202020204" pitchFamily="34" charset="0"/>
              <a:buChar char="•"/>
            </a:pPr>
            <a:r>
              <a:rPr lang="en-US" sz="2800" b="1" dirty="0">
                <a:solidFill>
                  <a:schemeClr val="tx1"/>
                </a:solidFill>
              </a:rPr>
              <a:t>SPEED</a:t>
            </a:r>
          </a:p>
          <a:p>
            <a:pPr marL="285750" lvl="2" indent="-53975">
              <a:buFont typeface="Arial" panose="020B0604020202020204" pitchFamily="34" charset="0"/>
              <a:buChar char="•"/>
            </a:pPr>
            <a:r>
              <a:rPr lang="en-US" sz="2800" b="1" dirty="0">
                <a:solidFill>
                  <a:schemeClr val="tx1"/>
                </a:solidFill>
              </a:rPr>
              <a:t>TIMING FOR CROSSING LANES, TURNING GAPS</a:t>
            </a:r>
          </a:p>
          <a:p>
            <a:pPr marL="285750" lvl="2" indent="-53975">
              <a:buFont typeface="Arial" panose="020B0604020202020204" pitchFamily="34" charset="0"/>
              <a:buChar char="•"/>
            </a:pPr>
            <a:r>
              <a:rPr lang="en-US" sz="2800" b="1" dirty="0">
                <a:solidFill>
                  <a:schemeClr val="tx1"/>
                </a:solidFill>
              </a:rPr>
              <a:t>MERGING</a:t>
            </a:r>
          </a:p>
          <a:p>
            <a:pPr marL="285750" lvl="2" indent="-53975">
              <a:buFont typeface="Arial" panose="020B0604020202020204" pitchFamily="34" charset="0"/>
              <a:buChar char="•"/>
            </a:pPr>
            <a:r>
              <a:rPr lang="en-US" sz="2800" b="1" dirty="0">
                <a:solidFill>
                  <a:schemeClr val="tx1"/>
                </a:solidFill>
              </a:rPr>
              <a:t>PASSING</a:t>
            </a:r>
          </a:p>
          <a:p>
            <a:pPr marL="285750" lvl="2" indent="-53975">
              <a:buFont typeface="Arial" panose="020B0604020202020204" pitchFamily="34" charset="0"/>
              <a:buChar char="•"/>
            </a:pPr>
            <a:r>
              <a:rPr lang="en-US" sz="2800" b="1" dirty="0">
                <a:solidFill>
                  <a:schemeClr val="tx1"/>
                </a:solidFill>
              </a:rPr>
              <a:t>FOLLOWING</a:t>
            </a:r>
          </a:p>
          <a:p>
            <a:pPr marL="285750" lvl="2" indent="-53975">
              <a:buFont typeface="Arial" panose="020B0604020202020204" pitchFamily="34" charset="0"/>
              <a:buChar char="•"/>
            </a:pPr>
            <a:r>
              <a:rPr lang="en-US" sz="2800" b="1" dirty="0">
                <a:solidFill>
                  <a:schemeClr val="tx1"/>
                </a:solidFill>
              </a:rPr>
              <a:t>MISSED SIGNALS AND SIGNS</a:t>
            </a:r>
          </a:p>
          <a:p>
            <a:pPr marL="285750" lvl="2" indent="-53975">
              <a:buFont typeface="Arial" panose="020B0604020202020204" pitchFamily="34" charset="0"/>
              <a:buChar char="•"/>
            </a:pPr>
            <a:r>
              <a:rPr lang="en-US" sz="2800" b="1" dirty="0">
                <a:solidFill>
                  <a:schemeClr val="tx1"/>
                </a:solidFill>
              </a:rPr>
              <a:t>ANTICIPATING OTHER USERS ACTIONS</a:t>
            </a:r>
            <a:r>
              <a:rPr lang="en-US" sz="2000" b="1" dirty="0">
                <a:solidFill>
                  <a:schemeClr val="tx1"/>
                </a:solidFill>
              </a:rPr>
              <a:t>	</a:t>
            </a:r>
            <a:endParaRPr lang="en-US" sz="1600" b="1"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467560"/>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2" name="Rectangle 1">
            <a:extLst>
              <a:ext uri="{FF2B5EF4-FFF2-40B4-BE49-F238E27FC236}">
                <a16:creationId xmlns:a16="http://schemas.microsoft.com/office/drawing/2014/main" id="{1CF81D52-1160-495D-BF36-89D24111FECD}"/>
              </a:ext>
            </a:extLst>
          </p:cNvPr>
          <p:cNvSpPr/>
          <p:nvPr/>
        </p:nvSpPr>
        <p:spPr>
          <a:xfrm>
            <a:off x="2010977" y="463215"/>
            <a:ext cx="7242628" cy="646331"/>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C000"/>
                </a:solidFill>
                <a:effectLst/>
                <a:uLnTx/>
                <a:uFillTx/>
                <a:latin typeface="Calibri" panose="020F0502020204030204"/>
                <a:ea typeface="+mn-ea"/>
                <a:cs typeface="+mn-cs"/>
              </a:rPr>
              <a:t>CELL PHONE USE </a:t>
            </a: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INTERFERES WITH:</a:t>
            </a:r>
          </a:p>
        </p:txBody>
      </p:sp>
    </p:spTree>
    <p:extLst>
      <p:ext uri="{BB962C8B-B14F-4D97-AF65-F5344CB8AC3E}">
        <p14:creationId xmlns:p14="http://schemas.microsoft.com/office/powerpoint/2010/main" val="325859437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471905"/>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a:t>
            </a:r>
          </a:p>
        </p:txBody>
      </p:sp>
      <p:sp>
        <p:nvSpPr>
          <p:cNvPr id="2" name="Rectangle 1">
            <a:extLst>
              <a:ext uri="{FF2B5EF4-FFF2-40B4-BE49-F238E27FC236}">
                <a16:creationId xmlns:a16="http://schemas.microsoft.com/office/drawing/2014/main" id="{1CF81D52-1160-495D-BF36-89D24111FECD}"/>
              </a:ext>
            </a:extLst>
          </p:cNvPr>
          <p:cNvSpPr/>
          <p:nvPr/>
        </p:nvSpPr>
        <p:spPr>
          <a:xfrm>
            <a:off x="994228" y="1148043"/>
            <a:ext cx="10203544" cy="646331"/>
          </a:xfrm>
          <a:prstGeom prst="rect">
            <a:avLst/>
          </a:prstGeom>
        </p:spPr>
        <p:txBody>
          <a:bodyPr wrap="square">
            <a:spAutoFit/>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CELL PHONE USE = DRUNK DRIVING</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0BAA268-37DE-4F3F-99A4-30EAE3A07279}"/>
              </a:ext>
            </a:extLst>
          </p:cNvPr>
          <p:cNvSpPr txBox="1"/>
          <p:nvPr/>
        </p:nvSpPr>
        <p:spPr>
          <a:xfrm>
            <a:off x="457201" y="1727201"/>
            <a:ext cx="11187112" cy="4770537"/>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290513" marR="0" lvl="2"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National Safety Council* findings on cell phone use, </a:t>
            </a: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even hands free,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while driving is comparative to  DRIVING DRUNK.  </a:t>
            </a:r>
          </a:p>
          <a:p>
            <a:pPr marL="290513" marR="0" lvl="2"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90513" marR="0" lvl="2"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Studies show that driving :</a:t>
            </a:r>
          </a:p>
          <a:p>
            <a:pPr marL="508000" marR="0" lvl="2"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with a .08 BAC can result in a 4X greater chance of being in a crash</a:t>
            </a:r>
          </a:p>
          <a:p>
            <a:pPr marL="508000" marR="0" lvl="2"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while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talking</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on a cell phone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also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can result in a 4X greater chance</a:t>
            </a:r>
          </a:p>
          <a:p>
            <a:pPr marL="508000" marR="0" lvl="2"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while</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 texting,</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an 8X greater chance of crashing</a:t>
            </a:r>
          </a:p>
          <a:p>
            <a:pPr marL="508000" marR="0" lvl="2"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5080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https://www.nsc.org/road-safety/safety-topics/distracted-driving/cell-phone-distracted-driving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080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75620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471905"/>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a:t>
            </a:r>
          </a:p>
        </p:txBody>
      </p:sp>
      <p:sp>
        <p:nvSpPr>
          <p:cNvPr id="2" name="Rectangle 1">
            <a:extLst>
              <a:ext uri="{FF2B5EF4-FFF2-40B4-BE49-F238E27FC236}">
                <a16:creationId xmlns:a16="http://schemas.microsoft.com/office/drawing/2014/main" id="{1CF81D52-1160-495D-BF36-89D24111FECD}"/>
              </a:ext>
            </a:extLst>
          </p:cNvPr>
          <p:cNvSpPr/>
          <p:nvPr/>
        </p:nvSpPr>
        <p:spPr>
          <a:xfrm>
            <a:off x="3348104" y="1118236"/>
            <a:ext cx="7242628" cy="646331"/>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STATISTICS  AND NUMBERS</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23211CA-8888-4BAF-A765-C2F6DAF561A0}"/>
              </a:ext>
            </a:extLst>
          </p:cNvPr>
          <p:cNvPicPr>
            <a:picLocks noChangeAspect="1"/>
          </p:cNvPicPr>
          <p:nvPr/>
        </p:nvPicPr>
        <p:blipFill>
          <a:blip r:embed="rId3"/>
          <a:stretch>
            <a:fillRect/>
          </a:stretch>
        </p:blipFill>
        <p:spPr>
          <a:xfrm>
            <a:off x="0" y="1880319"/>
            <a:ext cx="12192000" cy="4505776"/>
          </a:xfrm>
          <a:prstGeom prst="rect">
            <a:avLst/>
          </a:prstGeom>
          <a:effectLst>
            <a:glow rad="635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92591218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471905"/>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a:t>
            </a:r>
          </a:p>
        </p:txBody>
      </p:sp>
      <p:pic>
        <p:nvPicPr>
          <p:cNvPr id="7" name="Picture 6">
            <a:extLst>
              <a:ext uri="{FF2B5EF4-FFF2-40B4-BE49-F238E27FC236}">
                <a16:creationId xmlns:a16="http://schemas.microsoft.com/office/drawing/2014/main" id="{038CC810-97D1-4D41-B9D1-B9D784E94180}"/>
              </a:ext>
            </a:extLst>
          </p:cNvPr>
          <p:cNvPicPr>
            <a:picLocks noChangeAspect="1"/>
          </p:cNvPicPr>
          <p:nvPr/>
        </p:nvPicPr>
        <p:blipFill>
          <a:blip r:embed="rId2"/>
          <a:stretch>
            <a:fillRect/>
          </a:stretch>
        </p:blipFill>
        <p:spPr>
          <a:xfrm>
            <a:off x="580978" y="1628658"/>
            <a:ext cx="11030043" cy="52079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a:extLst>
              <a:ext uri="{FF2B5EF4-FFF2-40B4-BE49-F238E27FC236}">
                <a16:creationId xmlns:a16="http://schemas.microsoft.com/office/drawing/2014/main" id="{1CF81D52-1160-495D-BF36-89D24111FECD}"/>
              </a:ext>
            </a:extLst>
          </p:cNvPr>
          <p:cNvSpPr/>
          <p:nvPr/>
        </p:nvSpPr>
        <p:spPr>
          <a:xfrm>
            <a:off x="5930526" y="1098771"/>
            <a:ext cx="5478396" cy="646331"/>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STATISTICS  AND NUMBERS</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9074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471905"/>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a:t>
            </a:r>
          </a:p>
        </p:txBody>
      </p:sp>
      <p:sp>
        <p:nvSpPr>
          <p:cNvPr id="2" name="Rectangle 1">
            <a:extLst>
              <a:ext uri="{FF2B5EF4-FFF2-40B4-BE49-F238E27FC236}">
                <a16:creationId xmlns:a16="http://schemas.microsoft.com/office/drawing/2014/main" id="{1CF81D52-1160-495D-BF36-89D24111FECD}"/>
              </a:ext>
            </a:extLst>
          </p:cNvPr>
          <p:cNvSpPr/>
          <p:nvPr/>
        </p:nvSpPr>
        <p:spPr>
          <a:xfrm>
            <a:off x="2276770" y="1118236"/>
            <a:ext cx="7242628" cy="646331"/>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CELL PHONE STATS AND NUMBERS</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8796E31-F20F-40C0-AD1A-6966AE9E1A53}"/>
              </a:ext>
            </a:extLst>
          </p:cNvPr>
          <p:cNvPicPr>
            <a:picLocks noChangeAspect="1"/>
          </p:cNvPicPr>
          <p:nvPr/>
        </p:nvPicPr>
        <p:blipFill>
          <a:blip r:embed="rId3"/>
          <a:stretch>
            <a:fillRect/>
          </a:stretch>
        </p:blipFill>
        <p:spPr>
          <a:xfrm>
            <a:off x="6380270" y="6482896"/>
            <a:ext cx="3918750" cy="275900"/>
          </a:xfrm>
          <a:prstGeom prst="rect">
            <a:avLst/>
          </a:prstGeom>
        </p:spPr>
      </p:pic>
      <p:pic>
        <p:nvPicPr>
          <p:cNvPr id="10" name="Picture 9">
            <a:extLst>
              <a:ext uri="{FF2B5EF4-FFF2-40B4-BE49-F238E27FC236}">
                <a16:creationId xmlns:a16="http://schemas.microsoft.com/office/drawing/2014/main" id="{3C9CA355-A039-477D-B8EB-257FF2845F85}"/>
              </a:ext>
            </a:extLst>
          </p:cNvPr>
          <p:cNvPicPr>
            <a:picLocks noChangeAspect="1"/>
          </p:cNvPicPr>
          <p:nvPr/>
        </p:nvPicPr>
        <p:blipFill>
          <a:blip r:embed="rId4"/>
          <a:stretch>
            <a:fillRect/>
          </a:stretch>
        </p:blipFill>
        <p:spPr>
          <a:xfrm>
            <a:off x="400990" y="1727201"/>
            <a:ext cx="4666875" cy="5535800"/>
          </a:xfrm>
          <a:prstGeom prst="rect">
            <a:avLst/>
          </a:prstGeom>
          <a:ln>
            <a:solidFill>
              <a:schemeClr val="accent1"/>
            </a:solid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A94EBC70-90E9-4FCD-8008-E5800E31C6CA}"/>
              </a:ext>
            </a:extLst>
          </p:cNvPr>
          <p:cNvSpPr txBox="1"/>
          <p:nvPr/>
        </p:nvSpPr>
        <p:spPr>
          <a:xfrm>
            <a:off x="5405824" y="2256272"/>
            <a:ext cx="6527800" cy="341632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Fatality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Nationwide, There can be an average rate of: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10 + per day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75  + per week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300+ per month.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12051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01227" y="1727201"/>
            <a:ext cx="11789546" cy="503159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numCol="1">
            <a:normAutofit/>
          </a:bodyPr>
          <a:lstStyle/>
          <a:p>
            <a:pPr marL="0" lvl="1" indent="-457200"/>
            <a:r>
              <a:rPr lang="en-US" sz="3600" b="1" dirty="0">
                <a:solidFill>
                  <a:schemeClr val="bg1"/>
                </a:solidFill>
              </a:rPr>
              <a:t>On average, while texting, a driver’s eyes are off the road for over four seconds. (4s)</a:t>
            </a:r>
          </a:p>
          <a:p>
            <a:pPr marL="0" lvl="1" indent="-457200"/>
            <a:r>
              <a:rPr lang="en-US" sz="3600" b="1" dirty="0">
                <a:solidFill>
                  <a:schemeClr val="bg1"/>
                </a:solidFill>
              </a:rPr>
              <a:t>So, for every 10 mph a car travels = 15 ft. per second.</a:t>
            </a:r>
          </a:p>
          <a:p>
            <a:pPr marL="0" lvl="1" indent="-457200"/>
            <a:r>
              <a:rPr lang="en-US" sz="3600" b="1" dirty="0">
                <a:solidFill>
                  <a:schemeClr val="bg1"/>
                </a:solidFill>
              </a:rPr>
              <a:t>Travelling at 50 mph, it travels 75 fps.  4s x75 fps=300 ft (100yd.)</a:t>
            </a:r>
          </a:p>
          <a:p>
            <a:pPr marL="0" lvl="1" indent="-457200"/>
            <a:endParaRPr lang="en-US" sz="3600" b="1" dirty="0">
              <a:solidFill>
                <a:schemeClr val="bg1"/>
              </a:solidFill>
            </a:endParaRPr>
          </a:p>
          <a:p>
            <a:pPr marL="747713" lvl="2" indent="-457200">
              <a:buFont typeface="Arial" panose="020B0604020202020204" pitchFamily="34" charset="0"/>
              <a:buChar char="•"/>
            </a:pPr>
            <a:endParaRPr lang="en-US" sz="3600" b="1" dirty="0">
              <a:solidFill>
                <a:schemeClr val="tx1"/>
              </a:solidFill>
            </a:endParaRPr>
          </a:p>
          <a:p>
            <a:pPr marL="747713" lvl="2" indent="-457200">
              <a:buFont typeface="Arial" panose="020B0604020202020204" pitchFamily="34" charset="0"/>
              <a:buChar char="•"/>
            </a:pPr>
            <a:endParaRPr lang="en-US" sz="2800" b="1" dirty="0">
              <a:solidFill>
                <a:schemeClr val="tx1"/>
              </a:solidFill>
            </a:endParaRPr>
          </a:p>
          <a:p>
            <a:pPr marL="747713" lvl="2" indent="-457200">
              <a:buFont typeface="Arial" panose="020B0604020202020204" pitchFamily="34" charset="0"/>
              <a:buChar char="•"/>
            </a:pPr>
            <a:endParaRPr lang="en-US" sz="2800" b="1" dirty="0">
              <a:solidFill>
                <a:schemeClr val="tx1"/>
              </a:solidFill>
            </a:endParaRPr>
          </a:p>
          <a:p>
            <a:pPr marL="747713" lvl="2" indent="-457200">
              <a:buFont typeface="Arial" panose="020B0604020202020204" pitchFamily="34" charset="0"/>
              <a:buChar char="•"/>
            </a:pPr>
            <a:endParaRPr lang="en-US" sz="2800" b="1" dirty="0">
              <a:solidFill>
                <a:schemeClr val="tx1"/>
              </a:solidFill>
            </a:endParaRPr>
          </a:p>
          <a:p>
            <a:pPr marL="508000" lvl="2" indent="107950">
              <a:buFont typeface="Arial" panose="020B0604020202020204" pitchFamily="34" charset="0"/>
              <a:buChar char="•"/>
            </a:pPr>
            <a:endParaRPr lang="en-US" sz="2800" b="1" u="sng"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471905"/>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a:t>
            </a:r>
          </a:p>
        </p:txBody>
      </p:sp>
      <p:sp>
        <p:nvSpPr>
          <p:cNvPr id="2" name="Rectangle 1">
            <a:extLst>
              <a:ext uri="{FF2B5EF4-FFF2-40B4-BE49-F238E27FC236}">
                <a16:creationId xmlns:a16="http://schemas.microsoft.com/office/drawing/2014/main" id="{1CF81D52-1160-495D-BF36-89D24111FECD}"/>
              </a:ext>
            </a:extLst>
          </p:cNvPr>
          <p:cNvSpPr/>
          <p:nvPr/>
        </p:nvSpPr>
        <p:spPr>
          <a:xfrm>
            <a:off x="312391" y="1092545"/>
            <a:ext cx="10203544" cy="646331"/>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TEXTING AND DRIVING</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042E8A4-6518-4206-892C-091F06802C3C}"/>
              </a:ext>
            </a:extLst>
          </p:cNvPr>
          <p:cNvSpPr/>
          <p:nvPr/>
        </p:nvSpPr>
        <p:spPr>
          <a:xfrm>
            <a:off x="6716265" y="1203981"/>
            <a:ext cx="5312608" cy="523220"/>
          </a:xfrm>
          <a:prstGeom prst="rect">
            <a:avLst/>
          </a:prstGeom>
        </p:spPr>
        <p:txBody>
          <a:bodyPr wrap="none">
            <a:spAutoFit/>
          </a:bodyPr>
          <a:lstStyle/>
          <a:p>
            <a:pPr marL="747713"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8X greater chance of crashing</a:t>
            </a:r>
          </a:p>
        </p:txBody>
      </p:sp>
      <p:pic>
        <p:nvPicPr>
          <p:cNvPr id="14" name="Picture 13" descr="A circuit board&#10;&#10;Description automatically generated">
            <a:extLst>
              <a:ext uri="{FF2B5EF4-FFF2-40B4-BE49-F238E27FC236}">
                <a16:creationId xmlns:a16="http://schemas.microsoft.com/office/drawing/2014/main" id="{BC995879-4031-490F-8D4F-76C57418732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37617" y="3941963"/>
            <a:ext cx="7239120" cy="2760119"/>
          </a:xfrm>
          <a:prstGeom prst="rect">
            <a:avLst/>
          </a:prstGeom>
        </p:spPr>
      </p:pic>
      <p:sp>
        <p:nvSpPr>
          <p:cNvPr id="15" name="TextBox 14">
            <a:extLst>
              <a:ext uri="{FF2B5EF4-FFF2-40B4-BE49-F238E27FC236}">
                <a16:creationId xmlns:a16="http://schemas.microsoft.com/office/drawing/2014/main" id="{CE6E330F-2413-424F-93CE-E5F3FDDCC75D}"/>
              </a:ext>
            </a:extLst>
          </p:cNvPr>
          <p:cNvSpPr txBox="1"/>
          <p:nvPr/>
        </p:nvSpPr>
        <p:spPr>
          <a:xfrm>
            <a:off x="2037617" y="6734723"/>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5"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m3d="http://schemas.microsoft.com/office/drawing/2017/model3d">
        <mc:Choice Requires="am3d">
          <p:graphicFrame>
            <p:nvGraphicFramePr>
              <p:cNvPr id="16" name="3D Model 15" descr="Duet car white and blue">
                <a:extLst>
                  <a:ext uri="{FF2B5EF4-FFF2-40B4-BE49-F238E27FC236}">
                    <a16:creationId xmlns:a16="http://schemas.microsoft.com/office/drawing/2014/main" id="{D2A5A10B-8A69-4CA3-89D2-23A0583A6E31}"/>
                  </a:ext>
                </a:extLst>
              </p:cNvPr>
              <p:cNvGraphicFramePr>
                <a:graphicFrameLocks noChangeAspect="1"/>
              </p:cNvGraphicFramePr>
              <p:nvPr>
                <p:extLst/>
              </p:nvPr>
            </p:nvGraphicFramePr>
            <p:xfrm>
              <a:off x="1700549" y="4830418"/>
              <a:ext cx="1092240" cy="803359"/>
            </p:xfrm>
            <a:graphic>
              <a:graphicData uri="http://schemas.microsoft.com/office/drawing/2017/model3d">
                <am3d:model3d r:embed="rId6">
                  <am3d:spPr>
                    <a:xfrm>
                      <a:off x="0" y="0"/>
                      <a:ext cx="1092240" cy="803359"/>
                    </a:xfrm>
                    <a:prstGeom prst="rect">
                      <a:avLst/>
                    </a:prstGeom>
                  </am3d:spPr>
                  <am3d:camera>
                    <am3d:pos x="0" y="0" z="59388562"/>
                    <am3d:up dx="0" dy="36000000" dz="0"/>
                    <am3d:lookAt x="0" y="0" z="0"/>
                    <am3d:perspective fov="2700000"/>
                  </am3d:camera>
                  <am3d:trans>
                    <am3d:meterPerModelUnit n="34140544" d="1000000"/>
                    <am3d:preTrans dx="0" dy="-3781217" dz="-243764"/>
                    <am3d:scale>
                      <am3d:sx n="1000000" d="1000000"/>
                      <am3d:sy n="1000000" d="1000000"/>
                      <am3d:sz n="1000000" d="1000000"/>
                    </am3d:scale>
                    <am3d:rot ax="5395843" ay="312915" az="5353078"/>
                    <am3d:postTrans dx="0" dy="0" dz="0"/>
                  </am3d:trans>
                  <am3d:attrSrcUrl r:id="rId7"/>
                  <am3d:raster rName="Office3DRenderer" rVer="16.0.8326">
                    <am3d:blip r:embed="rId8"/>
                  </am3d:raster>
                  <am3d:objViewport viewportSz="14531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6" name="3D Model 15" descr="Duet car white and blue">
                <a:extLst>
                  <a:ext uri="{FF2B5EF4-FFF2-40B4-BE49-F238E27FC236}">
                    <a16:creationId xmlns:a16="http://schemas.microsoft.com/office/drawing/2014/main" id="{D2A5A10B-8A69-4CA3-89D2-23A0583A6E31}"/>
                  </a:ext>
                </a:extLst>
              </p:cNvPr>
              <p:cNvPicPr>
                <a:picLocks noGrp="1" noRot="1" noChangeAspect="1" noMove="1" noResize="1" noEditPoints="1" noAdjustHandles="1" noChangeArrowheads="1" noChangeShapeType="1" noCrop="1"/>
              </p:cNvPicPr>
              <p:nvPr/>
            </p:nvPicPr>
            <p:blipFill>
              <a:blip r:embed="rId9"/>
              <a:stretch>
                <a:fillRect/>
              </a:stretch>
            </p:blipFill>
            <p:spPr>
              <a:xfrm>
                <a:off x="1700549" y="4830418"/>
                <a:ext cx="1092240" cy="803359"/>
              </a:xfrm>
              <a:prstGeom prst="rect">
                <a:avLst/>
              </a:prstGeom>
            </p:spPr>
          </p:pic>
        </mc:Fallback>
      </mc:AlternateContent>
    </p:spTree>
    <p:extLst>
      <p:ext uri="{BB962C8B-B14F-4D97-AF65-F5344CB8AC3E}">
        <p14:creationId xmlns:p14="http://schemas.microsoft.com/office/powerpoint/2010/main" val="1426559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2000" autoRev="1" fill="remove" nodeType="clickEffect">
                                  <p:stCondLst>
                                    <p:cond delay="0"/>
                                  </p:stCondLst>
                                  <p:childTnLst>
                                    <p:animMotion origin="layout" path="M -4.79167E-6 -2.96296E-6 L 0.55287 0.00718 " pathEditMode="relative" rAng="0" ptsTypes="AA">
                                      <p:cBhvr>
                                        <p:cTn id="6" dur="4000" fill="hold"/>
                                        <p:tgtEl>
                                          <p:spTgt spid="16"/>
                                        </p:tgtEl>
                                        <p:attrNameLst>
                                          <p:attrName>ppt_x</p:attrName>
                                          <p:attrName>ppt_y</p:attrName>
                                        </p:attrNameLst>
                                      </p:cBhvr>
                                      <p:rCtr x="27643"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01227" y="1727201"/>
            <a:ext cx="11789546" cy="5031596"/>
          </a:xfrm>
        </p:spPr>
        <p:style>
          <a:lnRef idx="0">
            <a:schemeClr val="accent5"/>
          </a:lnRef>
          <a:fillRef idx="3">
            <a:schemeClr val="accent5"/>
          </a:fillRef>
          <a:effectRef idx="3">
            <a:schemeClr val="accent5"/>
          </a:effectRef>
          <a:fontRef idx="minor">
            <a:schemeClr val="lt1"/>
          </a:fontRef>
        </p:style>
        <p:txBody>
          <a:bodyPr numCol="1">
            <a:normAutofit/>
          </a:bodyPr>
          <a:lstStyle/>
          <a:p>
            <a:pPr marL="0" lvl="1" indent="-457200" algn="ctr"/>
            <a:r>
              <a:rPr lang="en-US" sz="3600" b="1" dirty="0">
                <a:solidFill>
                  <a:schemeClr val="bg1"/>
                </a:solidFill>
              </a:rPr>
              <a:t>At 50 mph, it travels 75 fps. </a:t>
            </a:r>
            <a:r>
              <a:rPr lang="en-US" sz="3600" b="1" u="sng" dirty="0">
                <a:solidFill>
                  <a:schemeClr val="bg1"/>
                </a:solidFill>
              </a:rPr>
              <a:t>Undistracted</a:t>
            </a:r>
            <a:r>
              <a:rPr lang="en-US" sz="3600" b="1" dirty="0">
                <a:solidFill>
                  <a:schemeClr val="bg1"/>
                </a:solidFill>
              </a:rPr>
              <a:t> reaction and braking @ 50 mph, car will travel about 195 ft. (65 yd.) before stopping.</a:t>
            </a:r>
            <a:endParaRPr lang="en-US" sz="3600" b="1" dirty="0">
              <a:solidFill>
                <a:schemeClr val="tx1"/>
              </a:solidFill>
            </a:endParaRPr>
          </a:p>
          <a:p>
            <a:pPr marL="747713" lvl="2" indent="-457200">
              <a:buFont typeface="Arial" panose="020B0604020202020204" pitchFamily="34" charset="0"/>
              <a:buChar char="•"/>
            </a:pPr>
            <a:endParaRPr lang="en-US" sz="2800" b="1" dirty="0">
              <a:solidFill>
                <a:schemeClr val="tx1"/>
              </a:solidFill>
            </a:endParaRPr>
          </a:p>
          <a:p>
            <a:pPr marL="747713" lvl="2" indent="-457200">
              <a:buFont typeface="Arial" panose="020B0604020202020204" pitchFamily="34" charset="0"/>
              <a:buChar char="•"/>
            </a:pPr>
            <a:endParaRPr lang="en-US" sz="2800" b="1" dirty="0">
              <a:solidFill>
                <a:schemeClr val="tx1"/>
              </a:solidFill>
            </a:endParaRPr>
          </a:p>
          <a:p>
            <a:pPr marL="747713" lvl="2" indent="-457200">
              <a:buFont typeface="Arial" panose="020B0604020202020204" pitchFamily="34" charset="0"/>
              <a:buChar char="•"/>
            </a:pPr>
            <a:endParaRPr lang="en-US" sz="2800" b="1" dirty="0">
              <a:solidFill>
                <a:schemeClr val="tx1"/>
              </a:solidFill>
            </a:endParaRPr>
          </a:p>
          <a:p>
            <a:pPr marL="508000" lvl="2" indent="107950">
              <a:buFont typeface="Arial" panose="020B0604020202020204" pitchFamily="34" charset="0"/>
              <a:buChar char="•"/>
            </a:pPr>
            <a:endParaRPr lang="en-US" sz="2800" b="1" u="sng"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471905"/>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a:t>
            </a:r>
          </a:p>
        </p:txBody>
      </p:sp>
      <p:sp>
        <p:nvSpPr>
          <p:cNvPr id="2" name="Rectangle 1">
            <a:extLst>
              <a:ext uri="{FF2B5EF4-FFF2-40B4-BE49-F238E27FC236}">
                <a16:creationId xmlns:a16="http://schemas.microsoft.com/office/drawing/2014/main" id="{1CF81D52-1160-495D-BF36-89D24111FECD}"/>
              </a:ext>
            </a:extLst>
          </p:cNvPr>
          <p:cNvSpPr/>
          <p:nvPr/>
        </p:nvSpPr>
        <p:spPr>
          <a:xfrm>
            <a:off x="312391" y="1092545"/>
            <a:ext cx="10203544" cy="646331"/>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TEXTING AND DRIVING</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042E8A4-6518-4206-892C-091F06802C3C}"/>
              </a:ext>
            </a:extLst>
          </p:cNvPr>
          <p:cNvSpPr/>
          <p:nvPr/>
        </p:nvSpPr>
        <p:spPr>
          <a:xfrm>
            <a:off x="6392446" y="1198018"/>
            <a:ext cx="5312608" cy="523220"/>
          </a:xfrm>
          <a:prstGeom prst="rect">
            <a:avLst/>
          </a:prstGeom>
        </p:spPr>
        <p:txBody>
          <a:bodyPr wrap="none">
            <a:spAutoFit/>
          </a:bodyPr>
          <a:lstStyle/>
          <a:p>
            <a:pPr marL="747713"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8X greater chance of crashing</a:t>
            </a:r>
          </a:p>
        </p:txBody>
      </p:sp>
      <p:pic>
        <p:nvPicPr>
          <p:cNvPr id="14" name="Picture 13" descr="A circuit board&#10;&#10;Description automatically generated">
            <a:extLst>
              <a:ext uri="{FF2B5EF4-FFF2-40B4-BE49-F238E27FC236}">
                <a16:creationId xmlns:a16="http://schemas.microsoft.com/office/drawing/2014/main" id="{BC995879-4031-490F-8D4F-76C57418732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37617" y="3274142"/>
            <a:ext cx="7239120" cy="3427940"/>
          </a:xfrm>
          <a:prstGeom prst="rect">
            <a:avLst/>
          </a:prstGeom>
        </p:spPr>
      </p:pic>
      <p:sp>
        <p:nvSpPr>
          <p:cNvPr id="15" name="TextBox 14">
            <a:extLst>
              <a:ext uri="{FF2B5EF4-FFF2-40B4-BE49-F238E27FC236}">
                <a16:creationId xmlns:a16="http://schemas.microsoft.com/office/drawing/2014/main" id="{CE6E330F-2413-424F-93CE-E5F3FDDCC75D}"/>
              </a:ext>
            </a:extLst>
          </p:cNvPr>
          <p:cNvSpPr txBox="1"/>
          <p:nvPr/>
        </p:nvSpPr>
        <p:spPr>
          <a:xfrm>
            <a:off x="2037617" y="6734723"/>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5"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m3d="http://schemas.microsoft.com/office/drawing/2017/model3d">
        <mc:Choice Requires="am3d">
          <p:graphicFrame>
            <p:nvGraphicFramePr>
              <p:cNvPr id="16" name="3D Model 15" descr="Duet car white and blue">
                <a:extLst>
                  <a:ext uri="{FF2B5EF4-FFF2-40B4-BE49-F238E27FC236}">
                    <a16:creationId xmlns:a16="http://schemas.microsoft.com/office/drawing/2014/main" id="{D2A5A10B-8A69-4CA3-89D2-23A0583A6E31}"/>
                  </a:ext>
                </a:extLst>
              </p:cNvPr>
              <p:cNvGraphicFramePr>
                <a:graphicFrameLocks noChangeAspect="1"/>
              </p:cNvGraphicFramePr>
              <p:nvPr>
                <p:extLst/>
              </p:nvPr>
            </p:nvGraphicFramePr>
            <p:xfrm rot="21404517">
              <a:off x="1016493" y="4211549"/>
              <a:ext cx="1112334" cy="815185"/>
            </p:xfrm>
            <a:graphic>
              <a:graphicData uri="http://schemas.microsoft.com/office/drawing/2017/model3d">
                <am3d:model3d r:embed="rId6">
                  <am3d:spPr>
                    <a:xfrm rot="21404517">
                      <a:off x="0" y="0"/>
                      <a:ext cx="1112334" cy="815185"/>
                    </a:xfrm>
                    <a:prstGeom prst="rect">
                      <a:avLst/>
                    </a:prstGeom>
                  </am3d:spPr>
                  <am3d:camera>
                    <am3d:pos x="0" y="0" z="59388562"/>
                    <am3d:up dx="0" dy="36000000" dz="0"/>
                    <am3d:lookAt x="0" y="0" z="0"/>
                    <am3d:perspective fov="2700000"/>
                  </am3d:camera>
                  <am3d:trans>
                    <am3d:meterPerModelUnit n="34140544" d="1000000"/>
                    <am3d:preTrans dx="0" dy="-3781217" dz="-243764"/>
                    <am3d:scale>
                      <am3d:sx n="1000000" d="1000000"/>
                      <am3d:sy n="1000000" d="1000000"/>
                      <am3d:sz n="1000000" d="1000000"/>
                    </am3d:scale>
                    <am3d:rot ax="5394292" ay="168849" az="5281141"/>
                    <am3d:postTrans dx="0" dy="0" dz="0"/>
                  </am3d:trans>
                  <am3d:attrSrcUrl r:id="rId7"/>
                  <am3d:raster rName="Office3DRenderer" rVer="16.0.8326">
                    <am3d:blip r:embed="rId8"/>
                  </am3d:raster>
                  <am3d:objViewport viewportSz="149261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6" name="3D Model 15" descr="Duet car white and blue">
                <a:extLst>
                  <a:ext uri="{FF2B5EF4-FFF2-40B4-BE49-F238E27FC236}">
                    <a16:creationId xmlns:a16="http://schemas.microsoft.com/office/drawing/2014/main" id="{D2A5A10B-8A69-4CA3-89D2-23A0583A6E31}"/>
                  </a:ext>
                </a:extLst>
              </p:cNvPr>
              <p:cNvPicPr>
                <a:picLocks noGrp="1" noRot="1" noChangeAspect="1" noMove="1" noResize="1" noEditPoints="1" noAdjustHandles="1" noChangeArrowheads="1" noChangeShapeType="1" noCrop="1"/>
              </p:cNvPicPr>
              <p:nvPr/>
            </p:nvPicPr>
            <p:blipFill>
              <a:blip r:embed="rId9"/>
              <a:stretch>
                <a:fillRect/>
              </a:stretch>
            </p:blipFill>
            <p:spPr>
              <a:xfrm rot="21404517">
                <a:off x="1016493" y="4211549"/>
                <a:ext cx="1112334" cy="815185"/>
              </a:xfrm>
              <a:prstGeom prst="rect">
                <a:avLst/>
              </a:prstGeom>
            </p:spPr>
          </p:pic>
        </mc:Fallback>
      </mc:AlternateContent>
      <mc:AlternateContent xmlns:mc="http://schemas.openxmlformats.org/markup-compatibility/2006" xmlns:am3d="http://schemas.microsoft.com/office/drawing/2017/model3d">
        <mc:Choice Requires="am3d">
          <p:graphicFrame>
            <p:nvGraphicFramePr>
              <p:cNvPr id="10" name="3D Model 9" descr="Duet car white and blue">
                <a:extLst>
                  <a:ext uri="{FF2B5EF4-FFF2-40B4-BE49-F238E27FC236}">
                    <a16:creationId xmlns:a16="http://schemas.microsoft.com/office/drawing/2014/main" id="{A507DDE9-1E90-4E23-97E6-4AF8F88CE4F7}"/>
                  </a:ext>
                </a:extLst>
              </p:cNvPr>
              <p:cNvGraphicFramePr>
                <a:graphicFrameLocks noChangeAspect="1"/>
              </p:cNvGraphicFramePr>
              <p:nvPr>
                <p:extLst/>
              </p:nvPr>
            </p:nvGraphicFramePr>
            <p:xfrm rot="21404517">
              <a:off x="1016814" y="5417512"/>
              <a:ext cx="1105136" cy="826279"/>
            </p:xfrm>
            <a:graphic>
              <a:graphicData uri="http://schemas.microsoft.com/office/drawing/2017/model3d">
                <am3d:model3d r:embed="rId6">
                  <am3d:spPr>
                    <a:xfrm rot="21404517">
                      <a:off x="0" y="0"/>
                      <a:ext cx="1105136" cy="826279"/>
                    </a:xfrm>
                    <a:prstGeom prst="rect">
                      <a:avLst/>
                    </a:prstGeom>
                  </am3d:spPr>
                  <am3d:camera>
                    <am3d:pos x="0" y="0" z="59388562"/>
                    <am3d:up dx="0" dy="36000000" dz="0"/>
                    <am3d:lookAt x="0" y="0" z="0"/>
                    <am3d:perspective fov="2700000"/>
                  </am3d:camera>
                  <am3d:trans>
                    <am3d:meterPerModelUnit n="34140544" d="1000000"/>
                    <am3d:preTrans dx="0" dy="-3781217" dz="-243764"/>
                    <am3d:scale>
                      <am3d:sx n="1000000" d="1000000"/>
                      <am3d:sy n="1000000" d="1000000"/>
                      <am3d:sz n="1000000" d="1000000"/>
                    </am3d:scale>
                    <am3d:rot ax="5401803" ay="-38478" az="5252688"/>
                    <am3d:postTrans dx="0" dy="0" dz="0"/>
                  </am3d:trans>
                  <am3d:attrSrcUrl r:id="rId7"/>
                  <am3d:raster rName="Office3DRenderer" rVer="16.0.8326">
                    <am3d:blip r:embed="rId10"/>
                  </am3d:raster>
                  <am3d:objViewport viewportSz="149261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0" name="3D Model 9" descr="Duet car white and blue">
                <a:extLst>
                  <a:ext uri="{FF2B5EF4-FFF2-40B4-BE49-F238E27FC236}">
                    <a16:creationId xmlns:a16="http://schemas.microsoft.com/office/drawing/2014/main" id="{A507DDE9-1E90-4E23-97E6-4AF8F88CE4F7}"/>
                  </a:ext>
                </a:extLst>
              </p:cNvPr>
              <p:cNvPicPr>
                <a:picLocks noGrp="1" noRot="1" noChangeAspect="1" noMove="1" noResize="1" noEditPoints="1" noAdjustHandles="1" noChangeArrowheads="1" noChangeShapeType="1" noCrop="1"/>
              </p:cNvPicPr>
              <p:nvPr/>
            </p:nvPicPr>
            <p:blipFill>
              <a:blip r:embed="rId11"/>
              <a:stretch>
                <a:fillRect/>
              </a:stretch>
            </p:blipFill>
            <p:spPr>
              <a:xfrm rot="21404517">
                <a:off x="1016814" y="5417512"/>
                <a:ext cx="1105136" cy="826279"/>
              </a:xfrm>
              <a:prstGeom prst="rect">
                <a:avLst/>
              </a:prstGeom>
            </p:spPr>
          </p:pic>
        </mc:Fallback>
      </mc:AlternateContent>
    </p:spTree>
    <p:extLst>
      <p:ext uri="{BB962C8B-B14F-4D97-AF65-F5344CB8AC3E}">
        <p14:creationId xmlns:p14="http://schemas.microsoft.com/office/powerpoint/2010/main" val="298699557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2000" fill="remove" nodeType="withEffect" p14:presetBounceEnd="29000">
                                      <p:stCondLst>
                                        <p:cond delay="0"/>
                                      </p:stCondLst>
                                      <p:childTnLst>
                                        <p:animMotion origin="layout" path="M 3.95833E-6 -1.48148E-6 L 0.51927 -0.00949 " pathEditMode="relative" rAng="0" ptsTypes="AA" p14:bounceEnd="29000">
                                          <p:cBhvr>
                                            <p:cTn id="6" dur="2000" fill="hold"/>
                                            <p:tgtEl>
                                              <p:spTgt spid="10"/>
                                            </p:tgtEl>
                                            <p:attrNameLst>
                                              <p:attrName>ppt_x</p:attrName>
                                              <p:attrName>ppt_y</p:attrName>
                                            </p:attrNameLst>
                                          </p:cBhvr>
                                          <p:rCtr x="25964" y="-486"/>
                                        </p:animMotion>
                                      </p:childTnLst>
                                    </p:cTn>
                                  </p:par>
                                  <p:par>
                                    <p:cTn id="7" presetID="63" presetClass="path" presetSubtype="0" repeatCount="2000" fill="remove" nodeType="withEffect" p14:presetBounceEnd="29000">
                                      <p:stCondLst>
                                        <p:cond delay="0"/>
                                      </p:stCondLst>
                                      <p:childTnLst>
                                        <p:animMotion origin="layout" path="M 3.75E-6 3.7037E-7 L 0.3983 -0.00602 " pathEditMode="relative" rAng="0" ptsTypes="AA" p14:bounceEnd="29000">
                                          <p:cBhvr>
                                            <p:cTn id="8" dur="2000" fill="hold"/>
                                            <p:tgtEl>
                                              <p:spTgt spid="16"/>
                                            </p:tgtEl>
                                            <p:attrNameLst>
                                              <p:attrName>ppt_x</p:attrName>
                                              <p:attrName>ppt_y</p:attrName>
                                            </p:attrNameLst>
                                          </p:cBhvr>
                                          <p:rCtr x="19909"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2000" fill="remove" nodeType="withEffect">
                                      <p:stCondLst>
                                        <p:cond delay="0"/>
                                      </p:stCondLst>
                                      <p:childTnLst>
                                        <p:animMotion origin="layout" path="M 3.95833E-6 -1.48148E-6 L 0.51927 -0.00949 " pathEditMode="relative" rAng="0" ptsTypes="AA">
                                          <p:cBhvr>
                                            <p:cTn id="6" dur="2000" fill="hold"/>
                                            <p:tgtEl>
                                              <p:spTgt spid="10"/>
                                            </p:tgtEl>
                                            <p:attrNameLst>
                                              <p:attrName>ppt_x</p:attrName>
                                              <p:attrName>ppt_y</p:attrName>
                                            </p:attrNameLst>
                                          </p:cBhvr>
                                          <p:rCtr x="25964" y="-486"/>
                                        </p:animMotion>
                                      </p:childTnLst>
                                    </p:cTn>
                                  </p:par>
                                  <p:par>
                                    <p:cTn id="7" presetID="63" presetClass="path" presetSubtype="0" repeatCount="2000" fill="remove" nodeType="withEffect">
                                      <p:stCondLst>
                                        <p:cond delay="0"/>
                                      </p:stCondLst>
                                      <p:childTnLst>
                                        <p:animMotion origin="layout" path="M 3.75E-6 3.7037E-7 L 0.3983 -0.00602 " pathEditMode="relative" rAng="0" ptsTypes="AA">
                                          <p:cBhvr>
                                            <p:cTn id="8" dur="2000" fill="hold"/>
                                            <p:tgtEl>
                                              <p:spTgt spid="16"/>
                                            </p:tgtEl>
                                            <p:attrNameLst>
                                              <p:attrName>ppt_x</p:attrName>
                                              <p:attrName>ppt_y</p:attrName>
                                            </p:attrNameLst>
                                          </p:cBhvr>
                                          <p:rCtr x="19909"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01227" y="1727201"/>
            <a:ext cx="11789546" cy="503159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numCol="1">
            <a:normAutofit fontScale="92500" lnSpcReduction="20000"/>
          </a:bodyPr>
          <a:lstStyle/>
          <a:p>
            <a:pPr marL="0" lvl="1" indent="-457200"/>
            <a:endParaRPr lang="en-US" sz="3600" b="1" dirty="0">
              <a:solidFill>
                <a:schemeClr val="bg1"/>
              </a:solidFill>
            </a:endParaRPr>
          </a:p>
          <a:p>
            <a:pPr marL="747713" lvl="2" indent="-457200">
              <a:buFont typeface="Arial" panose="020B0604020202020204" pitchFamily="34" charset="0"/>
              <a:buChar char="•"/>
            </a:pPr>
            <a:endParaRPr lang="en-US" sz="3600" b="1" dirty="0">
              <a:solidFill>
                <a:schemeClr val="tx1"/>
              </a:solidFill>
            </a:endParaRPr>
          </a:p>
          <a:p>
            <a:pPr marL="290513" lvl="2"/>
            <a:r>
              <a:rPr lang="en-US" sz="3200" b="1" dirty="0">
                <a:solidFill>
                  <a:schemeClr val="tx1"/>
                </a:solidFill>
              </a:rPr>
              <a:t>Pennsylvania  enforces  an ANTI – TEXTING law.  ILLEGAL  TEXT &amp; DRIVE</a:t>
            </a:r>
          </a:p>
          <a:p>
            <a:pPr marL="747713" lvl="2" indent="-457200">
              <a:buFont typeface="Arial" panose="020B0604020202020204" pitchFamily="34" charset="0"/>
              <a:buChar char="•"/>
            </a:pPr>
            <a:r>
              <a:rPr lang="en-US" sz="3200" b="1" dirty="0">
                <a:solidFill>
                  <a:schemeClr val="tx1"/>
                </a:solidFill>
              </a:rPr>
              <a:t>	It is a primary (you can be stopped for IT), summary offense ( it can be heard by a District Judge) for a $50 fine and possible points against license.  (Along with any other violations that occur  because of it)</a:t>
            </a:r>
          </a:p>
          <a:p>
            <a:pPr marL="747713" lvl="2" indent="-457200">
              <a:buFont typeface="Arial" panose="020B0604020202020204" pitchFamily="34" charset="0"/>
              <a:buChar char="•"/>
            </a:pPr>
            <a:r>
              <a:rPr lang="en-US" sz="3200" b="1" dirty="0">
                <a:solidFill>
                  <a:schemeClr val="tx1"/>
                </a:solidFill>
              </a:rPr>
              <a:t>There are local statutes that prohibit cell phone use of any type.</a:t>
            </a:r>
          </a:p>
          <a:p>
            <a:pPr marL="747713" lvl="2" indent="-457200">
              <a:buFont typeface="Arial" panose="020B0604020202020204" pitchFamily="34" charset="0"/>
              <a:buChar char="•"/>
            </a:pPr>
            <a:r>
              <a:rPr lang="en-US" sz="3200" b="1" dirty="0">
                <a:solidFill>
                  <a:schemeClr val="tx1"/>
                </a:solidFill>
              </a:rPr>
              <a:t>Some neighboring states prohibit cell phone use.</a:t>
            </a:r>
          </a:p>
          <a:p>
            <a:pPr marL="747713" lvl="2" indent="-457200">
              <a:buFont typeface="Arial" panose="020B0604020202020204" pitchFamily="34" charset="0"/>
              <a:buChar char="•"/>
            </a:pPr>
            <a:r>
              <a:rPr lang="en-US" sz="3200" b="1" dirty="0">
                <a:solidFill>
                  <a:schemeClr val="tx1"/>
                </a:solidFill>
              </a:rPr>
              <a:t>Some states prohibit ANY type of cell phone use for drivers under 18.</a:t>
            </a:r>
          </a:p>
          <a:p>
            <a:pPr marL="747713" lvl="2" indent="-457200">
              <a:buFont typeface="Arial" panose="020B0604020202020204" pitchFamily="34" charset="0"/>
              <a:buChar char="•"/>
            </a:pPr>
            <a:r>
              <a:rPr lang="en-US" sz="3200" b="1" dirty="0">
                <a:solidFill>
                  <a:schemeClr val="tx1"/>
                </a:solidFill>
              </a:rPr>
              <a:t>Fines and penalties can vary in other states to $300, or loss of license</a:t>
            </a:r>
            <a:r>
              <a:rPr lang="en-US" sz="2800" b="1" dirty="0">
                <a:ln>
                  <a:solidFill>
                    <a:schemeClr val="bg1"/>
                  </a:solidFill>
                </a:ln>
                <a:solidFill>
                  <a:schemeClr val="tx1"/>
                </a:solidFill>
              </a:rPr>
              <a:t>.</a:t>
            </a:r>
          </a:p>
          <a:p>
            <a:pPr marL="290513" lvl="2"/>
            <a:endParaRPr lang="en-US" sz="2800" b="1" dirty="0">
              <a:solidFill>
                <a:schemeClr val="bg1"/>
              </a:solidFill>
            </a:endParaRPr>
          </a:p>
          <a:p>
            <a:pPr marL="747713" lvl="2" indent="-457200">
              <a:buFont typeface="Arial" panose="020B0604020202020204" pitchFamily="34" charset="0"/>
              <a:buChar char="•"/>
            </a:pPr>
            <a:endParaRPr lang="en-US" sz="2800" b="1" dirty="0">
              <a:solidFill>
                <a:schemeClr val="tx1"/>
              </a:solidFill>
            </a:endParaRPr>
          </a:p>
          <a:p>
            <a:pPr marL="747713" lvl="2" indent="-457200">
              <a:buFont typeface="Arial" panose="020B0604020202020204" pitchFamily="34" charset="0"/>
              <a:buChar char="•"/>
            </a:pPr>
            <a:endParaRPr lang="en-US" sz="2800" b="1" dirty="0">
              <a:solidFill>
                <a:schemeClr val="tx1"/>
              </a:solidFill>
            </a:endParaRPr>
          </a:p>
          <a:p>
            <a:pPr marL="508000" lvl="2" indent="107950">
              <a:buFont typeface="Arial" panose="020B0604020202020204" pitchFamily="34" charset="0"/>
              <a:buChar char="•"/>
            </a:pPr>
            <a:endParaRPr lang="en-US" sz="2800" b="1" u="sng"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471905"/>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a:t>
            </a:r>
          </a:p>
        </p:txBody>
      </p:sp>
      <p:sp>
        <p:nvSpPr>
          <p:cNvPr id="2" name="Rectangle 1">
            <a:extLst>
              <a:ext uri="{FF2B5EF4-FFF2-40B4-BE49-F238E27FC236}">
                <a16:creationId xmlns:a16="http://schemas.microsoft.com/office/drawing/2014/main" id="{1CF81D52-1160-495D-BF36-89D24111FECD}"/>
              </a:ext>
            </a:extLst>
          </p:cNvPr>
          <p:cNvSpPr/>
          <p:nvPr/>
        </p:nvSpPr>
        <p:spPr>
          <a:xfrm>
            <a:off x="312391" y="1092545"/>
            <a:ext cx="10203544" cy="646331"/>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TEXTING AND DRIVING</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042E8A4-6518-4206-892C-091F06802C3C}"/>
              </a:ext>
            </a:extLst>
          </p:cNvPr>
          <p:cNvSpPr/>
          <p:nvPr/>
        </p:nvSpPr>
        <p:spPr>
          <a:xfrm>
            <a:off x="5657177" y="1166517"/>
            <a:ext cx="5312608" cy="523220"/>
          </a:xfrm>
          <a:prstGeom prst="rect">
            <a:avLst/>
          </a:prstGeom>
        </p:spPr>
        <p:txBody>
          <a:bodyPr wrap="none">
            <a:spAutoFit/>
          </a:bodyPr>
          <a:lstStyle/>
          <a:p>
            <a:pPr marL="747713"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8X greater chance of crashing</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E6E330F-2413-424F-93CE-E5F3FDDCC75D}"/>
              </a:ext>
            </a:extLst>
          </p:cNvPr>
          <p:cNvSpPr txBox="1"/>
          <p:nvPr/>
        </p:nvSpPr>
        <p:spPr>
          <a:xfrm>
            <a:off x="2037617" y="6734723"/>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A21C159-228C-4E23-850E-C9E2BBB00315}"/>
              </a:ext>
            </a:extLst>
          </p:cNvPr>
          <p:cNvSpPr/>
          <p:nvPr/>
        </p:nvSpPr>
        <p:spPr>
          <a:xfrm>
            <a:off x="1839116" y="1525769"/>
            <a:ext cx="8787983" cy="923330"/>
          </a:xfrm>
          <a:prstGeom prst="rect">
            <a:avLst/>
          </a:prstGeom>
          <a:noFill/>
        </p:spPr>
        <p:txBody>
          <a:bodyPr wrap="none" lIns="91440" tIns="45720" rIns="91440" bIns="45720">
            <a:spAutoFit/>
            <a:scene3d>
              <a:camera prst="orthographicFront"/>
              <a:lightRig rig="soft" dir="t">
                <a:rot lat="0" lon="0" rev="15600000"/>
              </a:lightRig>
            </a:scene3d>
            <a:sp3d prstMaterial="softEdge"/>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FFC000"/>
                </a:solidFill>
                <a:effectLst/>
                <a:uLnTx/>
                <a:uFillTx/>
                <a:latin typeface="Calibri" panose="020F0502020204030204"/>
                <a:ea typeface="+mn-ea"/>
                <a:cs typeface="+mn-cs"/>
              </a:rPr>
              <a:t>CELL PHONE &amp; TEXTING LAWS</a:t>
            </a:r>
          </a:p>
        </p:txBody>
      </p:sp>
    </p:spTree>
    <p:extLst>
      <p:ext uri="{BB962C8B-B14F-4D97-AF65-F5344CB8AC3E}">
        <p14:creationId xmlns:p14="http://schemas.microsoft.com/office/powerpoint/2010/main" val="80680878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01227" y="1289187"/>
            <a:ext cx="11789546" cy="546961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numCol="1">
            <a:normAutofit/>
          </a:bodyPr>
          <a:lstStyle/>
          <a:p>
            <a:pPr marL="0" lvl="1" indent="-457200"/>
            <a:endParaRPr lang="en-US" sz="3600" b="1" dirty="0">
              <a:solidFill>
                <a:schemeClr val="bg1"/>
              </a:solidFill>
            </a:endParaRPr>
          </a:p>
          <a:p>
            <a:pPr marL="508000" lvl="2" indent="107950">
              <a:buFont typeface="Arial" panose="020B0604020202020204" pitchFamily="34" charset="0"/>
              <a:buChar char="•"/>
            </a:pPr>
            <a:endParaRPr lang="en-US" sz="2800" b="1" u="sng"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471905"/>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sng" strike="noStrike" kern="1200" cap="none" spc="0" normalizeH="0" baseline="0" noProof="0" dirty="0">
                <a:ln>
                  <a:noFill/>
                </a:ln>
                <a:solidFill>
                  <a:srgbClr val="F2B800"/>
                </a:solidFill>
                <a:effectLst/>
                <a:uLnTx/>
                <a:uFillTx/>
                <a:latin typeface="+mn-lt"/>
                <a:ea typeface="+mj-ea"/>
                <a:cs typeface="+mj-cs"/>
              </a:rPr>
              <a:t>CELL PHONE DISTRACTED DRIVING – Working to a Solution</a:t>
            </a:r>
          </a:p>
        </p:txBody>
      </p:sp>
      <p:sp>
        <p:nvSpPr>
          <p:cNvPr id="15" name="TextBox 14">
            <a:extLst>
              <a:ext uri="{FF2B5EF4-FFF2-40B4-BE49-F238E27FC236}">
                <a16:creationId xmlns:a16="http://schemas.microsoft.com/office/drawing/2014/main" id="{CE6E330F-2413-424F-93CE-E5F3FDDCC75D}"/>
              </a:ext>
            </a:extLst>
          </p:cNvPr>
          <p:cNvSpPr txBox="1"/>
          <p:nvPr/>
        </p:nvSpPr>
        <p:spPr>
          <a:xfrm>
            <a:off x="2037617" y="6734723"/>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DD54BC-8E33-4546-A3B5-3687CA7C5313}"/>
              </a:ext>
            </a:extLst>
          </p:cNvPr>
          <p:cNvSpPr txBox="1"/>
          <p:nvPr/>
        </p:nvSpPr>
        <p:spPr>
          <a:xfrm>
            <a:off x="551089" y="1956817"/>
            <a:ext cx="1091565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Do athletes use cell-phones or text while practicing or during a game?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What do you think the results would be if this occurred regularly?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If you’re on a team, what would coaches and teammates do to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What about musicians or actors while  they are performing?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Ever see someone on stage stop a performance to text, answer a call, tweet, Instagram, etc.?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What do you think the results would be if this occurred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solidFill>
                  <a:schemeClr val="bg1"/>
                </a:solidFill>
                <a:effectLst/>
                <a:highlight>
                  <a:srgbClr val="FF0000"/>
                </a:highlight>
                <a:uLnTx/>
                <a:uFillTx/>
                <a:latin typeface="Calibri" panose="020F0502020204030204"/>
                <a:ea typeface="+mn-ea"/>
                <a:cs typeface="+mn-cs"/>
              </a:rPr>
              <a:t>WHAT IS YOUR CHOICE?   WHAT ARE THE CONSEQUENCES?</a:t>
            </a:r>
            <a:endParaRPr kumimoji="0" lang="en-US" sz="3200" b="1" i="0" u="none" strike="noStrike" kern="1200" cap="none" spc="0" normalizeH="0" baseline="0" noProof="0" dirty="0">
              <a:solidFill>
                <a:schemeClr val="bg1"/>
              </a:solidFill>
              <a:effectLst/>
              <a:highlight>
                <a:srgbClr val="FF00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994228" y="1273880"/>
            <a:ext cx="2968172"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Think  about it…</a:t>
            </a:r>
          </a:p>
        </p:txBody>
      </p:sp>
    </p:spTree>
    <p:extLst>
      <p:ext uri="{BB962C8B-B14F-4D97-AF65-F5344CB8AC3E}">
        <p14:creationId xmlns:p14="http://schemas.microsoft.com/office/powerpoint/2010/main" val="85790013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01227" y="1289187"/>
            <a:ext cx="11789546" cy="546961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numCol="1">
            <a:normAutofit/>
          </a:bodyPr>
          <a:lstStyle/>
          <a:p>
            <a:pPr marL="0" lvl="1" indent="-457200"/>
            <a:endParaRPr lang="en-US" sz="3600" b="1" dirty="0">
              <a:solidFill>
                <a:schemeClr val="bg1"/>
              </a:solidFill>
            </a:endParaRPr>
          </a:p>
          <a:p>
            <a:pPr marL="508000" lvl="2" indent="107950">
              <a:buFont typeface="Arial" panose="020B0604020202020204" pitchFamily="34" charset="0"/>
              <a:buChar char="•"/>
            </a:pPr>
            <a:endParaRPr lang="en-US" sz="2800" b="1" u="sng"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4"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 - Working to a Solution </a:t>
            </a:r>
          </a:p>
        </p:txBody>
      </p:sp>
      <p:sp>
        <p:nvSpPr>
          <p:cNvPr id="15" name="TextBox 14">
            <a:extLst>
              <a:ext uri="{FF2B5EF4-FFF2-40B4-BE49-F238E27FC236}">
                <a16:creationId xmlns:a16="http://schemas.microsoft.com/office/drawing/2014/main" id="{CE6E330F-2413-424F-93CE-E5F3FDDCC75D}"/>
              </a:ext>
            </a:extLst>
          </p:cNvPr>
          <p:cNvSpPr txBox="1"/>
          <p:nvPr/>
        </p:nvSpPr>
        <p:spPr>
          <a:xfrm>
            <a:off x="2037617" y="6734723"/>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1257300" y="1458166"/>
            <a:ext cx="4089400"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Think  about it…</a:t>
            </a:r>
          </a:p>
        </p:txBody>
      </p:sp>
      <p:sp>
        <p:nvSpPr>
          <p:cNvPr id="25" name="Rectangle: Rounded Corners 24">
            <a:extLst>
              <a:ext uri="{FF2B5EF4-FFF2-40B4-BE49-F238E27FC236}">
                <a16:creationId xmlns:a16="http://schemas.microsoft.com/office/drawing/2014/main" id="{8E956098-F50D-444E-A8EC-34CDDB86AADA}"/>
              </a:ext>
            </a:extLst>
          </p:cNvPr>
          <p:cNvSpPr/>
          <p:nvPr/>
        </p:nvSpPr>
        <p:spPr>
          <a:xfrm>
            <a:off x="678635" y="2725769"/>
            <a:ext cx="2870697" cy="2367725"/>
          </a:xfrm>
          <a:prstGeom prst="roundRect">
            <a:avLst>
              <a:gd name="adj" fmla="val 10000"/>
            </a:avLst>
          </a:prstGeom>
          <a:solidFill>
            <a:srgbClr val="F2B800">
              <a:alpha val="90000"/>
            </a:srgbClr>
          </a:solid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8" name="Rectangle: Rounded Corners 27">
            <a:extLst>
              <a:ext uri="{FF2B5EF4-FFF2-40B4-BE49-F238E27FC236}">
                <a16:creationId xmlns:a16="http://schemas.microsoft.com/office/drawing/2014/main" id="{E181A392-3301-4430-AC60-463F12E4F24E}"/>
              </a:ext>
            </a:extLst>
          </p:cNvPr>
          <p:cNvSpPr/>
          <p:nvPr/>
        </p:nvSpPr>
        <p:spPr>
          <a:xfrm>
            <a:off x="4414082" y="3189000"/>
            <a:ext cx="2870697" cy="2367725"/>
          </a:xfrm>
          <a:prstGeom prst="roundRect">
            <a:avLst>
              <a:gd name="adj" fmla="val 10000"/>
            </a:avLst>
          </a:prstGeom>
          <a:solidFill>
            <a:srgbClr val="F2B800">
              <a:alpha val="90000"/>
            </a:srgbClr>
          </a:solid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6" name="Shape 25">
            <a:extLst>
              <a:ext uri="{FF2B5EF4-FFF2-40B4-BE49-F238E27FC236}">
                <a16:creationId xmlns:a16="http://schemas.microsoft.com/office/drawing/2014/main" id="{320CC85D-91F8-43A2-9D05-B382FC10CDF0}"/>
              </a:ext>
            </a:extLst>
          </p:cNvPr>
          <p:cNvSpPr/>
          <p:nvPr/>
        </p:nvSpPr>
        <p:spPr>
          <a:xfrm rot="20242806">
            <a:off x="1621865" y="1710074"/>
            <a:ext cx="4079604" cy="4079604"/>
          </a:xfrm>
          <a:prstGeom prst="leftCircularArrow">
            <a:avLst>
              <a:gd name="adj1" fmla="val 2809"/>
              <a:gd name="adj2" fmla="val 342948"/>
              <a:gd name="adj3" fmla="val 3241948"/>
              <a:gd name="adj4" fmla="val 10147978"/>
              <a:gd name="adj5" fmla="val 3278"/>
            </a:avLst>
          </a:pr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3B3E623-374B-4DBA-8CBD-7009405B9FF4}"/>
              </a:ext>
            </a:extLst>
          </p:cNvPr>
          <p:cNvSpPr/>
          <p:nvPr/>
        </p:nvSpPr>
        <p:spPr>
          <a:xfrm>
            <a:off x="796372" y="2126929"/>
            <a:ext cx="2551731" cy="2867663"/>
          </a:xfrm>
          <a:custGeom>
            <a:avLst/>
            <a:gdLst>
              <a:gd name="connsiteX0" fmla="*/ 0 w 2551731"/>
              <a:gd name="connsiteY0" fmla="*/ 255173 h 2867663"/>
              <a:gd name="connsiteX1" fmla="*/ 255173 w 2551731"/>
              <a:gd name="connsiteY1" fmla="*/ 0 h 2867663"/>
              <a:gd name="connsiteX2" fmla="*/ 2296558 w 2551731"/>
              <a:gd name="connsiteY2" fmla="*/ 0 h 2867663"/>
              <a:gd name="connsiteX3" fmla="*/ 2551731 w 2551731"/>
              <a:gd name="connsiteY3" fmla="*/ 255173 h 2867663"/>
              <a:gd name="connsiteX4" fmla="*/ 2551731 w 2551731"/>
              <a:gd name="connsiteY4" fmla="*/ 2612490 h 2867663"/>
              <a:gd name="connsiteX5" fmla="*/ 2296558 w 2551731"/>
              <a:gd name="connsiteY5" fmla="*/ 2867663 h 2867663"/>
              <a:gd name="connsiteX6" fmla="*/ 255173 w 2551731"/>
              <a:gd name="connsiteY6" fmla="*/ 2867663 h 2867663"/>
              <a:gd name="connsiteX7" fmla="*/ 0 w 2551731"/>
              <a:gd name="connsiteY7" fmla="*/ 2612490 h 2867663"/>
              <a:gd name="connsiteX8" fmla="*/ 0 w 2551731"/>
              <a:gd name="connsiteY8" fmla="*/ 255173 h 286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731" h="2867663">
                <a:moveTo>
                  <a:pt x="0" y="255173"/>
                </a:moveTo>
                <a:cubicBezTo>
                  <a:pt x="0" y="114245"/>
                  <a:pt x="114245" y="0"/>
                  <a:pt x="255173" y="0"/>
                </a:cubicBezTo>
                <a:lnTo>
                  <a:pt x="2296558" y="0"/>
                </a:lnTo>
                <a:cubicBezTo>
                  <a:pt x="2437486" y="0"/>
                  <a:pt x="2551731" y="114245"/>
                  <a:pt x="2551731" y="255173"/>
                </a:cubicBezTo>
                <a:lnTo>
                  <a:pt x="2551731" y="2612490"/>
                </a:lnTo>
                <a:cubicBezTo>
                  <a:pt x="2551731" y="2753418"/>
                  <a:pt x="2437486" y="2867663"/>
                  <a:pt x="2296558" y="2867663"/>
                </a:cubicBezTo>
                <a:lnTo>
                  <a:pt x="255173" y="2867663"/>
                </a:lnTo>
                <a:cubicBezTo>
                  <a:pt x="114245" y="2867663"/>
                  <a:pt x="0" y="2753418"/>
                  <a:pt x="0" y="2612490"/>
                </a:cubicBezTo>
                <a:lnTo>
                  <a:pt x="0" y="25517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4743" tIns="101408" rIns="114743" bIns="101408"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alibri" panose="020F0502020204030204"/>
                <a:ea typeface="+mn-ea"/>
                <a:cs typeface="+mn-cs"/>
              </a:rPr>
              <a:t>SO, what’s the difference between those people doing those things and  someone driving while distracted by their cell phone/texting ?</a:t>
            </a: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Arrow: Circular 28">
            <a:extLst>
              <a:ext uri="{FF2B5EF4-FFF2-40B4-BE49-F238E27FC236}">
                <a16:creationId xmlns:a16="http://schemas.microsoft.com/office/drawing/2014/main" id="{6BF7605E-E49C-41E6-90CB-8C0520044367}"/>
              </a:ext>
            </a:extLst>
          </p:cNvPr>
          <p:cNvSpPr/>
          <p:nvPr/>
        </p:nvSpPr>
        <p:spPr>
          <a:xfrm>
            <a:off x="5594215" y="1904575"/>
            <a:ext cx="4366849" cy="4366849"/>
          </a:xfrm>
          <a:prstGeom prst="circularArrow">
            <a:avLst>
              <a:gd name="adj1" fmla="val 2625"/>
              <a:gd name="adj2" fmla="val 319012"/>
              <a:gd name="adj3" fmla="val 18696518"/>
              <a:gd name="adj4" fmla="val 11766551"/>
              <a:gd name="adj5" fmla="val 3062"/>
            </a:avLst>
          </a:pr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1278CA66-19F1-498C-A838-91EF48BD1FCA}"/>
              </a:ext>
            </a:extLst>
          </p:cNvPr>
          <p:cNvSpPr/>
          <p:nvPr/>
        </p:nvSpPr>
        <p:spPr>
          <a:xfrm>
            <a:off x="4523372" y="3516619"/>
            <a:ext cx="2551731" cy="1014739"/>
          </a:xfrm>
          <a:custGeom>
            <a:avLst/>
            <a:gdLst>
              <a:gd name="connsiteX0" fmla="*/ 0 w 2551731"/>
              <a:gd name="connsiteY0" fmla="*/ 101474 h 1014739"/>
              <a:gd name="connsiteX1" fmla="*/ 101474 w 2551731"/>
              <a:gd name="connsiteY1" fmla="*/ 0 h 1014739"/>
              <a:gd name="connsiteX2" fmla="*/ 2450257 w 2551731"/>
              <a:gd name="connsiteY2" fmla="*/ 0 h 1014739"/>
              <a:gd name="connsiteX3" fmla="*/ 2551731 w 2551731"/>
              <a:gd name="connsiteY3" fmla="*/ 101474 h 1014739"/>
              <a:gd name="connsiteX4" fmla="*/ 2551731 w 2551731"/>
              <a:gd name="connsiteY4" fmla="*/ 913265 h 1014739"/>
              <a:gd name="connsiteX5" fmla="*/ 2450257 w 2551731"/>
              <a:gd name="connsiteY5" fmla="*/ 1014739 h 1014739"/>
              <a:gd name="connsiteX6" fmla="*/ 101474 w 2551731"/>
              <a:gd name="connsiteY6" fmla="*/ 1014739 h 1014739"/>
              <a:gd name="connsiteX7" fmla="*/ 0 w 2551731"/>
              <a:gd name="connsiteY7" fmla="*/ 913265 h 1014739"/>
              <a:gd name="connsiteX8" fmla="*/ 0 w 2551731"/>
              <a:gd name="connsiteY8" fmla="*/ 101474 h 101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731" h="1014739">
                <a:moveTo>
                  <a:pt x="0" y="101474"/>
                </a:moveTo>
                <a:cubicBezTo>
                  <a:pt x="0" y="45431"/>
                  <a:pt x="45431" y="0"/>
                  <a:pt x="101474" y="0"/>
                </a:cubicBezTo>
                <a:lnTo>
                  <a:pt x="2450257" y="0"/>
                </a:lnTo>
                <a:cubicBezTo>
                  <a:pt x="2506300" y="0"/>
                  <a:pt x="2551731" y="45431"/>
                  <a:pt x="2551731" y="101474"/>
                </a:cubicBezTo>
                <a:lnTo>
                  <a:pt x="2551731" y="913265"/>
                </a:lnTo>
                <a:cubicBezTo>
                  <a:pt x="2551731" y="969308"/>
                  <a:pt x="2506300" y="1014739"/>
                  <a:pt x="2450257" y="1014739"/>
                </a:cubicBezTo>
                <a:lnTo>
                  <a:pt x="101474" y="1014739"/>
                </a:lnTo>
                <a:cubicBezTo>
                  <a:pt x="45431" y="1014739"/>
                  <a:pt x="0" y="969308"/>
                  <a:pt x="0" y="913265"/>
                </a:cubicBezTo>
                <a:lnTo>
                  <a:pt x="0" y="10147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9726" tIns="56391" rIns="69726" bIns="5639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alibri" panose="020F0502020204030204"/>
                <a:ea typeface="+mn-ea"/>
                <a:cs typeface="+mn-cs"/>
              </a:rPr>
              <a:t>Higher risk and more dangerous.</a:t>
            </a: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B4E0129C-6356-4807-99D6-DDF8E8BE44C6}"/>
              </a:ext>
            </a:extLst>
          </p:cNvPr>
          <p:cNvSpPr/>
          <p:nvPr/>
        </p:nvSpPr>
        <p:spPr>
          <a:xfrm>
            <a:off x="8016011" y="3760293"/>
            <a:ext cx="3181757" cy="2799611"/>
          </a:xfrm>
          <a:custGeom>
            <a:avLst/>
            <a:gdLst>
              <a:gd name="connsiteX0" fmla="*/ 0 w 2870697"/>
              <a:gd name="connsiteY0" fmla="*/ 236773 h 2367725"/>
              <a:gd name="connsiteX1" fmla="*/ 236773 w 2870697"/>
              <a:gd name="connsiteY1" fmla="*/ 0 h 2367725"/>
              <a:gd name="connsiteX2" fmla="*/ 2633925 w 2870697"/>
              <a:gd name="connsiteY2" fmla="*/ 0 h 2367725"/>
              <a:gd name="connsiteX3" fmla="*/ 2870698 w 2870697"/>
              <a:gd name="connsiteY3" fmla="*/ 236773 h 2367725"/>
              <a:gd name="connsiteX4" fmla="*/ 2870697 w 2870697"/>
              <a:gd name="connsiteY4" fmla="*/ 2130953 h 2367725"/>
              <a:gd name="connsiteX5" fmla="*/ 2633924 w 2870697"/>
              <a:gd name="connsiteY5" fmla="*/ 2367726 h 2367725"/>
              <a:gd name="connsiteX6" fmla="*/ 236773 w 2870697"/>
              <a:gd name="connsiteY6" fmla="*/ 2367725 h 2367725"/>
              <a:gd name="connsiteX7" fmla="*/ 0 w 2870697"/>
              <a:gd name="connsiteY7" fmla="*/ 2130952 h 2367725"/>
              <a:gd name="connsiteX8" fmla="*/ 0 w 2870697"/>
              <a:gd name="connsiteY8" fmla="*/ 236773 h 236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0697" h="2367725">
                <a:moveTo>
                  <a:pt x="0" y="236773"/>
                </a:moveTo>
                <a:cubicBezTo>
                  <a:pt x="0" y="106007"/>
                  <a:pt x="106007" y="0"/>
                  <a:pt x="236773" y="0"/>
                </a:cubicBezTo>
                <a:lnTo>
                  <a:pt x="2633925" y="0"/>
                </a:lnTo>
                <a:cubicBezTo>
                  <a:pt x="2764691" y="0"/>
                  <a:pt x="2870698" y="106007"/>
                  <a:pt x="2870698" y="236773"/>
                </a:cubicBezTo>
                <a:cubicBezTo>
                  <a:pt x="2870698" y="868166"/>
                  <a:pt x="2870697" y="1499560"/>
                  <a:pt x="2870697" y="2130953"/>
                </a:cubicBezTo>
                <a:cubicBezTo>
                  <a:pt x="2870697" y="2261719"/>
                  <a:pt x="2764690" y="2367726"/>
                  <a:pt x="2633924" y="2367726"/>
                </a:cubicBezTo>
                <a:lnTo>
                  <a:pt x="236773" y="2367725"/>
                </a:lnTo>
                <a:cubicBezTo>
                  <a:pt x="106007" y="2367725"/>
                  <a:pt x="0" y="2261718"/>
                  <a:pt x="0" y="2130952"/>
                </a:cubicBezTo>
                <a:lnTo>
                  <a:pt x="0" y="236773"/>
                </a:lnTo>
                <a:close/>
              </a:path>
            </a:pathLst>
          </a:custGeom>
          <a:solidFill>
            <a:srgbClr val="FFC000">
              <a:alpha val="90000"/>
            </a:srgbClr>
          </a:solid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778" tIns="88778" rIns="88778" bIns="596148"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Death</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Injury</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Destruction</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Financial Loss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All Negative results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Affects more than one life</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Affects more than one future</a:t>
            </a:r>
          </a:p>
        </p:txBody>
      </p:sp>
      <p:sp>
        <p:nvSpPr>
          <p:cNvPr id="32" name="Freeform: Shape 31">
            <a:extLst>
              <a:ext uri="{FF2B5EF4-FFF2-40B4-BE49-F238E27FC236}">
                <a16:creationId xmlns:a16="http://schemas.microsoft.com/office/drawing/2014/main" id="{0567150C-118D-4D7C-A82D-01B925181882}"/>
              </a:ext>
            </a:extLst>
          </p:cNvPr>
          <p:cNvSpPr/>
          <p:nvPr/>
        </p:nvSpPr>
        <p:spPr>
          <a:xfrm>
            <a:off x="8309010" y="2701627"/>
            <a:ext cx="2551731" cy="1014739"/>
          </a:xfrm>
          <a:custGeom>
            <a:avLst/>
            <a:gdLst>
              <a:gd name="connsiteX0" fmla="*/ 0 w 2551731"/>
              <a:gd name="connsiteY0" fmla="*/ 101474 h 1014739"/>
              <a:gd name="connsiteX1" fmla="*/ 101474 w 2551731"/>
              <a:gd name="connsiteY1" fmla="*/ 0 h 1014739"/>
              <a:gd name="connsiteX2" fmla="*/ 2450257 w 2551731"/>
              <a:gd name="connsiteY2" fmla="*/ 0 h 1014739"/>
              <a:gd name="connsiteX3" fmla="*/ 2551731 w 2551731"/>
              <a:gd name="connsiteY3" fmla="*/ 101474 h 1014739"/>
              <a:gd name="connsiteX4" fmla="*/ 2551731 w 2551731"/>
              <a:gd name="connsiteY4" fmla="*/ 913265 h 1014739"/>
              <a:gd name="connsiteX5" fmla="*/ 2450257 w 2551731"/>
              <a:gd name="connsiteY5" fmla="*/ 1014739 h 1014739"/>
              <a:gd name="connsiteX6" fmla="*/ 101474 w 2551731"/>
              <a:gd name="connsiteY6" fmla="*/ 1014739 h 1014739"/>
              <a:gd name="connsiteX7" fmla="*/ 0 w 2551731"/>
              <a:gd name="connsiteY7" fmla="*/ 913265 h 1014739"/>
              <a:gd name="connsiteX8" fmla="*/ 0 w 2551731"/>
              <a:gd name="connsiteY8" fmla="*/ 101474 h 101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731" h="1014739">
                <a:moveTo>
                  <a:pt x="0" y="101474"/>
                </a:moveTo>
                <a:cubicBezTo>
                  <a:pt x="0" y="45431"/>
                  <a:pt x="45431" y="0"/>
                  <a:pt x="101474" y="0"/>
                </a:cubicBezTo>
                <a:lnTo>
                  <a:pt x="2450257" y="0"/>
                </a:lnTo>
                <a:cubicBezTo>
                  <a:pt x="2506300" y="0"/>
                  <a:pt x="2551731" y="45431"/>
                  <a:pt x="2551731" y="101474"/>
                </a:cubicBezTo>
                <a:lnTo>
                  <a:pt x="2551731" y="913265"/>
                </a:lnTo>
                <a:cubicBezTo>
                  <a:pt x="2551731" y="969308"/>
                  <a:pt x="2506300" y="1014739"/>
                  <a:pt x="2450257" y="1014739"/>
                </a:cubicBezTo>
                <a:lnTo>
                  <a:pt x="101474" y="1014739"/>
                </a:lnTo>
                <a:cubicBezTo>
                  <a:pt x="45431" y="1014739"/>
                  <a:pt x="0" y="969308"/>
                  <a:pt x="0" y="913265"/>
                </a:cubicBezTo>
                <a:lnTo>
                  <a:pt x="0" y="10147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9726" tIns="56391" rIns="69726" bIns="56391"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Calibri" panose="020F0502020204030204"/>
                <a:ea typeface="+mn-ea"/>
                <a:cs typeface="+mn-cs"/>
              </a:rPr>
              <a:t>More at stake:</a:t>
            </a: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75774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647700" y="2329711"/>
            <a:ext cx="10896600" cy="4216596"/>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lvl="2"/>
            <a:r>
              <a:rPr lang="en-US" sz="4800" b="1" dirty="0">
                <a:solidFill>
                  <a:schemeClr val="tx1"/>
                </a:solidFill>
              </a:rPr>
              <a:t>By developing the Habits, Skills, Attitudes and Behaviors To:</a:t>
            </a:r>
          </a:p>
          <a:p>
            <a:pPr marL="2286000" lvl="2" indent="-1371600">
              <a:buFont typeface="+mj-lt"/>
              <a:buAutoNum type="arabicPeriod"/>
            </a:pPr>
            <a:r>
              <a:rPr lang="en-US" sz="5400" b="1" dirty="0">
                <a:solidFill>
                  <a:schemeClr val="tx1"/>
                </a:solidFill>
              </a:rPr>
              <a:t>Protect YOURSELF</a:t>
            </a:r>
          </a:p>
          <a:p>
            <a:pPr marL="2286000" lvl="2" indent="-1371600">
              <a:buFont typeface="+mj-lt"/>
              <a:buAutoNum type="arabicPeriod"/>
            </a:pPr>
            <a:r>
              <a:rPr lang="en-US" sz="5400" b="1" dirty="0">
                <a:solidFill>
                  <a:schemeClr val="tx1"/>
                </a:solidFill>
              </a:rPr>
              <a:t>Protect OTHERS</a:t>
            </a: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119717" y="229632"/>
            <a:ext cx="5952565" cy="416175"/>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685800" y="718694"/>
            <a:ext cx="10896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a:ln>
                  <a:noFill/>
                </a:ln>
                <a:solidFill>
                  <a:srgbClr val="F2B800"/>
                </a:solidFill>
                <a:effectLst/>
                <a:uLnTx/>
                <a:uFillTx/>
                <a:latin typeface="Calibri Light" panose="020F0302020204030204"/>
                <a:ea typeface="+mj-ea"/>
                <a:cs typeface="+mj-cs"/>
              </a:rPr>
              <a:t>The Ultimate Goal</a:t>
            </a:r>
          </a:p>
        </p:txBody>
      </p:sp>
      <p:sp>
        <p:nvSpPr>
          <p:cNvPr id="10" name="TextBox 9">
            <a:extLst>
              <a:ext uri="{FF2B5EF4-FFF2-40B4-BE49-F238E27FC236}">
                <a16:creationId xmlns:a16="http://schemas.microsoft.com/office/drawing/2014/main" id="{F47451CD-C4D7-43F5-BBD8-2A5FA6B8A169}"/>
              </a:ext>
            </a:extLst>
          </p:cNvPr>
          <p:cNvSpPr txBox="1"/>
          <p:nvPr/>
        </p:nvSpPr>
        <p:spPr>
          <a:xfrm>
            <a:off x="685800" y="1472352"/>
            <a:ext cx="2561485"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HOW?</a:t>
            </a:r>
          </a:p>
        </p:txBody>
      </p:sp>
      <p:grpSp>
        <p:nvGrpSpPr>
          <p:cNvPr id="7" name="Group 6">
            <a:extLst>
              <a:ext uri="{FF2B5EF4-FFF2-40B4-BE49-F238E27FC236}">
                <a16:creationId xmlns:a16="http://schemas.microsoft.com/office/drawing/2014/main" id="{9154CE4B-A442-4568-BD26-C53D8DDA32A8}"/>
              </a:ext>
            </a:extLst>
          </p:cNvPr>
          <p:cNvGrpSpPr/>
          <p:nvPr/>
        </p:nvGrpSpPr>
        <p:grpSpPr>
          <a:xfrm>
            <a:off x="1625600" y="5867399"/>
            <a:ext cx="9296158" cy="742285"/>
            <a:chOff x="1850065" y="5911702"/>
            <a:chExt cx="9503735" cy="853660"/>
          </a:xfrm>
        </p:grpSpPr>
        <p:sp>
          <p:nvSpPr>
            <p:cNvPr id="2" name="Rectangle: Rounded Corners 1">
              <a:extLst>
                <a:ext uri="{FF2B5EF4-FFF2-40B4-BE49-F238E27FC236}">
                  <a16:creationId xmlns:a16="http://schemas.microsoft.com/office/drawing/2014/main" id="{39496DB7-D9FB-4AF6-8645-F66139774620}"/>
                </a:ext>
              </a:extLst>
            </p:cNvPr>
            <p:cNvSpPr/>
            <p:nvPr/>
          </p:nvSpPr>
          <p:spPr>
            <a:xfrm>
              <a:off x="1850065" y="5911702"/>
              <a:ext cx="9503735" cy="8536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3C60774-A40A-498E-83E5-B8587E8CC36D}"/>
                </a:ext>
              </a:extLst>
            </p:cNvPr>
            <p:cNvSpPr/>
            <p:nvPr/>
          </p:nvSpPr>
          <p:spPr>
            <a:xfrm>
              <a:off x="2222742" y="5984589"/>
              <a:ext cx="8674099" cy="707886"/>
            </a:xfrm>
            <a:prstGeom prst="rect">
              <a:avLst/>
            </a:prstGeom>
            <a:solidFill>
              <a:schemeClr val="accent5">
                <a:lumMod val="75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BE READY, BE SAFE, BE RESPONSIBLE</a:t>
              </a:r>
            </a:p>
          </p:txBody>
        </p:sp>
      </p:grpSp>
    </p:spTree>
    <p:extLst>
      <p:ext uri="{BB962C8B-B14F-4D97-AF65-F5344CB8AC3E}">
        <p14:creationId xmlns:p14="http://schemas.microsoft.com/office/powerpoint/2010/main" val="2129282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01227" y="1289187"/>
            <a:ext cx="11789546" cy="546961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numCol="1">
            <a:normAutofit fontScale="92500" lnSpcReduction="10000"/>
          </a:bodyPr>
          <a:lstStyle/>
          <a:p>
            <a:pPr marL="0" lvl="1" indent="-457200"/>
            <a:endParaRPr lang="en-US" sz="3600" b="1" dirty="0">
              <a:solidFill>
                <a:schemeClr val="bg1"/>
              </a:solidFill>
            </a:endParaRPr>
          </a:p>
          <a:p>
            <a:pPr marL="508000" lvl="2" indent="107950">
              <a:buFont typeface="Arial" panose="020B0604020202020204" pitchFamily="34" charset="0"/>
              <a:buChar char="•"/>
            </a:pPr>
            <a:endParaRPr lang="en-US" sz="1000" b="1" u="sng" dirty="0">
              <a:solidFill>
                <a:schemeClr val="tx1"/>
              </a:solidFill>
            </a:endParaRPr>
          </a:p>
          <a:p>
            <a:pPr marL="508000" lvl="2"/>
            <a:r>
              <a:rPr lang="en-US" sz="3000" b="1" dirty="0">
                <a:solidFill>
                  <a:schemeClr val="tx1"/>
                </a:solidFill>
              </a:rPr>
              <a:t>  </a:t>
            </a:r>
            <a:r>
              <a:rPr lang="en-US" sz="3000" b="1" u="sng" dirty="0">
                <a:solidFill>
                  <a:schemeClr val="bg1"/>
                </a:solidFill>
              </a:rPr>
              <a:t>LAWS AND ENFORCEMENT </a:t>
            </a:r>
            <a:r>
              <a:rPr lang="en-US" sz="2600" b="1" u="sng" dirty="0">
                <a:solidFill>
                  <a:schemeClr val="tx1"/>
                </a:solidFill>
              </a:rPr>
              <a:t>- </a:t>
            </a:r>
            <a:r>
              <a:rPr lang="en-US" sz="3000" b="1" u="sng" dirty="0">
                <a:solidFill>
                  <a:schemeClr val="tx1"/>
                </a:solidFill>
              </a:rPr>
              <a:t>Can be effective</a:t>
            </a:r>
            <a:r>
              <a:rPr lang="en-US" sz="3000" b="1" dirty="0">
                <a:solidFill>
                  <a:schemeClr val="tx1"/>
                </a:solidFill>
              </a:rPr>
              <a:t>, BUT:</a:t>
            </a:r>
          </a:p>
          <a:p>
            <a:pPr marL="965200" lvl="3" indent="107950">
              <a:buFont typeface="Arial" panose="020B0604020202020204" pitchFamily="34" charset="0"/>
              <a:buChar char="•"/>
            </a:pPr>
            <a:r>
              <a:rPr lang="en-US" sz="3000" b="1" dirty="0">
                <a:solidFill>
                  <a:schemeClr val="tx1"/>
                </a:solidFill>
              </a:rPr>
              <a:t>Sometimes enforcement is difficult</a:t>
            </a:r>
          </a:p>
          <a:p>
            <a:pPr marL="965200" lvl="3" indent="107950">
              <a:buFont typeface="Arial" panose="020B0604020202020204" pitchFamily="34" charset="0"/>
              <a:buChar char="•"/>
            </a:pPr>
            <a:r>
              <a:rPr lang="en-US" sz="3000" b="1" dirty="0">
                <a:solidFill>
                  <a:schemeClr val="tx1"/>
                </a:solidFill>
              </a:rPr>
              <a:t>No national standard for either one. Many variations</a:t>
            </a:r>
          </a:p>
          <a:p>
            <a:pPr marL="965200" lvl="3" indent="107950">
              <a:buFont typeface="Arial" panose="020B0604020202020204" pitchFamily="34" charset="0"/>
              <a:buChar char="•"/>
            </a:pPr>
            <a:r>
              <a:rPr lang="en-US" sz="3000" b="1" dirty="0">
                <a:solidFill>
                  <a:schemeClr val="tx1"/>
                </a:solidFill>
              </a:rPr>
              <a:t>Not all drivers know or obey the laws (CHOICE &amp; HABIT)</a:t>
            </a:r>
          </a:p>
          <a:p>
            <a:pPr marL="965200" lvl="3"/>
            <a:endParaRPr lang="en-US" sz="3000" b="1" dirty="0">
              <a:solidFill>
                <a:schemeClr val="tx1"/>
              </a:solidFill>
            </a:endParaRPr>
          </a:p>
          <a:p>
            <a:pPr marL="508000" lvl="2"/>
            <a:r>
              <a:rPr lang="en-US" sz="2600" dirty="0">
                <a:solidFill>
                  <a:schemeClr val="tx1"/>
                </a:solidFill>
              </a:rPr>
              <a:t> </a:t>
            </a:r>
            <a:r>
              <a:rPr lang="en-US" sz="3000" dirty="0">
                <a:solidFill>
                  <a:schemeClr val="tx1"/>
                </a:solidFill>
              </a:rPr>
              <a:t> </a:t>
            </a:r>
            <a:r>
              <a:rPr lang="en-US" sz="3000" b="1" u="sng" dirty="0">
                <a:solidFill>
                  <a:schemeClr val="bg1"/>
                </a:solidFill>
              </a:rPr>
              <a:t>EDUCATION </a:t>
            </a:r>
            <a:r>
              <a:rPr lang="en-US" sz="2600" b="1" u="sng" dirty="0">
                <a:solidFill>
                  <a:schemeClr val="bg1"/>
                </a:solidFill>
              </a:rPr>
              <a:t> </a:t>
            </a:r>
            <a:r>
              <a:rPr lang="en-US" sz="2600" b="1" u="sng" dirty="0">
                <a:solidFill>
                  <a:schemeClr val="tx1"/>
                </a:solidFill>
              </a:rPr>
              <a:t>(Driver ed, public service programs)– Also effective, </a:t>
            </a:r>
            <a:r>
              <a:rPr lang="en-US" sz="2600" b="1" dirty="0">
                <a:solidFill>
                  <a:schemeClr val="tx1"/>
                </a:solidFill>
              </a:rPr>
              <a:t>BUT:</a:t>
            </a:r>
          </a:p>
          <a:p>
            <a:pPr marL="965200" lvl="2" indent="-457200">
              <a:buFont typeface="Arial" panose="020B0604020202020204" pitchFamily="34" charset="0"/>
              <a:buChar char="•"/>
            </a:pPr>
            <a:r>
              <a:rPr lang="en-US" sz="2600" b="1" dirty="0">
                <a:solidFill>
                  <a:schemeClr val="tx1"/>
                </a:solidFill>
              </a:rPr>
              <a:t>Difficult to reach everyone. Not everyone is aware of  information or solutions.</a:t>
            </a:r>
          </a:p>
          <a:p>
            <a:pPr marL="965200" lvl="2" indent="-457200">
              <a:buFont typeface="Arial" panose="020B0604020202020204" pitchFamily="34" charset="0"/>
              <a:buChar char="•"/>
            </a:pPr>
            <a:r>
              <a:rPr lang="en-US" sz="2600" b="1" dirty="0">
                <a:solidFill>
                  <a:schemeClr val="tx1"/>
                </a:solidFill>
              </a:rPr>
              <a:t>Programs and approaches may lack focus</a:t>
            </a:r>
          </a:p>
          <a:p>
            <a:pPr marL="965200" lvl="2" indent="-457200">
              <a:buFont typeface="Arial" panose="020B0604020202020204" pitchFamily="34" charset="0"/>
              <a:buChar char="•"/>
            </a:pPr>
            <a:r>
              <a:rPr lang="en-US" sz="2600" b="1" dirty="0">
                <a:solidFill>
                  <a:schemeClr val="tx1"/>
                </a:solidFill>
              </a:rPr>
              <a:t>Sometimes short-term results</a:t>
            </a:r>
          </a:p>
          <a:p>
            <a:pPr marL="965200" lvl="2" indent="-457200">
              <a:buFont typeface="Arial" panose="020B0604020202020204" pitchFamily="34" charset="0"/>
              <a:buChar char="•"/>
            </a:pPr>
            <a:r>
              <a:rPr lang="en-US" sz="2600" b="1" dirty="0">
                <a:solidFill>
                  <a:schemeClr val="tx1"/>
                </a:solidFill>
              </a:rPr>
              <a:t>Not all drivers obey the laws even though they know them (CHOICE &amp; HABIT)</a:t>
            </a:r>
          </a:p>
          <a:p>
            <a:pPr marL="508000" lvl="2"/>
            <a:r>
              <a:rPr lang="en-US" sz="2400" b="1" dirty="0">
                <a:solidFill>
                  <a:schemeClr val="tx1"/>
                </a:solidFill>
              </a:rPr>
              <a:t>   </a:t>
            </a:r>
            <a:endParaRPr lang="en-US" sz="2200" b="1" dirty="0">
              <a:solidFill>
                <a:schemeClr val="tx1"/>
              </a:solidFill>
            </a:endParaRPr>
          </a:p>
          <a:p>
            <a:pPr marL="50800" lvl="1"/>
            <a:r>
              <a:rPr lang="en-US" sz="2600" b="1" dirty="0">
                <a:solidFill>
                  <a:schemeClr val="tx1"/>
                </a:solidFill>
              </a:rPr>
              <a:t>	</a:t>
            </a:r>
          </a:p>
          <a:p>
            <a:pPr marL="508000" lvl="2"/>
            <a:endParaRPr lang="en-US" sz="2400" b="1" dirty="0">
              <a:solidFill>
                <a:schemeClr val="tx1"/>
              </a:solidFill>
            </a:endParaRPr>
          </a:p>
          <a:p>
            <a:pPr marL="965200" lvl="2" indent="-457200">
              <a:buFont typeface="Arial" panose="020B0604020202020204" pitchFamily="34" charset="0"/>
              <a:buChar char="•"/>
            </a:pPr>
            <a:endParaRPr lang="en-US" sz="2400" b="1" dirty="0">
              <a:solidFill>
                <a:schemeClr val="tx1"/>
              </a:solidFill>
            </a:endParaRPr>
          </a:p>
          <a:p>
            <a:pPr marL="965200" lvl="3" indent="107950">
              <a:buFont typeface="Arial" panose="020B0604020202020204" pitchFamily="34" charset="0"/>
              <a:buChar char="•"/>
            </a:pPr>
            <a:endParaRPr lang="en-US" sz="2600" b="1"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4"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 - Working to a Solution </a:t>
            </a:r>
          </a:p>
        </p:txBody>
      </p:sp>
      <p:sp>
        <p:nvSpPr>
          <p:cNvPr id="15" name="TextBox 14">
            <a:extLst>
              <a:ext uri="{FF2B5EF4-FFF2-40B4-BE49-F238E27FC236}">
                <a16:creationId xmlns:a16="http://schemas.microsoft.com/office/drawing/2014/main" id="{CE6E330F-2413-424F-93CE-E5F3FDDCC75D}"/>
              </a:ext>
            </a:extLst>
          </p:cNvPr>
          <p:cNvSpPr txBox="1"/>
          <p:nvPr/>
        </p:nvSpPr>
        <p:spPr>
          <a:xfrm>
            <a:off x="2037617" y="6734723"/>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905324" y="1318799"/>
            <a:ext cx="7129462"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WHAT CAN BE DONE?</a:t>
            </a:r>
          </a:p>
        </p:txBody>
      </p:sp>
      <p:grpSp>
        <p:nvGrpSpPr>
          <p:cNvPr id="7" name="Group 6">
            <a:extLst>
              <a:ext uri="{FF2B5EF4-FFF2-40B4-BE49-F238E27FC236}">
                <a16:creationId xmlns:a16="http://schemas.microsoft.com/office/drawing/2014/main" id="{30A66FBF-75D2-4E5B-AC31-52AA0B9DD8CF}"/>
              </a:ext>
            </a:extLst>
          </p:cNvPr>
          <p:cNvGrpSpPr/>
          <p:nvPr/>
        </p:nvGrpSpPr>
        <p:grpSpPr>
          <a:xfrm>
            <a:off x="1850065" y="6051783"/>
            <a:ext cx="9347703" cy="768812"/>
            <a:chOff x="1850065" y="5911702"/>
            <a:chExt cx="9503735" cy="919740"/>
          </a:xfrm>
        </p:grpSpPr>
        <p:sp>
          <p:nvSpPr>
            <p:cNvPr id="8" name="Rectangle: Rounded Corners 7">
              <a:extLst>
                <a:ext uri="{FF2B5EF4-FFF2-40B4-BE49-F238E27FC236}">
                  <a16:creationId xmlns:a16="http://schemas.microsoft.com/office/drawing/2014/main" id="{A3F13D0A-885A-4D32-B1C7-037A283AE7E8}"/>
                </a:ext>
              </a:extLst>
            </p:cNvPr>
            <p:cNvSpPr/>
            <p:nvPr/>
          </p:nvSpPr>
          <p:spPr>
            <a:xfrm>
              <a:off x="1850065" y="5911702"/>
              <a:ext cx="9503735" cy="8536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343F567-BFD1-4CFA-AE3F-C1040F801FBD}"/>
                </a:ext>
              </a:extLst>
            </p:cNvPr>
            <p:cNvSpPr/>
            <p:nvPr/>
          </p:nvSpPr>
          <p:spPr>
            <a:xfrm>
              <a:off x="2434393" y="5984589"/>
              <a:ext cx="8361428" cy="846853"/>
            </a:xfrm>
            <a:prstGeom prst="rect">
              <a:avLst/>
            </a:prstGeom>
            <a:solidFill>
              <a:schemeClr val="accent5">
                <a:lumMod val="75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BE READY, BE SAFE, BE RESPONSIBLE</a:t>
              </a:r>
            </a:p>
          </p:txBody>
        </p:sp>
      </p:grpSp>
    </p:spTree>
    <p:extLst>
      <p:ext uri="{BB962C8B-B14F-4D97-AF65-F5344CB8AC3E}">
        <p14:creationId xmlns:p14="http://schemas.microsoft.com/office/powerpoint/2010/main" val="270931556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319688" y="1520019"/>
            <a:ext cx="11476423" cy="4952557"/>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numCol="1">
            <a:normAutofit/>
          </a:bodyPr>
          <a:lstStyle/>
          <a:p>
            <a:pPr marL="508000" lvl="2"/>
            <a:endParaRPr lang="en-US" b="1" u="sng" dirty="0">
              <a:solidFill>
                <a:schemeClr val="tx1"/>
              </a:solidFill>
            </a:endParaRPr>
          </a:p>
          <a:p>
            <a:pPr marL="50800" lvl="1"/>
            <a:r>
              <a:rPr lang="en-US" sz="3600" b="1" u="sng" dirty="0">
                <a:solidFill>
                  <a:schemeClr val="bg1"/>
                </a:solidFill>
              </a:rPr>
              <a:t>CHANGE BEHAVIORS  AND HABITS</a:t>
            </a:r>
          </a:p>
          <a:p>
            <a:pPr marL="50800" lvl="1"/>
            <a:r>
              <a:rPr lang="en-US" sz="2800" b="1" dirty="0">
                <a:solidFill>
                  <a:schemeClr val="tx1"/>
                </a:solidFill>
              </a:rPr>
              <a:t>Knowledge of consequences, BUT we still react because using the phone while driving is a habit.  </a:t>
            </a:r>
          </a:p>
          <a:p>
            <a:pPr marL="50800" lvl="1"/>
            <a:r>
              <a:rPr lang="en-US" sz="2800" b="1" dirty="0">
                <a:solidFill>
                  <a:schemeClr val="bg1"/>
                </a:solidFill>
              </a:rPr>
              <a:t>What influence do different sounds have on us? Give some examples.</a:t>
            </a:r>
          </a:p>
          <a:p>
            <a:pPr marL="50800" lvl="1"/>
            <a:r>
              <a:rPr lang="en-US" sz="2800" b="1" dirty="0">
                <a:solidFill>
                  <a:schemeClr val="bg1"/>
                </a:solidFill>
              </a:rPr>
              <a:t>What influence does a phone have on us?</a:t>
            </a:r>
          </a:p>
          <a:p>
            <a:pPr marL="965200" lvl="2" indent="-457200">
              <a:buFont typeface="Arial" panose="020B0604020202020204" pitchFamily="34" charset="0"/>
              <a:buChar char="•"/>
            </a:pPr>
            <a:r>
              <a:rPr lang="en-US" sz="3200" b="1" dirty="0">
                <a:solidFill>
                  <a:schemeClr val="bg1"/>
                </a:solidFill>
              </a:rPr>
              <a:t>CONDITIONED</a:t>
            </a:r>
            <a:r>
              <a:rPr lang="en-US" sz="3200" b="1" dirty="0">
                <a:solidFill>
                  <a:schemeClr val="tx1"/>
                </a:solidFill>
              </a:rPr>
              <a:t> to look at a sound alert</a:t>
            </a:r>
          </a:p>
          <a:p>
            <a:pPr marL="965200" lvl="2" indent="-457200">
              <a:buFont typeface="Arial" panose="020B0604020202020204" pitchFamily="34" charset="0"/>
              <a:buChar char="•"/>
            </a:pPr>
            <a:r>
              <a:rPr lang="en-US" sz="3200" b="1" dirty="0">
                <a:solidFill>
                  <a:schemeClr val="bg1"/>
                </a:solidFill>
              </a:rPr>
              <a:t>CONDITIONED</a:t>
            </a:r>
            <a:r>
              <a:rPr lang="en-US" sz="3200" b="1" dirty="0">
                <a:solidFill>
                  <a:schemeClr val="tx1"/>
                </a:solidFill>
              </a:rPr>
              <a:t> to answer the phone</a:t>
            </a:r>
          </a:p>
          <a:p>
            <a:pPr marL="965200" lvl="2" indent="-457200">
              <a:buFont typeface="Arial" panose="020B0604020202020204" pitchFamily="34" charset="0"/>
              <a:buChar char="•"/>
            </a:pPr>
            <a:r>
              <a:rPr lang="en-US" sz="3200" b="1" dirty="0">
                <a:solidFill>
                  <a:schemeClr val="bg1"/>
                </a:solidFill>
              </a:rPr>
              <a:t>CONDITIONED</a:t>
            </a:r>
            <a:r>
              <a:rPr lang="en-US" sz="3200" b="1" dirty="0">
                <a:solidFill>
                  <a:schemeClr val="tx1"/>
                </a:solidFill>
              </a:rPr>
              <a:t> to read or reply to a text, email or notification</a:t>
            </a:r>
          </a:p>
          <a:p>
            <a:pPr marL="965200" lvl="2" indent="-457200">
              <a:buFont typeface="Arial" panose="020B0604020202020204" pitchFamily="34" charset="0"/>
              <a:buChar char="•"/>
            </a:pPr>
            <a:r>
              <a:rPr lang="en-US" sz="3200" b="1" dirty="0">
                <a:solidFill>
                  <a:schemeClr val="bg1"/>
                </a:solidFill>
              </a:rPr>
              <a:t>CONDITIONED </a:t>
            </a:r>
            <a:r>
              <a:rPr lang="en-US" sz="3200" b="1" dirty="0">
                <a:solidFill>
                  <a:schemeClr val="tx1"/>
                </a:solidFill>
              </a:rPr>
              <a:t>to … post, video, photograph, search </a:t>
            </a:r>
          </a:p>
          <a:p>
            <a:pPr marL="965200" lvl="2" indent="-457200">
              <a:buFont typeface="Arial" panose="020B0604020202020204" pitchFamily="34" charset="0"/>
              <a:buChar char="•"/>
            </a:pPr>
            <a:endParaRPr lang="en-US" sz="2400" dirty="0">
              <a:solidFill>
                <a:schemeClr val="tx1"/>
              </a:solidFill>
            </a:endParaRPr>
          </a:p>
          <a:p>
            <a:pPr marL="508000" lvl="2"/>
            <a:endParaRPr lang="en-US" sz="2400" b="1" dirty="0">
              <a:solidFill>
                <a:schemeClr val="tx1"/>
              </a:solidFill>
            </a:endParaRPr>
          </a:p>
          <a:p>
            <a:pPr marL="965200" lvl="2" indent="-457200">
              <a:buFont typeface="Arial" panose="020B0604020202020204" pitchFamily="34" charset="0"/>
              <a:buChar char="•"/>
            </a:pPr>
            <a:endParaRPr lang="en-US" sz="2400" b="1" dirty="0">
              <a:solidFill>
                <a:schemeClr val="tx1"/>
              </a:solidFill>
            </a:endParaRPr>
          </a:p>
          <a:p>
            <a:pPr marL="508000" lvl="2"/>
            <a:endParaRPr lang="en-US" sz="2400" b="1" dirty="0">
              <a:solidFill>
                <a:schemeClr val="tx1"/>
              </a:solidFill>
            </a:endParaRPr>
          </a:p>
          <a:p>
            <a:pPr marL="965200" lvl="2" indent="-457200">
              <a:buFont typeface="Arial" panose="020B0604020202020204" pitchFamily="34" charset="0"/>
              <a:buChar char="•"/>
            </a:pPr>
            <a:endParaRPr lang="en-US" sz="2400" b="1" dirty="0">
              <a:solidFill>
                <a:schemeClr val="tx1"/>
              </a:solidFill>
            </a:endParaRPr>
          </a:p>
          <a:p>
            <a:pPr marL="965200" lvl="3" indent="107950">
              <a:buFont typeface="Arial" panose="020B0604020202020204" pitchFamily="34" charset="0"/>
              <a:buChar char="•"/>
            </a:pPr>
            <a:endParaRPr lang="en-US" sz="2600" b="1"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4"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 - Working to a Solution </a:t>
            </a:r>
          </a:p>
        </p:txBody>
      </p:sp>
      <p:sp>
        <p:nvSpPr>
          <p:cNvPr id="15" name="TextBox 14">
            <a:extLst>
              <a:ext uri="{FF2B5EF4-FFF2-40B4-BE49-F238E27FC236}">
                <a16:creationId xmlns:a16="http://schemas.microsoft.com/office/drawing/2014/main" id="{CE6E330F-2413-424F-93CE-E5F3FDDCC75D}"/>
              </a:ext>
            </a:extLst>
          </p:cNvPr>
          <p:cNvSpPr txBox="1"/>
          <p:nvPr/>
        </p:nvSpPr>
        <p:spPr>
          <a:xfrm>
            <a:off x="2037617" y="6734723"/>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994224" y="1289187"/>
            <a:ext cx="7129462"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WHAT CAN BE DONE?</a:t>
            </a:r>
          </a:p>
        </p:txBody>
      </p:sp>
    </p:spTree>
    <p:extLst>
      <p:ext uri="{BB962C8B-B14F-4D97-AF65-F5344CB8AC3E}">
        <p14:creationId xmlns:p14="http://schemas.microsoft.com/office/powerpoint/2010/main" val="133296837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381000" y="1257873"/>
            <a:ext cx="11353800" cy="5085564"/>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numCol="1">
            <a:normAutofit/>
          </a:bodyPr>
          <a:lstStyle/>
          <a:p>
            <a:pPr marL="50800" lvl="1"/>
            <a:endParaRPr lang="en-US" sz="1600" b="1" dirty="0">
              <a:solidFill>
                <a:schemeClr val="bg1"/>
              </a:solidFill>
            </a:endParaRPr>
          </a:p>
          <a:p>
            <a:pPr marL="50800" lvl="1"/>
            <a:endParaRPr lang="en-US" sz="1600" b="1" dirty="0">
              <a:solidFill>
                <a:schemeClr val="bg1"/>
              </a:solidFill>
            </a:endParaRPr>
          </a:p>
          <a:p>
            <a:pPr marL="50800" lvl="1"/>
            <a:endParaRPr lang="en-US" sz="1400" b="1" dirty="0">
              <a:solidFill>
                <a:schemeClr val="bg1"/>
              </a:solidFill>
            </a:endParaRPr>
          </a:p>
          <a:p>
            <a:pPr marL="508000" lvl="2"/>
            <a:r>
              <a:rPr lang="en-US" sz="2800" b="1" u="sng" dirty="0">
                <a:solidFill>
                  <a:schemeClr val="bg1"/>
                </a:solidFill>
              </a:rPr>
              <a:t>DELIBERATE DECISIONS</a:t>
            </a:r>
          </a:p>
          <a:p>
            <a:pPr marL="508000" lvl="2"/>
            <a:r>
              <a:rPr lang="en-US" sz="2400" b="1" dirty="0">
                <a:solidFill>
                  <a:schemeClr val="tx1"/>
                </a:solidFill>
              </a:rPr>
              <a:t>WHAT ARE SOME OF THE BEST DECISION OPTIONS?</a:t>
            </a:r>
          </a:p>
          <a:p>
            <a:pPr marL="508000" lvl="2"/>
            <a:r>
              <a:rPr lang="en-US" sz="2400" b="1" dirty="0">
                <a:solidFill>
                  <a:schemeClr val="bg1"/>
                </a:solidFill>
                <a:highlight>
                  <a:srgbClr val="FF0000"/>
                </a:highlight>
              </a:rPr>
              <a:t>MAKE THE CHOICE </a:t>
            </a:r>
            <a:r>
              <a:rPr lang="en-US" sz="2400" b="1" u="sng" dirty="0">
                <a:solidFill>
                  <a:schemeClr val="bg1"/>
                </a:solidFill>
                <a:highlight>
                  <a:srgbClr val="FF0000"/>
                </a:highlight>
              </a:rPr>
              <a:t>NOT</a:t>
            </a:r>
            <a:r>
              <a:rPr lang="en-US" sz="2400" b="1" dirty="0">
                <a:solidFill>
                  <a:schemeClr val="bg1"/>
                </a:solidFill>
                <a:highlight>
                  <a:srgbClr val="FF0000"/>
                </a:highlight>
              </a:rPr>
              <a:t> TO DRIVE AND CALL, ANSWER, TEXT, POST OR E-MAIL</a:t>
            </a:r>
          </a:p>
          <a:p>
            <a:pPr marL="508000" lvl="2"/>
            <a:endParaRPr lang="en-US" sz="2400" b="1" dirty="0">
              <a:solidFill>
                <a:schemeClr val="tx1"/>
              </a:solidFill>
              <a:highlight>
                <a:srgbClr val="FF0000"/>
              </a:highlight>
            </a:endParaRPr>
          </a:p>
          <a:p>
            <a:pPr marL="508000" lvl="2"/>
            <a:endParaRPr lang="en-US" sz="2400" b="1" dirty="0">
              <a:solidFill>
                <a:schemeClr val="tx1"/>
              </a:solidFill>
            </a:endParaRPr>
          </a:p>
          <a:p>
            <a:pPr marL="508000" lvl="2"/>
            <a:endParaRPr lang="en-US" sz="2400" b="1" dirty="0">
              <a:solidFill>
                <a:schemeClr val="tx1"/>
              </a:solidFill>
            </a:endParaRPr>
          </a:p>
          <a:p>
            <a:pPr marL="508000" lvl="2"/>
            <a:endParaRPr lang="en-US" sz="2400" b="1" dirty="0">
              <a:solidFill>
                <a:schemeClr val="tx1"/>
              </a:solidFill>
            </a:endParaRPr>
          </a:p>
          <a:p>
            <a:pPr marL="965200" lvl="2" indent="-457200">
              <a:buFont typeface="Arial" panose="020B0604020202020204" pitchFamily="34" charset="0"/>
              <a:buChar char="•"/>
            </a:pPr>
            <a:endParaRPr lang="en-US" sz="2400" b="1" dirty="0">
              <a:solidFill>
                <a:schemeClr val="tx1"/>
              </a:solidFill>
            </a:endParaRPr>
          </a:p>
          <a:p>
            <a:pPr marL="965200" lvl="3" indent="107950">
              <a:buFont typeface="Arial" panose="020B0604020202020204" pitchFamily="34" charset="0"/>
              <a:buChar char="•"/>
            </a:pPr>
            <a:endParaRPr lang="en-US" sz="2600" b="1"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 - Working to a Solution </a:t>
            </a:r>
          </a:p>
        </p:txBody>
      </p:sp>
      <p:sp>
        <p:nvSpPr>
          <p:cNvPr id="15" name="TextBox 14">
            <a:extLst>
              <a:ext uri="{FF2B5EF4-FFF2-40B4-BE49-F238E27FC236}">
                <a16:creationId xmlns:a16="http://schemas.microsoft.com/office/drawing/2014/main" id="{CE6E330F-2413-424F-93CE-E5F3FDDCC75D}"/>
              </a:ext>
            </a:extLst>
          </p:cNvPr>
          <p:cNvSpPr txBox="1"/>
          <p:nvPr/>
        </p:nvSpPr>
        <p:spPr>
          <a:xfrm>
            <a:off x="2037617" y="6734723"/>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994228" y="1349560"/>
            <a:ext cx="8692701" cy="58477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WHAT CHANGES CAN YOU MAKE?</a:t>
            </a:r>
          </a:p>
        </p:txBody>
      </p:sp>
      <p:sp>
        <p:nvSpPr>
          <p:cNvPr id="8" name="TextBox 7">
            <a:extLst>
              <a:ext uri="{FF2B5EF4-FFF2-40B4-BE49-F238E27FC236}">
                <a16:creationId xmlns:a16="http://schemas.microsoft.com/office/drawing/2014/main" id="{485D6A82-B621-483B-B190-786B861AF9D3}"/>
              </a:ext>
            </a:extLst>
          </p:cNvPr>
          <p:cNvSpPr txBox="1"/>
          <p:nvPr/>
        </p:nvSpPr>
        <p:spPr>
          <a:xfrm>
            <a:off x="994228" y="3429000"/>
            <a:ext cx="9727976" cy="2677656"/>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5080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highlight>
                  <a:srgbClr val="FF0000"/>
                </a:highlight>
                <a:uLnTx/>
                <a:uFillTx/>
                <a:latin typeface="Calibri" panose="020F0502020204030204"/>
                <a:ea typeface="+mn-ea"/>
                <a:cs typeface="+mn-cs"/>
              </a:rPr>
              <a:t>MAKE THE COMMITMENT TO:</a:t>
            </a:r>
          </a:p>
          <a:p>
            <a:pPr marL="965200" marR="0" lvl="2"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TURN OFF OR MUTE WHILE DRIVING</a:t>
            </a:r>
          </a:p>
          <a:p>
            <a:pPr marL="965200" marR="0" lvl="2"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TURN ON DO NOT DISTURB OR DRIVING MODE</a:t>
            </a:r>
          </a:p>
          <a:p>
            <a:pPr marL="965200" marR="0" lvl="2"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WAIT OR IGNORE UNTIL YOU CAN DO IT SAFELY. PARK OR PULL OVER </a:t>
            </a:r>
          </a:p>
          <a:p>
            <a:pPr marL="965200" marR="0" lvl="2"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CALL OR MESSAGE BEFORE YOU DRIVE</a:t>
            </a:r>
          </a:p>
          <a:p>
            <a:pPr marL="965200" marR="0" lvl="2"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HAVE A PASSENGER MANAGE YOUR PHONE TASKS</a:t>
            </a:r>
          </a:p>
        </p:txBody>
      </p:sp>
    </p:spTree>
    <p:extLst>
      <p:ext uri="{BB962C8B-B14F-4D97-AF65-F5344CB8AC3E}">
        <p14:creationId xmlns:p14="http://schemas.microsoft.com/office/powerpoint/2010/main" val="127816232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01227" y="1289187"/>
            <a:ext cx="11789546" cy="546961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numCol="1">
            <a:normAutofit/>
          </a:bodyPr>
          <a:lstStyle/>
          <a:p>
            <a:pPr marL="0" lvl="1" indent="-457200"/>
            <a:endParaRPr lang="en-US" sz="3600" b="1" dirty="0">
              <a:solidFill>
                <a:schemeClr val="bg1"/>
              </a:solidFill>
            </a:endParaRPr>
          </a:p>
          <a:p>
            <a:pPr marL="50800" lvl="1"/>
            <a:endParaRPr lang="en-US" sz="2400" b="1" dirty="0">
              <a:solidFill>
                <a:schemeClr val="tx1"/>
              </a:solidFill>
            </a:endParaRPr>
          </a:p>
          <a:p>
            <a:pPr marL="508000" lvl="2"/>
            <a:r>
              <a:rPr lang="en-US" sz="2800" b="1" u="sng" dirty="0">
                <a:solidFill>
                  <a:schemeClr val="bg1"/>
                </a:solidFill>
              </a:rPr>
              <a:t>DELIBERATE DECISIONS</a:t>
            </a:r>
          </a:p>
          <a:p>
            <a:pPr marL="508000" lvl="2"/>
            <a:r>
              <a:rPr lang="en-US" sz="2400" b="1" dirty="0">
                <a:solidFill>
                  <a:schemeClr val="tx1"/>
                </a:solidFill>
              </a:rPr>
              <a:t>BEST DECISION OPTIONS: </a:t>
            </a:r>
          </a:p>
          <a:p>
            <a:pPr marL="508000" lvl="2"/>
            <a:r>
              <a:rPr lang="en-US" sz="2400" b="1" dirty="0">
                <a:solidFill>
                  <a:schemeClr val="tx1"/>
                </a:solidFill>
              </a:rPr>
              <a:t>MAKE THE COMMITMENT NOT TO DRIVE AND CALL, ANSWER, TEXT, POST OR E-MAIL</a:t>
            </a:r>
          </a:p>
          <a:p>
            <a:pPr marL="508000" lvl="2"/>
            <a:endParaRPr lang="en-US" sz="2400" b="1" dirty="0">
              <a:solidFill>
                <a:schemeClr val="tx1"/>
              </a:solidFill>
            </a:endParaRPr>
          </a:p>
          <a:p>
            <a:pPr marL="508000" lvl="2"/>
            <a:endParaRPr lang="en-US" sz="2400" b="1" dirty="0">
              <a:solidFill>
                <a:schemeClr val="tx1"/>
              </a:solidFill>
            </a:endParaRPr>
          </a:p>
          <a:p>
            <a:pPr marL="508000" lvl="2"/>
            <a:endParaRPr lang="en-US" sz="2400" b="1" dirty="0">
              <a:solidFill>
                <a:schemeClr val="tx1"/>
              </a:solidFill>
            </a:endParaRPr>
          </a:p>
          <a:p>
            <a:pPr marL="508000" lvl="2"/>
            <a:endParaRPr lang="en-US" sz="2400" b="1" dirty="0">
              <a:solidFill>
                <a:schemeClr val="tx1"/>
              </a:solidFill>
            </a:endParaRPr>
          </a:p>
          <a:p>
            <a:pPr marL="965200" lvl="2" indent="-457200">
              <a:buFont typeface="Arial" panose="020B0604020202020204" pitchFamily="34" charset="0"/>
              <a:buChar char="•"/>
            </a:pPr>
            <a:endParaRPr lang="en-US" sz="2400" b="1" dirty="0">
              <a:solidFill>
                <a:schemeClr val="tx1"/>
              </a:solidFill>
            </a:endParaRPr>
          </a:p>
          <a:p>
            <a:pPr marL="965200" lvl="3" indent="107950">
              <a:buFont typeface="Arial" panose="020B0604020202020204" pitchFamily="34" charset="0"/>
              <a:buChar char="•"/>
            </a:pPr>
            <a:endParaRPr lang="en-US" sz="2600" b="1"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 - Working to a Solution </a:t>
            </a:r>
          </a:p>
        </p:txBody>
      </p:sp>
      <p:sp>
        <p:nvSpPr>
          <p:cNvPr id="15" name="TextBox 14">
            <a:extLst>
              <a:ext uri="{FF2B5EF4-FFF2-40B4-BE49-F238E27FC236}">
                <a16:creationId xmlns:a16="http://schemas.microsoft.com/office/drawing/2014/main" id="{CE6E330F-2413-424F-93CE-E5F3FDDCC75D}"/>
              </a:ext>
            </a:extLst>
          </p:cNvPr>
          <p:cNvSpPr txBox="1"/>
          <p:nvPr/>
        </p:nvSpPr>
        <p:spPr>
          <a:xfrm>
            <a:off x="2037617" y="6734723"/>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994228" y="1380844"/>
            <a:ext cx="8692701" cy="58477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WHAT CHANGES CAN YOU MAKE?</a:t>
            </a:r>
          </a:p>
        </p:txBody>
      </p:sp>
      <p:sp>
        <p:nvSpPr>
          <p:cNvPr id="7" name="TextBox 6">
            <a:extLst>
              <a:ext uri="{FF2B5EF4-FFF2-40B4-BE49-F238E27FC236}">
                <a16:creationId xmlns:a16="http://schemas.microsoft.com/office/drawing/2014/main" id="{EBC10C13-3C5B-4562-92D7-6CFFD131692C}"/>
              </a:ext>
            </a:extLst>
          </p:cNvPr>
          <p:cNvSpPr txBox="1"/>
          <p:nvPr/>
        </p:nvSpPr>
        <p:spPr>
          <a:xfrm>
            <a:off x="793189" y="3683846"/>
            <a:ext cx="9727976" cy="2417072"/>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5080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MAKE THE COMMITMENT TO:</a:t>
            </a:r>
          </a:p>
          <a:p>
            <a:pPr marL="965200" marR="0" lvl="2" indent="-457200" algn="l" defTabSz="914400" rtl="0" eaLnBrk="1" fontAlgn="auto" latinLnBrk="0" hangingPunct="1">
              <a:lnSpc>
                <a:spcPct val="90000"/>
              </a:lnSpc>
              <a:spcBef>
                <a:spcPts val="500"/>
              </a:spcBef>
              <a:spcAft>
                <a:spcPts val="0"/>
              </a:spcAft>
              <a:buClrTx/>
              <a:buSzTx/>
              <a:buFont typeface="+mj-lt"/>
              <a:buAutoNum type="arabicPeriod" startAt="5"/>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LIMIT USE  WHILE DRIVING TO EMERGENCY ONLY</a:t>
            </a:r>
          </a:p>
          <a:p>
            <a:pPr marL="965200" marR="0" lvl="2" indent="-457200" algn="l" defTabSz="914400" rtl="0" eaLnBrk="1" fontAlgn="auto" latinLnBrk="0" hangingPunct="1">
              <a:lnSpc>
                <a:spcPct val="90000"/>
              </a:lnSpc>
              <a:spcBef>
                <a:spcPts val="500"/>
              </a:spcBef>
              <a:spcAft>
                <a:spcPts val="0"/>
              </a:spcAft>
              <a:buClrTx/>
              <a:buSzTx/>
              <a:buFont typeface="+mj-lt"/>
              <a:buAutoNum type="arabicPeriod" startAt="5"/>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HANDS FREE ONLY IF IMPORTANT AND UNABLE TO PULL OVER</a:t>
            </a:r>
          </a:p>
          <a:p>
            <a:pPr marL="965200" marR="0" lvl="2" indent="-457200" algn="l" defTabSz="914400" rtl="0" eaLnBrk="1" fontAlgn="auto" latinLnBrk="0" hangingPunct="1">
              <a:lnSpc>
                <a:spcPct val="90000"/>
              </a:lnSpc>
              <a:spcBef>
                <a:spcPts val="500"/>
              </a:spcBef>
              <a:spcAft>
                <a:spcPts val="0"/>
              </a:spcAft>
              <a:buClrTx/>
              <a:buSzTx/>
              <a:buFont typeface="+mj-lt"/>
              <a:buAutoNum type="arabicPeriod" startAt="5"/>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PROGRAM NAVIGATION BEFORE DRIVING</a:t>
            </a:r>
          </a:p>
          <a:p>
            <a:pPr marL="965200" marR="0" lvl="2" indent="-457200" algn="l" defTabSz="914400" rtl="0" eaLnBrk="1" fontAlgn="auto" latinLnBrk="0" hangingPunct="1">
              <a:lnSpc>
                <a:spcPct val="90000"/>
              </a:lnSpc>
              <a:spcBef>
                <a:spcPts val="500"/>
              </a:spcBef>
              <a:spcAft>
                <a:spcPts val="0"/>
              </a:spcAft>
              <a:buClrTx/>
              <a:buSzTx/>
              <a:buFont typeface="+mj-lt"/>
              <a:buAutoNum type="arabicPeriod" startAt="5"/>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PRESET ANY APPS YOU MIGHT NEED</a:t>
            </a:r>
          </a:p>
          <a:p>
            <a:pPr marL="5080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58871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685799" y="1257873"/>
            <a:ext cx="10858501" cy="546961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numCol="1">
            <a:normAutofit fontScale="92500" lnSpcReduction="10000"/>
          </a:bodyPr>
          <a:lstStyle/>
          <a:p>
            <a:pPr marL="0" lvl="1" indent="-457200"/>
            <a:endParaRPr lang="en-US" sz="3600" b="1" dirty="0">
              <a:solidFill>
                <a:schemeClr val="bg1"/>
              </a:solidFill>
            </a:endParaRPr>
          </a:p>
          <a:p>
            <a:pPr marL="508000" lvl="2"/>
            <a:endParaRPr lang="en-US" sz="1900" b="1" u="sng" dirty="0">
              <a:solidFill>
                <a:schemeClr val="tx1"/>
              </a:solidFill>
            </a:endParaRPr>
          </a:p>
          <a:p>
            <a:pPr indent="-406400"/>
            <a:r>
              <a:rPr lang="en-US" sz="3600" b="1" u="sng" dirty="0">
                <a:solidFill>
                  <a:schemeClr val="bg1"/>
                </a:solidFill>
              </a:rPr>
              <a:t>DELIBERATE CHOICES BY OTHERS</a:t>
            </a:r>
          </a:p>
          <a:p>
            <a:pPr marL="965200" lvl="3"/>
            <a:r>
              <a:rPr lang="en-US" sz="2800" b="1" dirty="0">
                <a:solidFill>
                  <a:schemeClr val="tx1"/>
                </a:solidFill>
              </a:rPr>
              <a:t>PASSENGER –  help to protect yourself and others</a:t>
            </a:r>
          </a:p>
          <a:p>
            <a:pPr marL="1879600" lvl="4" indent="-457200">
              <a:buFont typeface="Arial" panose="020B0604020202020204" pitchFamily="34" charset="0"/>
              <a:buChar char="•"/>
            </a:pPr>
            <a:r>
              <a:rPr lang="en-US" sz="2800" b="1" dirty="0">
                <a:solidFill>
                  <a:schemeClr val="tx1"/>
                </a:solidFill>
              </a:rPr>
              <a:t>REMIND DRIVER NOT TO USE CELL AND DRIVE</a:t>
            </a:r>
          </a:p>
          <a:p>
            <a:pPr marL="1879600" lvl="5"/>
            <a:r>
              <a:rPr lang="en-US" sz="1800" b="1" dirty="0">
                <a:solidFill>
                  <a:schemeClr val="tx1"/>
                </a:solidFill>
              </a:rPr>
              <a:t>(</a:t>
            </a:r>
            <a:r>
              <a:rPr lang="en-US" sz="2400" b="1" dirty="0">
                <a:solidFill>
                  <a:schemeClr val="tx1"/>
                </a:solidFill>
              </a:rPr>
              <a:t>You know that the risk is the same as riding with a drunk driver.)</a:t>
            </a:r>
          </a:p>
          <a:p>
            <a:pPr lvl="4" indent="-406400">
              <a:buFont typeface="Arial" panose="020B0604020202020204" pitchFamily="34" charset="0"/>
              <a:buChar char="•"/>
            </a:pPr>
            <a:r>
              <a:rPr lang="en-US" sz="3000" b="1" dirty="0">
                <a:solidFill>
                  <a:schemeClr val="tx1"/>
                </a:solidFill>
              </a:rPr>
              <a:t>DESIGNATED PHONE MANAGER</a:t>
            </a:r>
          </a:p>
          <a:p>
            <a:pPr marL="2336800" lvl="5" indent="-457200">
              <a:buFont typeface="Arial" panose="020B0604020202020204" pitchFamily="34" charset="0"/>
              <a:buChar char="•"/>
            </a:pPr>
            <a:r>
              <a:rPr lang="en-US" sz="3000" b="1" u="sng" dirty="0">
                <a:solidFill>
                  <a:schemeClr val="tx1"/>
                </a:solidFill>
              </a:rPr>
              <a:t>You</a:t>
            </a:r>
            <a:r>
              <a:rPr lang="en-US" sz="3000" b="1" dirty="0">
                <a:solidFill>
                  <a:schemeClr val="tx1"/>
                </a:solidFill>
              </a:rPr>
              <a:t> handle cell phone tasks for the driver</a:t>
            </a:r>
          </a:p>
          <a:p>
            <a:pPr marL="2794000" lvl="6" indent="-457200">
              <a:buFont typeface="Arial" panose="020B0604020202020204" pitchFamily="34" charset="0"/>
              <a:buChar char="•"/>
            </a:pPr>
            <a:r>
              <a:rPr lang="en-US" sz="3000" b="1" dirty="0">
                <a:solidFill>
                  <a:schemeClr val="tx1"/>
                </a:solidFill>
              </a:rPr>
              <a:t>Your phone, or the driver’s</a:t>
            </a:r>
          </a:p>
          <a:p>
            <a:pPr marL="508000" lvl="2"/>
            <a:r>
              <a:rPr lang="en-US" sz="3000" b="1" dirty="0">
                <a:solidFill>
                  <a:schemeClr val="tx1"/>
                </a:solidFill>
              </a:rPr>
              <a:t>        OTHERS – If you know that someone is driving:</a:t>
            </a:r>
          </a:p>
          <a:p>
            <a:pPr marL="1485900" lvl="2" indent="-114300">
              <a:buFont typeface="Arial" panose="020B0604020202020204" pitchFamily="34" charset="0"/>
              <a:buChar char="•"/>
            </a:pPr>
            <a:r>
              <a:rPr lang="en-US" sz="2800" b="1" dirty="0">
                <a:solidFill>
                  <a:schemeClr val="tx1"/>
                </a:solidFill>
              </a:rPr>
              <a:t>	</a:t>
            </a:r>
            <a:r>
              <a:rPr lang="en-US" sz="3200" b="1" dirty="0">
                <a:solidFill>
                  <a:schemeClr val="tx1"/>
                </a:solidFill>
              </a:rPr>
              <a:t>Don’t text or call them, wait.</a:t>
            </a:r>
            <a:endParaRPr lang="en-US" sz="2800" b="1" dirty="0">
              <a:solidFill>
                <a:schemeClr val="tx1"/>
              </a:solidFill>
            </a:endParaRPr>
          </a:p>
          <a:p>
            <a:pPr marL="1485900" lvl="2" indent="-114300">
              <a:buFont typeface="Arial" panose="020B0604020202020204" pitchFamily="34" charset="0"/>
              <a:buChar char="•"/>
            </a:pPr>
            <a:endParaRPr lang="en-US" sz="2600" b="1" dirty="0">
              <a:solidFill>
                <a:schemeClr val="tx1"/>
              </a:solidFill>
            </a:endParaRPr>
          </a:p>
          <a:p>
            <a:pPr marL="508000" lvl="2"/>
            <a:r>
              <a:rPr lang="en-US" sz="2600" b="1" dirty="0">
                <a:solidFill>
                  <a:schemeClr val="tx1"/>
                </a:solidFill>
              </a:rPr>
              <a:t>	</a:t>
            </a:r>
            <a:endParaRPr lang="en-US" sz="2600" dirty="0">
              <a:solidFill>
                <a:schemeClr val="tx1"/>
              </a:solidFill>
            </a:endParaRPr>
          </a:p>
          <a:p>
            <a:pPr marL="508000" lvl="2"/>
            <a:endParaRPr lang="en-US" sz="2400" b="1" dirty="0">
              <a:solidFill>
                <a:schemeClr val="tx1"/>
              </a:solidFill>
            </a:endParaRPr>
          </a:p>
          <a:p>
            <a:pPr marL="965200" lvl="2" indent="-457200">
              <a:buFont typeface="Arial" panose="020B0604020202020204" pitchFamily="34" charset="0"/>
              <a:buChar char="•"/>
            </a:pPr>
            <a:endParaRPr lang="en-US" sz="2400" b="1" dirty="0">
              <a:solidFill>
                <a:schemeClr val="tx1"/>
              </a:solidFill>
            </a:endParaRPr>
          </a:p>
          <a:p>
            <a:pPr marL="965200" lvl="3" indent="107950">
              <a:buFont typeface="Arial" panose="020B0604020202020204" pitchFamily="34" charset="0"/>
              <a:buChar char="•"/>
            </a:pPr>
            <a:endParaRPr lang="en-US" sz="2600" b="1"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rPr>
              <a:t>CELL PHONE DISTRACTED DRIVING - Working to a Solution </a:t>
            </a:r>
          </a:p>
        </p:txBody>
      </p:sp>
      <p:sp>
        <p:nvSpPr>
          <p:cNvPr id="15" name="TextBox 14">
            <a:extLst>
              <a:ext uri="{FF2B5EF4-FFF2-40B4-BE49-F238E27FC236}">
                <a16:creationId xmlns:a16="http://schemas.microsoft.com/office/drawing/2014/main" id="{CE6E330F-2413-424F-93CE-E5F3FDDCC75D}"/>
              </a:ext>
            </a:extLst>
          </p:cNvPr>
          <p:cNvSpPr txBox="1"/>
          <p:nvPr/>
        </p:nvSpPr>
        <p:spPr>
          <a:xfrm>
            <a:off x="2037617" y="6734723"/>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1662563" y="1324721"/>
            <a:ext cx="8692701" cy="58477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WHAT ELSE CAN BE DONE?</a:t>
            </a:r>
          </a:p>
        </p:txBody>
      </p:sp>
      <p:grpSp>
        <p:nvGrpSpPr>
          <p:cNvPr id="9" name="Group 8">
            <a:extLst>
              <a:ext uri="{FF2B5EF4-FFF2-40B4-BE49-F238E27FC236}">
                <a16:creationId xmlns:a16="http://schemas.microsoft.com/office/drawing/2014/main" id="{EC62A92B-821C-499B-A651-33543E93378C}"/>
              </a:ext>
            </a:extLst>
          </p:cNvPr>
          <p:cNvGrpSpPr/>
          <p:nvPr/>
        </p:nvGrpSpPr>
        <p:grpSpPr>
          <a:xfrm>
            <a:off x="1662563" y="5984173"/>
            <a:ext cx="8986387" cy="743310"/>
            <a:chOff x="1850065" y="5911702"/>
            <a:chExt cx="9503735" cy="853660"/>
          </a:xfrm>
        </p:grpSpPr>
        <p:sp>
          <p:nvSpPr>
            <p:cNvPr id="10" name="Rectangle: Rounded Corners 9">
              <a:extLst>
                <a:ext uri="{FF2B5EF4-FFF2-40B4-BE49-F238E27FC236}">
                  <a16:creationId xmlns:a16="http://schemas.microsoft.com/office/drawing/2014/main" id="{48F10109-803E-4A20-8E91-C01E1E297D6A}"/>
                </a:ext>
              </a:extLst>
            </p:cNvPr>
            <p:cNvSpPr/>
            <p:nvPr/>
          </p:nvSpPr>
          <p:spPr>
            <a:xfrm>
              <a:off x="1850065" y="5911702"/>
              <a:ext cx="9503735" cy="8536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3138DB2-B08F-43A3-8F47-AD4C3045B1D4}"/>
                </a:ext>
              </a:extLst>
            </p:cNvPr>
            <p:cNvSpPr/>
            <p:nvPr/>
          </p:nvSpPr>
          <p:spPr>
            <a:xfrm>
              <a:off x="2434392" y="5984589"/>
              <a:ext cx="8440159" cy="707886"/>
            </a:xfrm>
            <a:prstGeom prst="rect">
              <a:avLst/>
            </a:prstGeom>
            <a:solidFill>
              <a:schemeClr val="accent5">
                <a:lumMod val="75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BE READY, BE SAFE, BE RESPONSIBLE</a:t>
              </a:r>
            </a:p>
          </p:txBody>
        </p:sp>
      </p:grpSp>
    </p:spTree>
    <p:extLst>
      <p:ext uri="{BB962C8B-B14F-4D97-AF65-F5344CB8AC3E}">
        <p14:creationId xmlns:p14="http://schemas.microsoft.com/office/powerpoint/2010/main" val="158290599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73E33-8C1C-4977-B006-E969AD38208F}"/>
              </a:ext>
            </a:extLst>
          </p:cNvPr>
          <p:cNvSpPr>
            <a:spLocks noGrp="1"/>
          </p:cNvSpPr>
          <p:nvPr>
            <p:ph type="title"/>
          </p:nvPr>
        </p:nvSpPr>
        <p:spPr>
          <a:xfrm>
            <a:off x="838200" y="78951"/>
            <a:ext cx="10515600" cy="454450"/>
          </a:xfrm>
        </p:spPr>
        <p:txBody>
          <a:bodyPr>
            <a:normAutofit fontScale="90000"/>
          </a:bodyPr>
          <a:lstStyle/>
          <a:p>
            <a:pPr algn="ctr"/>
            <a:r>
              <a:rPr lang="en-US" dirty="0"/>
              <a:t>VIDEO LINKS DISTRACTED DRIVING</a:t>
            </a:r>
          </a:p>
        </p:txBody>
      </p:sp>
      <p:graphicFrame>
        <p:nvGraphicFramePr>
          <p:cNvPr id="4" name="Table 3">
            <a:extLst>
              <a:ext uri="{FF2B5EF4-FFF2-40B4-BE49-F238E27FC236}">
                <a16:creationId xmlns:a16="http://schemas.microsoft.com/office/drawing/2014/main" id="{C5243242-3FCC-400C-A0A3-5CD0B97A480C}"/>
              </a:ext>
            </a:extLst>
          </p:cNvPr>
          <p:cNvGraphicFramePr>
            <a:graphicFrameLocks noGrp="1"/>
          </p:cNvGraphicFramePr>
          <p:nvPr>
            <p:extLst/>
          </p:nvPr>
        </p:nvGraphicFramePr>
        <p:xfrm>
          <a:off x="106678" y="824655"/>
          <a:ext cx="6014720" cy="4937760"/>
        </p:xfrm>
        <a:graphic>
          <a:graphicData uri="http://schemas.openxmlformats.org/drawingml/2006/table">
            <a:tbl>
              <a:tblPr firstRow="1" bandRow="1">
                <a:tableStyleId>{5C22544A-7EE6-4342-B048-85BDC9FD1C3A}</a:tableStyleId>
              </a:tblPr>
              <a:tblGrid>
                <a:gridCol w="2004907">
                  <a:extLst>
                    <a:ext uri="{9D8B030D-6E8A-4147-A177-3AD203B41FA5}">
                      <a16:colId xmlns:a16="http://schemas.microsoft.com/office/drawing/2014/main" val="2564927176"/>
                    </a:ext>
                  </a:extLst>
                </a:gridCol>
                <a:gridCol w="657012">
                  <a:extLst>
                    <a:ext uri="{9D8B030D-6E8A-4147-A177-3AD203B41FA5}">
                      <a16:colId xmlns:a16="http://schemas.microsoft.com/office/drawing/2014/main" val="2116836658"/>
                    </a:ext>
                  </a:extLst>
                </a:gridCol>
                <a:gridCol w="3352801">
                  <a:extLst>
                    <a:ext uri="{9D8B030D-6E8A-4147-A177-3AD203B41FA5}">
                      <a16:colId xmlns:a16="http://schemas.microsoft.com/office/drawing/2014/main" val="3880929560"/>
                    </a:ext>
                  </a:extLst>
                </a:gridCol>
              </a:tblGrid>
              <a:tr h="201144">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762066555"/>
                  </a:ext>
                </a:extLst>
              </a:tr>
              <a:tr h="868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AAA video on University of Utah driver distraction research</a:t>
                      </a:r>
                      <a:endParaRPr lang="en-US" sz="1800" kern="1200" dirty="0">
                        <a:solidFill>
                          <a:schemeClr val="dk1"/>
                        </a:solidFill>
                        <a:latin typeface="+mn-lt"/>
                        <a:ea typeface="+mn-ea"/>
                        <a:cs typeface="+mn-cs"/>
                      </a:endParaRPr>
                    </a:p>
                  </a:txBody>
                  <a:tcPr/>
                </a:tc>
                <a:tc>
                  <a:txBody>
                    <a:bodyPr/>
                    <a:lstStyle/>
                    <a:p>
                      <a:r>
                        <a:rPr lang="en-US" sz="1800" kern="1200" dirty="0">
                          <a:solidFill>
                            <a:schemeClr val="dk1"/>
                          </a:solidFill>
                          <a:latin typeface="+mn-lt"/>
                          <a:ea typeface="+mn-ea"/>
                          <a:cs typeface="+mn-cs"/>
                        </a:rPr>
                        <a:t>3 min</a:t>
                      </a:r>
                    </a:p>
                    <a:p>
                      <a:r>
                        <a:rPr lang="en-US" sz="1800" kern="1200" dirty="0">
                          <a:solidFill>
                            <a:schemeClr val="dk1"/>
                          </a:solidFill>
                          <a:latin typeface="+mn-lt"/>
                          <a:ea typeface="+mn-ea"/>
                          <a:cs typeface="+mn-cs"/>
                        </a:rPr>
                        <a:t>8 min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2" action="ppaction://hlinksldjump"/>
                        </a:rPr>
                        <a:t>http//vimeo.com/107880466</a:t>
                      </a:r>
                      <a:endParaRPr lang="en-US" dirty="0"/>
                    </a:p>
                    <a:p>
                      <a:r>
                        <a:rPr lang="en-US" dirty="0">
                          <a:hlinkClick r:id="rId3"/>
                        </a:rPr>
                        <a:t>https://vimeo.com/107880613</a:t>
                      </a:r>
                      <a:endParaRPr lang="en-US" dirty="0"/>
                    </a:p>
                  </a:txBody>
                  <a:tcPr/>
                </a:tc>
                <a:extLst>
                  <a:ext uri="{0D108BD9-81ED-4DB2-BD59-A6C34878D82A}">
                    <a16:rowId xmlns:a16="http://schemas.microsoft.com/office/drawing/2014/main" val="966666049"/>
                  </a:ext>
                </a:extLst>
              </a:tr>
              <a:tr h="171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Cognitive Distraction</a:t>
                      </a:r>
                    </a:p>
                    <a:p>
                      <a:endParaRPr lang="en-US" dirty="0"/>
                    </a:p>
                  </a:txBody>
                  <a:tcPr/>
                </a:tc>
                <a:tc>
                  <a:txBody>
                    <a:bodyPr/>
                    <a:lstStyle/>
                    <a:p>
                      <a:r>
                        <a:rPr lang="en-US" dirty="0"/>
                        <a:t>7:41</a:t>
                      </a:r>
                    </a:p>
                  </a:txBody>
                  <a:tcPr/>
                </a:tc>
                <a:tc>
                  <a:txBody>
                    <a:bodyPr/>
                    <a:lstStyle/>
                    <a:p>
                      <a:r>
                        <a:rPr lang="en-US" dirty="0">
                          <a:hlinkClick r:id="rId4"/>
                        </a:rPr>
                        <a:t>https://vimeo.com/67329578</a:t>
                      </a:r>
                      <a:endParaRPr lang="en-US" dirty="0"/>
                    </a:p>
                  </a:txBody>
                  <a:tcPr/>
                </a:tc>
                <a:extLst>
                  <a:ext uri="{0D108BD9-81ED-4DB2-BD59-A6C34878D82A}">
                    <a16:rowId xmlns:a16="http://schemas.microsoft.com/office/drawing/2014/main" val="1508116831"/>
                  </a:ext>
                </a:extLst>
              </a:tr>
              <a:tr h="352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Cell Phones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4:02</a:t>
                      </a:r>
                    </a:p>
                    <a:p>
                      <a:endParaRPr lang="en-US" dirty="0"/>
                    </a:p>
                  </a:txBody>
                  <a:tcPr/>
                </a:tc>
                <a:tc>
                  <a:txBody>
                    <a:bodyPr/>
                    <a:lstStyle/>
                    <a:p>
                      <a:r>
                        <a:rPr lang="en-US" dirty="0">
                          <a:hlinkClick r:id="rId5"/>
                        </a:rPr>
                        <a:t>https://vimeo.com/51714533</a:t>
                      </a:r>
                      <a:endParaRPr lang="en-US" dirty="0"/>
                    </a:p>
                  </a:txBody>
                  <a:tcPr/>
                </a:tc>
                <a:extLst>
                  <a:ext uri="{0D108BD9-81ED-4DB2-BD59-A6C34878D82A}">
                    <a16:rowId xmlns:a16="http://schemas.microsoft.com/office/drawing/2014/main" val="531082307"/>
                  </a:ext>
                </a:extLst>
              </a:tr>
              <a:tr h="502860">
                <a:tc>
                  <a:txBody>
                    <a:bodyPr/>
                    <a:lstStyle/>
                    <a:p>
                      <a:r>
                        <a:rPr lang="en-US" sz="1800" b="0" i="0" u="none" strike="noStrike" kern="1200" dirty="0">
                          <a:solidFill>
                            <a:schemeClr val="dk1"/>
                          </a:solidFill>
                          <a:effectLst/>
                          <a:latin typeface="+mn-lt"/>
                          <a:ea typeface="+mn-ea"/>
                          <a:cs typeface="+mn-cs"/>
                        </a:rPr>
                        <a:t>AAA Distracted Teens Crash Causation</a:t>
                      </a:r>
                      <a:endParaRPr lang="en-US" dirty="0"/>
                    </a:p>
                  </a:txBody>
                  <a:tcPr/>
                </a:tc>
                <a:tc>
                  <a:txBody>
                    <a:bodyPr/>
                    <a:lstStyle/>
                    <a:p>
                      <a:r>
                        <a:rPr lang="en-US" dirty="0"/>
                        <a:t>2:20</a:t>
                      </a:r>
                    </a:p>
                  </a:txBody>
                  <a:tcPr/>
                </a:tc>
                <a:tc>
                  <a:txBody>
                    <a:bodyPr/>
                    <a:lstStyle/>
                    <a:p>
                      <a:r>
                        <a:rPr lang="en-US" dirty="0">
                          <a:hlinkClick r:id="rId2" action="ppaction://hlinksldjump"/>
                        </a:rPr>
                        <a:t>https://vimeo.com/339352838</a:t>
                      </a:r>
                      <a:endParaRPr lang="en-US" dirty="0"/>
                    </a:p>
                  </a:txBody>
                  <a:tcPr/>
                </a:tc>
                <a:extLst>
                  <a:ext uri="{0D108BD9-81ED-4DB2-BD59-A6C34878D82A}">
                    <a16:rowId xmlns:a16="http://schemas.microsoft.com/office/drawing/2014/main" val="2499633622"/>
                  </a:ext>
                </a:extLst>
              </a:tr>
              <a:tr h="502860">
                <a:tc>
                  <a:txBody>
                    <a:bodyPr/>
                    <a:lstStyle/>
                    <a:p>
                      <a:r>
                        <a:rPr lang="en-US" sz="1800" b="0" i="0" u="none" strike="noStrike" kern="1200" dirty="0">
                          <a:solidFill>
                            <a:schemeClr val="dk1"/>
                          </a:solidFill>
                          <a:effectLst/>
                          <a:latin typeface="+mn-lt"/>
                          <a:ea typeface="+mn-ea"/>
                          <a:cs typeface="+mn-cs"/>
                        </a:rPr>
                        <a:t>Tips for Preventing a Distracted Driving Accident</a:t>
                      </a:r>
                      <a:endParaRPr lang="en-US" dirty="0"/>
                    </a:p>
                  </a:txBody>
                  <a:tcPr/>
                </a:tc>
                <a:tc>
                  <a:txBody>
                    <a:bodyPr/>
                    <a:lstStyle/>
                    <a:p>
                      <a:r>
                        <a:rPr lang="en-US" dirty="0"/>
                        <a:t>3:11</a:t>
                      </a:r>
                    </a:p>
                  </a:txBody>
                  <a:tcPr/>
                </a:tc>
                <a:tc>
                  <a:txBody>
                    <a:bodyPr/>
                    <a:lstStyle/>
                    <a:p>
                      <a:r>
                        <a:rPr lang="en-US" dirty="0">
                          <a:hlinkClick r:id="rId2" action="ppaction://hlinksldjump"/>
                        </a:rPr>
                        <a:t>https://vimeo.com/51622686</a:t>
                      </a:r>
                      <a:endParaRPr lang="en-US" dirty="0"/>
                    </a:p>
                  </a:txBody>
                  <a:tcPr/>
                </a:tc>
                <a:extLst>
                  <a:ext uri="{0D108BD9-81ED-4DB2-BD59-A6C34878D82A}">
                    <a16:rowId xmlns:a16="http://schemas.microsoft.com/office/drawing/2014/main" val="3586655422"/>
                  </a:ext>
                </a:extLst>
              </a:tr>
            </a:tbl>
          </a:graphicData>
        </a:graphic>
      </p:graphicFrame>
      <p:graphicFrame>
        <p:nvGraphicFramePr>
          <p:cNvPr id="5" name="Table 4">
            <a:extLst>
              <a:ext uri="{FF2B5EF4-FFF2-40B4-BE49-F238E27FC236}">
                <a16:creationId xmlns:a16="http://schemas.microsoft.com/office/drawing/2014/main" id="{5A6392EE-5EF2-4340-801F-0E76F8A93A6B}"/>
              </a:ext>
            </a:extLst>
          </p:cNvPr>
          <p:cNvGraphicFramePr>
            <a:graphicFrameLocks noGrp="1"/>
          </p:cNvGraphicFramePr>
          <p:nvPr>
            <p:extLst/>
          </p:nvPr>
        </p:nvGraphicFramePr>
        <p:xfrm>
          <a:off x="6070601" y="824655"/>
          <a:ext cx="6014721" cy="2936240"/>
        </p:xfrm>
        <a:graphic>
          <a:graphicData uri="http://schemas.openxmlformats.org/drawingml/2006/table">
            <a:tbl>
              <a:tblPr firstRow="1" bandRow="1">
                <a:tableStyleId>{5C22544A-7EE6-4342-B048-85BDC9FD1C3A}</a:tableStyleId>
              </a:tblPr>
              <a:tblGrid>
                <a:gridCol w="2004907">
                  <a:extLst>
                    <a:ext uri="{9D8B030D-6E8A-4147-A177-3AD203B41FA5}">
                      <a16:colId xmlns:a16="http://schemas.microsoft.com/office/drawing/2014/main" val="4041560949"/>
                    </a:ext>
                  </a:extLst>
                </a:gridCol>
                <a:gridCol w="649393">
                  <a:extLst>
                    <a:ext uri="{9D8B030D-6E8A-4147-A177-3AD203B41FA5}">
                      <a16:colId xmlns:a16="http://schemas.microsoft.com/office/drawing/2014/main" val="2503534585"/>
                    </a:ext>
                  </a:extLst>
                </a:gridCol>
                <a:gridCol w="3360421">
                  <a:extLst>
                    <a:ext uri="{9D8B030D-6E8A-4147-A177-3AD203B41FA5}">
                      <a16:colId xmlns:a16="http://schemas.microsoft.com/office/drawing/2014/main" val="2404400596"/>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086002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1A2E3B"/>
                          </a:solidFill>
                          <a:effectLst/>
                          <a:latin typeface="Helvetica Neue"/>
                        </a:rPr>
                        <a:t>External Distractions</a:t>
                      </a:r>
                      <a:endParaRPr lang="en-US" dirty="0"/>
                    </a:p>
                  </a:txBody>
                  <a:tcPr/>
                </a:tc>
                <a:tc>
                  <a:txBody>
                    <a:bodyPr/>
                    <a:lstStyle/>
                    <a:p>
                      <a:r>
                        <a:rPr lang="en-US" dirty="0"/>
                        <a:t>3:11</a:t>
                      </a:r>
                    </a:p>
                  </a:txBody>
                  <a:tcPr/>
                </a:tc>
                <a:tc>
                  <a:txBody>
                    <a:bodyPr/>
                    <a:lstStyle/>
                    <a:p>
                      <a:pPr algn="l"/>
                      <a:r>
                        <a:rPr lang="en-US" dirty="0">
                          <a:hlinkClick r:id="rId2" action="ppaction://hlinksldjump"/>
                        </a:rPr>
                        <a:t>https://vimeo.com/51714524</a:t>
                      </a:r>
                      <a:endParaRPr lang="en-US" dirty="0"/>
                    </a:p>
                  </a:txBody>
                  <a:tcPr/>
                </a:tc>
                <a:extLst>
                  <a:ext uri="{0D108BD9-81ED-4DB2-BD59-A6C34878D82A}">
                    <a16:rowId xmlns:a16="http://schemas.microsoft.com/office/drawing/2014/main" val="2229247448"/>
                  </a:ext>
                </a:extLst>
              </a:tr>
              <a:tr h="370840">
                <a:tc>
                  <a:txBody>
                    <a:bodyPr/>
                    <a:lstStyle/>
                    <a:p>
                      <a:pPr algn="l"/>
                      <a:r>
                        <a:rPr lang="en-US" b="0" i="0" dirty="0">
                          <a:solidFill>
                            <a:srgbClr val="1A2E3B"/>
                          </a:solidFill>
                          <a:effectLst/>
                          <a:latin typeface="Helvetica Neue"/>
                        </a:rPr>
                        <a:t>The Challenge of Distracted Driving</a:t>
                      </a:r>
                    </a:p>
                  </a:txBody>
                  <a:tcPr/>
                </a:tc>
                <a:tc>
                  <a:txBody>
                    <a:bodyPr/>
                    <a:lstStyle/>
                    <a:p>
                      <a:r>
                        <a:rPr lang="en-US" dirty="0"/>
                        <a:t>3:45 </a:t>
                      </a:r>
                    </a:p>
                  </a:txBody>
                  <a:tcPr/>
                </a:tc>
                <a:tc>
                  <a:txBody>
                    <a:bodyPr/>
                    <a:lstStyle/>
                    <a:p>
                      <a:r>
                        <a:rPr lang="en-US" dirty="0">
                          <a:hlinkClick r:id="rId6"/>
                        </a:rPr>
                        <a:t>https://vimeo.com/51714647</a:t>
                      </a:r>
                      <a:endParaRPr lang="en-US" dirty="0"/>
                    </a:p>
                  </a:txBody>
                  <a:tcPr/>
                </a:tc>
                <a:extLst>
                  <a:ext uri="{0D108BD9-81ED-4DB2-BD59-A6C34878D82A}">
                    <a16:rowId xmlns:a16="http://schemas.microsoft.com/office/drawing/2014/main" val="29516214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Texting and Driving: The Dangers</a:t>
                      </a:r>
                    </a:p>
                  </a:txBody>
                  <a:tcPr/>
                </a:tc>
                <a:tc>
                  <a:txBody>
                    <a:bodyPr/>
                    <a:lstStyle/>
                    <a:p>
                      <a:r>
                        <a:rPr lang="en-US" dirty="0"/>
                        <a:t>1:47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https://vimeo.com/31471618</a:t>
                      </a:r>
                      <a:endParaRPr lang="en-US" dirty="0"/>
                    </a:p>
                  </a:txBody>
                  <a:tcPr/>
                </a:tc>
                <a:extLst>
                  <a:ext uri="{0D108BD9-81ED-4DB2-BD59-A6C34878D82A}">
                    <a16:rowId xmlns:a16="http://schemas.microsoft.com/office/drawing/2014/main" val="19030492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Text Messaging</a:t>
                      </a:r>
                    </a:p>
                  </a:txBody>
                  <a:tcPr/>
                </a:tc>
                <a:tc>
                  <a:txBody>
                    <a:bodyPr/>
                    <a:lstStyle/>
                    <a:p>
                      <a:r>
                        <a:rPr lang="en-US" dirty="0"/>
                        <a:t>3:09</a:t>
                      </a:r>
                    </a:p>
                  </a:txBody>
                  <a:tcPr/>
                </a:tc>
                <a:tc>
                  <a:txBody>
                    <a:bodyPr/>
                    <a:lstStyle/>
                    <a:p>
                      <a:r>
                        <a:rPr lang="en-US" dirty="0">
                          <a:hlinkClick r:id="rId8"/>
                        </a:rPr>
                        <a:t>https://vimeo.com/51714975</a:t>
                      </a:r>
                      <a:endParaRPr lang="en-US" dirty="0"/>
                    </a:p>
                  </a:txBody>
                  <a:tcPr/>
                </a:tc>
                <a:extLst>
                  <a:ext uri="{0D108BD9-81ED-4DB2-BD59-A6C34878D82A}">
                    <a16:rowId xmlns:a16="http://schemas.microsoft.com/office/drawing/2014/main" val="2961065148"/>
                  </a:ext>
                </a:extLst>
              </a:tr>
            </a:tbl>
          </a:graphicData>
        </a:graphic>
      </p:graphicFrame>
    </p:spTree>
    <p:extLst>
      <p:ext uri="{BB962C8B-B14F-4D97-AF65-F5344CB8AC3E}">
        <p14:creationId xmlns:p14="http://schemas.microsoft.com/office/powerpoint/2010/main" val="108842530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39000" b="-39000"/>
          </a:stretch>
        </a:blip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D093E8E-6DC6-4848-8927-A20E164806E1}"/>
              </a:ext>
            </a:extLst>
          </p:cNvPr>
          <p:cNvSpPr>
            <a:spLocks noGrp="1"/>
          </p:cNvSpPr>
          <p:nvPr>
            <p:ph type="title"/>
          </p:nvPr>
        </p:nvSpPr>
        <p:spPr>
          <a:xfrm>
            <a:off x="527538" y="4756638"/>
            <a:ext cx="11139854" cy="1583516"/>
          </a:xfrm>
          <a:solidFill>
            <a:srgbClr val="FFC000"/>
          </a:solidFill>
        </p:spPr>
        <p:txBody>
          <a:bodyPr vert="horz" lIns="91440" tIns="45720" rIns="91440" bIns="45720" rtlCol="0" anchor="b">
            <a:noAutofit/>
          </a:bodyPr>
          <a:lstStyle/>
          <a:p>
            <a:pPr algn="ctr"/>
            <a:r>
              <a:rPr lang="en-US" sz="3600" b="1" dirty="0">
                <a:solidFill>
                  <a:srgbClr val="FFFFFF"/>
                </a:solidFill>
                <a:effectLst>
                  <a:outerShdw blurRad="38100" dist="38100" dir="2700000" algn="tl">
                    <a:srgbClr val="000000">
                      <a:alpha val="43137"/>
                    </a:srgbClr>
                  </a:outerShdw>
                </a:effectLst>
                <a:latin typeface="+mn-lt"/>
              </a:rPr>
              <a:t>OCCUPANT PROTECTION FROM INJURY</a:t>
            </a:r>
            <a:br>
              <a:rPr lang="en-US" sz="3600" b="1" dirty="0">
                <a:solidFill>
                  <a:srgbClr val="FFFFFF"/>
                </a:solidFill>
                <a:effectLst>
                  <a:outerShdw blurRad="38100" dist="38100" dir="2700000" algn="tl">
                    <a:srgbClr val="000000">
                      <a:alpha val="43137"/>
                    </a:srgbClr>
                  </a:outerShdw>
                </a:effectLst>
                <a:latin typeface="+mn-lt"/>
              </a:rPr>
            </a:br>
            <a:r>
              <a:rPr lang="en-US" sz="3600" b="1" dirty="0">
                <a:solidFill>
                  <a:srgbClr val="FFFFFF"/>
                </a:solidFill>
                <a:effectLst>
                  <a:outerShdw blurRad="38100" dist="38100" dir="2700000" algn="tl">
                    <a:srgbClr val="000000">
                      <a:alpha val="43137"/>
                    </a:srgbClr>
                  </a:outerShdw>
                </a:effectLst>
                <a:latin typeface="+mn-lt"/>
              </a:rPr>
              <a:t>RESTRAINT SYSTEMS</a:t>
            </a:r>
            <a:br>
              <a:rPr lang="en-US" sz="3600" b="1" dirty="0">
                <a:solidFill>
                  <a:srgbClr val="FFFFFF"/>
                </a:solidFill>
                <a:effectLst>
                  <a:outerShdw blurRad="38100" dist="38100" dir="2700000" algn="tl">
                    <a:srgbClr val="000000">
                      <a:alpha val="43137"/>
                    </a:srgbClr>
                  </a:outerShdw>
                </a:effectLst>
                <a:latin typeface="+mn-lt"/>
              </a:rPr>
            </a:br>
            <a:r>
              <a:rPr lang="en-US" sz="3600" b="1" dirty="0">
                <a:solidFill>
                  <a:srgbClr val="FFFFFF"/>
                </a:solidFill>
                <a:effectLst>
                  <a:outerShdw blurRad="38100" dist="38100" dir="2700000" algn="tl">
                    <a:srgbClr val="000000">
                      <a:alpha val="43137"/>
                    </a:srgbClr>
                  </a:outerShdw>
                </a:effectLst>
                <a:latin typeface="+mn-lt"/>
              </a:rPr>
              <a:t>SEAT BELTS, AIRBAGS</a:t>
            </a:r>
          </a:p>
        </p:txBody>
      </p:sp>
      <p:pic>
        <p:nvPicPr>
          <p:cNvPr id="7" name="Picture 6" descr="A picture containing person, sitting&#10;&#10;Description automatically generated">
            <a:extLst>
              <a:ext uri="{FF2B5EF4-FFF2-40B4-BE49-F238E27FC236}">
                <a16:creationId xmlns:a16="http://schemas.microsoft.com/office/drawing/2014/main" id="{71976498-75C6-4167-BE35-04A3B6A474B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19870" y="755838"/>
            <a:ext cx="3425609" cy="3179456"/>
          </a:xfrm>
          <a:prstGeom prst="rect">
            <a:avLst/>
          </a:prstGeom>
        </p:spPr>
      </p:pic>
      <p:pic>
        <p:nvPicPr>
          <p:cNvPr id="3" name="Picture 2" descr="A drawing of a face&#10;&#10;Description automatically generated">
            <a:extLst>
              <a:ext uri="{FF2B5EF4-FFF2-40B4-BE49-F238E27FC236}">
                <a16:creationId xmlns:a16="http://schemas.microsoft.com/office/drawing/2014/main" id="{DD27C0BC-BF6D-4CE1-989F-117E513C3BE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03402" y="477749"/>
            <a:ext cx="3433324" cy="3657600"/>
          </a:xfrm>
          <a:prstGeom prst="rect">
            <a:avLst/>
          </a:prstGeom>
        </p:spPr>
      </p:pic>
      <p:cxnSp>
        <p:nvCxnSpPr>
          <p:cNvPr id="20" name="Straight Connector 19">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3DED7104-78A5-41F2-A88E-6133BA1BE41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496448" y="755837"/>
            <a:ext cx="3423916" cy="3413216"/>
          </a:xfrm>
          <a:prstGeom prst="rect">
            <a:avLst/>
          </a:prstGeom>
        </p:spPr>
      </p:pic>
      <p:cxnSp>
        <p:nvCxnSpPr>
          <p:cNvPr id="22" name="Straight Connector 21">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A0D0CF-13B8-4B67-A92F-3F79FA298881}"/>
              </a:ext>
            </a:extLst>
          </p:cNvPr>
          <p:cNvSpPr txBox="1"/>
          <p:nvPr/>
        </p:nvSpPr>
        <p:spPr>
          <a:xfrm>
            <a:off x="1056279" y="7076500"/>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7" tooltip="http://motovique.wordpress.com/2012/09/03/back-to-schoo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10"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F681AAE-007E-4C68-A7DD-A8981C1CC843}"/>
              </a:ext>
            </a:extLst>
          </p:cNvPr>
          <p:cNvSpPr txBox="1"/>
          <p:nvPr/>
        </p:nvSpPr>
        <p:spPr>
          <a:xfrm>
            <a:off x="5266263" y="7176054"/>
            <a:ext cx="231986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www.racing5.cl/2012/09/tecnologia-para-todos-la-consigna-del-salon-del-automovil-2012/">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11" tooltip="https://creativecommons.org/licenses/by-nc/3.0/">
                  <a:extLst>
                    <a:ext uri="{A12FA001-AC4F-418D-AE19-62706E023703}">
                      <ahyp:hlinkClr xmlns:ahyp="http://schemas.microsoft.com/office/drawing/2018/hyperlinkcolor" val="tx"/>
                    </a:ext>
                  </a:extLst>
                </a:hlinkClick>
              </a:rPr>
              <a:t>CC BY-NC</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0E4C37D-8FD3-47AF-A531-CD780F404FE9}"/>
              </a:ext>
            </a:extLst>
          </p:cNvPr>
          <p:cNvSpPr txBox="1"/>
          <p:nvPr/>
        </p:nvSpPr>
        <p:spPr>
          <a:xfrm>
            <a:off x="9347526" y="6975999"/>
            <a:ext cx="231986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9" tooltip="http://cosasdekari.blogspot.com/2011/04/porque-se-debe-utilizar-el-cinturon-de.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11" tooltip="https://creativecommons.org/licenses/by-nc/3.0/">
                  <a:extLst>
                    <a:ext uri="{A12FA001-AC4F-418D-AE19-62706E023703}">
                      <ahyp:hlinkClr xmlns:ahyp="http://schemas.microsoft.com/office/drawing/2018/hyperlinkcolor" val="tx"/>
                    </a:ext>
                  </a:extLst>
                </a:hlinkClick>
              </a:rPr>
              <a:t>CC BY-NC</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14857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7000"/>
            <a:lum/>
          </a:blip>
          <a:srcRect/>
          <a:stretch>
            <a:fillRect t="-39000" b="-39000"/>
          </a:stretch>
        </a:blipFill>
        <a:effectLst/>
      </p:bgPr>
    </p:bg>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E31B91C0-FC1F-41C2-849D-8285038FD783}"/>
              </a:ext>
            </a:extLst>
          </p:cNvPr>
          <p:cNvSpPr txBox="1">
            <a:spLocks/>
          </p:cNvSpPr>
          <p:nvPr/>
        </p:nvSpPr>
        <p:spPr>
          <a:xfrm>
            <a:off x="245868" y="1269803"/>
            <a:ext cx="11789546" cy="546961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08000" marR="0" lvl="2" indent="1079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4064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08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08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65200"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65200" marR="0" lvl="3" indent="1079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621208B5-EFD0-43CE-B699-C973E5A58601}"/>
              </a:ext>
            </a:extLst>
          </p:cNvPr>
          <p:cNvSpPr txBox="1">
            <a:spLocks/>
          </p:cNvSpPr>
          <p:nvPr/>
        </p:nvSpPr>
        <p:spPr>
          <a:xfrm>
            <a:off x="1056512" y="67722"/>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24" name="TextBox 23">
            <a:extLst>
              <a:ext uri="{FF2B5EF4-FFF2-40B4-BE49-F238E27FC236}">
                <a16:creationId xmlns:a16="http://schemas.microsoft.com/office/drawing/2014/main" id="{3C37E12B-786E-4848-97C5-FF55AB8650B1}"/>
              </a:ext>
            </a:extLst>
          </p:cNvPr>
          <p:cNvSpPr txBox="1"/>
          <p:nvPr/>
        </p:nvSpPr>
        <p:spPr>
          <a:xfrm>
            <a:off x="298889" y="896240"/>
            <a:ext cx="3676041" cy="769441"/>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INJURY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94" name="Rectangle 2">
            <a:extLst>
              <a:ext uri="{FF2B5EF4-FFF2-40B4-BE49-F238E27FC236}">
                <a16:creationId xmlns:a16="http://schemas.microsoft.com/office/drawing/2014/main" id="{65E30109-60B4-40F5-8CC8-5F34B52C777D}"/>
              </a:ext>
            </a:extLst>
          </p:cNvPr>
          <p:cNvSpPr>
            <a:spLocks noGrp="1" noChangeArrowheads="1"/>
          </p:cNvSpPr>
          <p:nvPr>
            <p:ph type="title"/>
          </p:nvPr>
        </p:nvSpPr>
        <p:spPr>
          <a:xfrm>
            <a:off x="744456" y="-179040"/>
            <a:ext cx="10515600" cy="1325563"/>
          </a:xfrm>
        </p:spPr>
        <p:txBody>
          <a:bodyPr anchor="ctr">
            <a:normAutofit/>
          </a:bodyPr>
          <a:lstStyle/>
          <a:p>
            <a:pPr algn="ctr" eaLnBrk="1" hangingPunct="1">
              <a:defRPr/>
            </a:pPr>
            <a:r>
              <a:rPr lang="en-US" altLang="en-US" b="1" dirty="0"/>
              <a:t>OCCUPANT PROTECTION</a:t>
            </a:r>
          </a:p>
        </p:txBody>
      </p:sp>
      <p:sp>
        <p:nvSpPr>
          <p:cNvPr id="3" name="Rectangle 2" descr="Ambulance">
            <a:extLst>
              <a:ext uri="{FF2B5EF4-FFF2-40B4-BE49-F238E27FC236}">
                <a16:creationId xmlns:a16="http://schemas.microsoft.com/office/drawing/2014/main" id="{D57E8755-D9AC-4D5F-8C85-5890F7C26D8F}"/>
              </a:ext>
            </a:extLst>
          </p:cNvPr>
          <p:cNvSpPr/>
          <p:nvPr/>
        </p:nvSpPr>
        <p:spPr>
          <a:xfrm>
            <a:off x="1323642" y="5132617"/>
            <a:ext cx="1626533" cy="179266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glow rad="215900">
              <a:schemeClr val="bg1"/>
            </a:glow>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171450" prstMaterial="powder">
            <a:bevelT w="88900" h="88900" prst="cross"/>
          </a:sp3d>
        </p:spPr>
        <p:style>
          <a:lnRef idx="2">
            <a:scrgbClr r="0" g="0" b="0"/>
          </a:lnRef>
          <a:fillRef idx="1">
            <a:scrgbClr r="0" g="0" b="0"/>
          </a:fillRef>
          <a:effectRef idx="0">
            <a:scrgbClr r="0" g="0" b="0"/>
          </a:effectRef>
          <a:fontRef idx="minor">
            <a:schemeClr val="lt1"/>
          </a:fontRef>
        </p:style>
      </p:sp>
      <p:sp>
        <p:nvSpPr>
          <p:cNvPr id="5" name="Rectangle 4">
            <a:extLst>
              <a:ext uri="{FF2B5EF4-FFF2-40B4-BE49-F238E27FC236}">
                <a16:creationId xmlns:a16="http://schemas.microsoft.com/office/drawing/2014/main" id="{3F4A33FD-FC39-4AC4-A814-E55C76DD887B}"/>
              </a:ext>
            </a:extLst>
          </p:cNvPr>
          <p:cNvSpPr/>
          <p:nvPr/>
        </p:nvSpPr>
        <p:spPr>
          <a:xfrm>
            <a:off x="1039277" y="4580264"/>
            <a:ext cx="3018938" cy="20785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4" name="Group 13">
            <a:extLst>
              <a:ext uri="{FF2B5EF4-FFF2-40B4-BE49-F238E27FC236}">
                <a16:creationId xmlns:a16="http://schemas.microsoft.com/office/drawing/2014/main" id="{D865CCD9-A233-4272-9322-6280C9AAACA2}"/>
              </a:ext>
            </a:extLst>
          </p:cNvPr>
          <p:cNvGrpSpPr/>
          <p:nvPr/>
        </p:nvGrpSpPr>
        <p:grpSpPr>
          <a:xfrm>
            <a:off x="8703844" y="218904"/>
            <a:ext cx="1186767" cy="1559627"/>
            <a:chOff x="4287817" y="3166012"/>
            <a:chExt cx="2008729" cy="2975119"/>
          </a:xfrm>
        </p:grpSpPr>
        <p:sp>
          <p:nvSpPr>
            <p:cNvPr id="13" name="Rectangle: Rounded Corners 12">
              <a:extLst>
                <a:ext uri="{FF2B5EF4-FFF2-40B4-BE49-F238E27FC236}">
                  <a16:creationId xmlns:a16="http://schemas.microsoft.com/office/drawing/2014/main" id="{29A37B86-D397-41BE-8C84-3524B4AA6E89}"/>
                </a:ext>
              </a:extLst>
            </p:cNvPr>
            <p:cNvSpPr/>
            <p:nvPr/>
          </p:nvSpPr>
          <p:spPr>
            <a:xfrm>
              <a:off x="4425385" y="3408971"/>
              <a:ext cx="1725817" cy="248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descr="Wheelchair Access">
              <a:extLst>
                <a:ext uri="{FF2B5EF4-FFF2-40B4-BE49-F238E27FC236}">
                  <a16:creationId xmlns:a16="http://schemas.microsoft.com/office/drawing/2014/main" id="{59CE1E6D-B779-4DB2-B60A-6F740DCC0CC7}"/>
                </a:ext>
              </a:extLst>
            </p:cNvPr>
            <p:cNvSpPr/>
            <p:nvPr/>
          </p:nvSpPr>
          <p:spPr>
            <a:xfrm>
              <a:off x="4287817" y="3166012"/>
              <a:ext cx="2008729" cy="2975119"/>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5">
                <a:hueOff val="-3379271"/>
                <a:satOff val="-8710"/>
                <a:lumOff val="-5883"/>
                <a:alphaOff val="0"/>
              </a:schemeClr>
            </a:effectRef>
            <a:fontRef idx="minor">
              <a:schemeClr val="lt1"/>
            </a:fontRef>
          </p:style>
        </p:sp>
      </p:grpSp>
      <p:sp>
        <p:nvSpPr>
          <p:cNvPr id="7" name="Freeform: Shape 6">
            <a:extLst>
              <a:ext uri="{FF2B5EF4-FFF2-40B4-BE49-F238E27FC236}">
                <a16:creationId xmlns:a16="http://schemas.microsoft.com/office/drawing/2014/main" id="{9DBA3E4E-7BCE-4D6C-8163-4C12D8010AE1}"/>
              </a:ext>
            </a:extLst>
          </p:cNvPr>
          <p:cNvSpPr/>
          <p:nvPr/>
        </p:nvSpPr>
        <p:spPr>
          <a:xfrm>
            <a:off x="5192025" y="1234788"/>
            <a:ext cx="2594941" cy="444556"/>
          </a:xfrm>
          <a:custGeom>
            <a:avLst/>
            <a:gdLst>
              <a:gd name="connsiteX0" fmla="*/ 0 w 3018938"/>
              <a:gd name="connsiteY0" fmla="*/ 0 h 850893"/>
              <a:gd name="connsiteX1" fmla="*/ 3018938 w 3018938"/>
              <a:gd name="connsiteY1" fmla="*/ 0 h 850893"/>
              <a:gd name="connsiteX2" fmla="*/ 3018938 w 3018938"/>
              <a:gd name="connsiteY2" fmla="*/ 850893 h 850893"/>
              <a:gd name="connsiteX3" fmla="*/ 0 w 3018938"/>
              <a:gd name="connsiteY3" fmla="*/ 850893 h 850893"/>
              <a:gd name="connsiteX4" fmla="*/ 0 w 3018938"/>
              <a:gd name="connsiteY4" fmla="*/ 0 h 850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938" h="850893">
                <a:moveTo>
                  <a:pt x="0" y="0"/>
                </a:moveTo>
                <a:lnTo>
                  <a:pt x="3018938" y="0"/>
                </a:lnTo>
                <a:lnTo>
                  <a:pt x="3018938" y="850893"/>
                </a:lnTo>
                <a:lnTo>
                  <a:pt x="0" y="850893"/>
                </a:ln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b="1"/>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 TYPES OF INJURY</a:t>
            </a:r>
          </a:p>
        </p:txBody>
      </p:sp>
      <p:sp>
        <p:nvSpPr>
          <p:cNvPr id="12" name="Rectangle: Rounded Corners 11">
            <a:extLst>
              <a:ext uri="{FF2B5EF4-FFF2-40B4-BE49-F238E27FC236}">
                <a16:creationId xmlns:a16="http://schemas.microsoft.com/office/drawing/2014/main" id="{1046522B-AC2C-4E96-8A71-92651D7F9C87}"/>
              </a:ext>
            </a:extLst>
          </p:cNvPr>
          <p:cNvSpPr/>
          <p:nvPr/>
        </p:nvSpPr>
        <p:spPr>
          <a:xfrm>
            <a:off x="298889" y="1826218"/>
            <a:ext cx="3107694" cy="3123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22300">
              <a:spcBef>
                <a:spcPct val="0"/>
              </a:spcBef>
              <a:spcAft>
                <a:spcPct val="35000"/>
              </a:spcAft>
              <a:defRPr b="1"/>
            </a:pPr>
            <a:r>
              <a:rPr lang="en-US" sz="2400" b="1" dirty="0">
                <a:solidFill>
                  <a:prstClr val="white"/>
                </a:solidFill>
              </a:rPr>
              <a:t>Injury - any damage to the body resulting from acute exposure to thermal, mechanical, chemical or electrical energy</a:t>
            </a:r>
          </a:p>
        </p:txBody>
      </p:sp>
      <p:sp>
        <p:nvSpPr>
          <p:cNvPr id="8" name="Rectangle 7">
            <a:extLst>
              <a:ext uri="{FF2B5EF4-FFF2-40B4-BE49-F238E27FC236}">
                <a16:creationId xmlns:a16="http://schemas.microsoft.com/office/drawing/2014/main" id="{09D6385B-00BF-4024-9856-52E9947752C8}"/>
              </a:ext>
            </a:extLst>
          </p:cNvPr>
          <p:cNvSpPr/>
          <p:nvPr/>
        </p:nvSpPr>
        <p:spPr>
          <a:xfrm>
            <a:off x="4808854" y="4006376"/>
            <a:ext cx="3018938" cy="20785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846BA3EF-BDC7-4F88-BE69-16F4887BFBCF}"/>
              </a:ext>
            </a:extLst>
          </p:cNvPr>
          <p:cNvSpPr/>
          <p:nvPr/>
        </p:nvSpPr>
        <p:spPr>
          <a:xfrm>
            <a:off x="5413690" y="1760059"/>
            <a:ext cx="2001128" cy="308705"/>
          </a:xfrm>
          <a:custGeom>
            <a:avLst/>
            <a:gdLst>
              <a:gd name="connsiteX0" fmla="*/ 0 w 3018938"/>
              <a:gd name="connsiteY0" fmla="*/ 0 h 850893"/>
              <a:gd name="connsiteX1" fmla="*/ 3018938 w 3018938"/>
              <a:gd name="connsiteY1" fmla="*/ 0 h 850893"/>
              <a:gd name="connsiteX2" fmla="*/ 3018938 w 3018938"/>
              <a:gd name="connsiteY2" fmla="*/ 850893 h 850893"/>
              <a:gd name="connsiteX3" fmla="*/ 0 w 3018938"/>
              <a:gd name="connsiteY3" fmla="*/ 850893 h 850893"/>
              <a:gd name="connsiteX4" fmla="*/ 0 w 3018938"/>
              <a:gd name="connsiteY4" fmla="*/ 0 h 850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938" h="850893">
                <a:moveTo>
                  <a:pt x="0" y="0"/>
                </a:moveTo>
                <a:lnTo>
                  <a:pt x="3018938" y="0"/>
                </a:lnTo>
                <a:lnTo>
                  <a:pt x="3018938" y="850893"/>
                </a:lnTo>
                <a:lnTo>
                  <a:pt x="0" y="850893"/>
                </a:lnTo>
                <a:lnTo>
                  <a:pt x="0" y="0"/>
                </a:lnTo>
                <a:close/>
              </a:path>
            </a:pathLst>
          </a:cu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b="1"/>
            </a:pPr>
            <a:r>
              <a:rPr kumimoji="0" lang="en-US" sz="2800" b="1" i="0" u="none" strike="noStrike" kern="1200" cap="none" spc="0" normalizeH="0" baseline="0" noProof="0" dirty="0">
                <a:ln>
                  <a:noFill/>
                </a:ln>
                <a:solidFill>
                  <a:schemeClr val="tx1"/>
                </a:solidFill>
                <a:effectLst/>
                <a:uLnTx/>
                <a:uFillTx/>
                <a:latin typeface="Calibri" panose="020F0502020204030204"/>
                <a:ea typeface="+mn-ea"/>
                <a:cs typeface="+mn-cs"/>
              </a:rPr>
              <a:t>NON - FATAL</a:t>
            </a:r>
          </a:p>
        </p:txBody>
      </p:sp>
      <p:sp>
        <p:nvSpPr>
          <p:cNvPr id="11" name="Freeform: Shape 10">
            <a:extLst>
              <a:ext uri="{FF2B5EF4-FFF2-40B4-BE49-F238E27FC236}">
                <a16:creationId xmlns:a16="http://schemas.microsoft.com/office/drawing/2014/main" id="{D61F0E11-4A6E-446E-94EE-3149AF980BB1}"/>
              </a:ext>
            </a:extLst>
          </p:cNvPr>
          <p:cNvSpPr/>
          <p:nvPr/>
        </p:nvSpPr>
        <p:spPr>
          <a:xfrm>
            <a:off x="3534793" y="2203617"/>
            <a:ext cx="5586405" cy="4424757"/>
          </a:xfrm>
          <a:custGeom>
            <a:avLst/>
            <a:gdLst>
              <a:gd name="connsiteX0" fmla="*/ 0 w 3018938"/>
              <a:gd name="connsiteY0" fmla="*/ 0 h 2078502"/>
              <a:gd name="connsiteX1" fmla="*/ 3018938 w 3018938"/>
              <a:gd name="connsiteY1" fmla="*/ 0 h 2078502"/>
              <a:gd name="connsiteX2" fmla="*/ 3018938 w 3018938"/>
              <a:gd name="connsiteY2" fmla="*/ 2078502 h 2078502"/>
              <a:gd name="connsiteX3" fmla="*/ 0 w 3018938"/>
              <a:gd name="connsiteY3" fmla="*/ 2078502 h 2078502"/>
              <a:gd name="connsiteX4" fmla="*/ 0 w 3018938"/>
              <a:gd name="connsiteY4" fmla="*/ 0 h 2078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938" h="2078502">
                <a:moveTo>
                  <a:pt x="0" y="0"/>
                </a:moveTo>
                <a:lnTo>
                  <a:pt x="3018938" y="0"/>
                </a:lnTo>
                <a:lnTo>
                  <a:pt x="3018938" y="2078502"/>
                </a:lnTo>
                <a:lnTo>
                  <a:pt x="0" y="2078502"/>
                </a:lnTo>
                <a:lnTo>
                  <a:pt x="0" y="0"/>
                </a:lnTo>
                <a:close/>
              </a:path>
            </a:pathLst>
          </a:custGeom>
          <a:solidFill>
            <a:srgbClr val="FFC000"/>
          </a:solidFill>
          <a:ln>
            <a:solidFill>
              <a:srgbClr val="FF0000"/>
            </a:solidFill>
          </a:ln>
          <a:effectLst>
            <a:glow>
              <a:schemeClr val="accent1">
                <a:alpha val="43000"/>
              </a:schemeClr>
            </a:glo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2" spcCol="274320" anchor="t" anchorCtr="0">
            <a:noAutofit/>
          </a:bodyPr>
          <a:lstStyle/>
          <a:p>
            <a:pPr marL="0" marR="0" lvl="0" indent="0" algn="l" defTabSz="488950" rtl="0" eaLnBrk="1" fontAlgn="auto" latinLnBrk="0" hangingPunct="1">
              <a:lnSpc>
                <a:spcPct val="100000"/>
              </a:lnSpc>
              <a:spcBef>
                <a:spcPct val="0"/>
              </a:spcBef>
              <a:spcAft>
                <a:spcPct val="35000"/>
              </a:spcAft>
              <a:buClrTx/>
              <a:buSzTx/>
              <a:buFontTx/>
              <a:buNone/>
              <a:tabLst/>
              <a:defRPr/>
            </a:pPr>
            <a:r>
              <a:rPr kumimoji="0" lang="en-US" sz="2200" b="1" i="0" u="sng" strike="noStrike" kern="1200" cap="none" spc="0" normalizeH="0" baseline="0" noProof="0" dirty="0">
                <a:ln>
                  <a:noFill/>
                </a:ln>
                <a:solidFill>
                  <a:prstClr val="white"/>
                </a:solidFill>
                <a:effectLst/>
                <a:uLnTx/>
                <a:uFillTx/>
                <a:latin typeface="Calibri" panose="020F0502020204030204"/>
                <a:ea typeface="+mn-ea"/>
                <a:cs typeface="+mn-cs"/>
              </a:rPr>
              <a:t>NONINCAPACITATING</a:t>
            </a:r>
          </a:p>
          <a:p>
            <a:pPr marL="0" marR="0" lvl="0" indent="0" algn="l" defTabSz="488950" rtl="0" eaLnBrk="1" fontAlgn="auto" latinLnBrk="0" hangingPunct="1">
              <a:lnSpc>
                <a:spcPct val="100000"/>
              </a:lnSpc>
              <a:spcBef>
                <a:spcPct val="0"/>
              </a:spcBef>
              <a:spcAft>
                <a:spcPct val="35000"/>
              </a:spcAft>
              <a:buClrTx/>
              <a:buSzTx/>
              <a:buFontTx/>
              <a:buNone/>
              <a:tabLst/>
              <a:defRPr/>
            </a:pPr>
            <a:r>
              <a:rPr kumimoji="0" lang="en-US" sz="2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SLIGHT TO SERIOUS “NOT” LIFE THREATENING OR  PERMANENT THREAT TO QUALITY OF LIFE</a:t>
            </a:r>
          </a:p>
          <a:p>
            <a:pPr marL="177800" marR="0" lvl="1" indent="-177800" algn="l" defTabSz="4889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LACERATIONS</a:t>
            </a:r>
          </a:p>
          <a:p>
            <a:pPr marL="177800" marR="0" lvl="1" indent="-177800" algn="l" defTabSz="48895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BRUISES, CONTUSSIONS</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2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CONCUSSION</a:t>
            </a:r>
          </a:p>
          <a:p>
            <a:pPr marL="177800" marR="0" lvl="0" indent="-177800" algn="l" defTabSz="48895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kumimoji="0" lang="en-US" sz="2200" b="1" i="0" strike="noStrike" kern="1200" cap="none" spc="0" normalizeH="0" baseline="0" noProof="0" dirty="0">
                <a:ln>
                  <a:noFill/>
                </a:ln>
                <a:solidFill>
                  <a:schemeClr val="tx1"/>
                </a:solidFill>
                <a:effectLst/>
                <a:uLnTx/>
                <a:uFillTx/>
                <a:latin typeface="Calibri" panose="020F0502020204030204"/>
                <a:ea typeface="+mn-ea"/>
                <a:cs typeface="+mn-cs"/>
              </a:rPr>
              <a:t>MINOR BURNS</a:t>
            </a:r>
          </a:p>
          <a:p>
            <a:pPr marL="0" marR="0" lvl="0" indent="0" algn="l" defTabSz="488950" rtl="0" eaLnBrk="1" fontAlgn="auto" latinLnBrk="0" hangingPunct="1">
              <a:lnSpc>
                <a:spcPct val="100000"/>
              </a:lnSpc>
              <a:spcBef>
                <a:spcPct val="0"/>
              </a:spcBef>
              <a:spcAft>
                <a:spcPct val="35000"/>
              </a:spcAft>
              <a:buClrTx/>
              <a:buSzTx/>
              <a:buFontTx/>
              <a:buNone/>
              <a:tabLst/>
              <a:defRPr/>
            </a:pPr>
            <a:endPar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88950" rtl="0" eaLnBrk="1" fontAlgn="auto" latinLnBrk="0" hangingPunct="1">
              <a:lnSpc>
                <a:spcPct val="100000"/>
              </a:lnSpc>
              <a:spcBef>
                <a:spcPct val="0"/>
              </a:spcBef>
              <a:spcAft>
                <a:spcPct val="35000"/>
              </a:spcAft>
              <a:buClrTx/>
              <a:buSzTx/>
              <a:buFontTx/>
              <a:buNone/>
              <a:tabLst/>
              <a:defRPr/>
            </a:pPr>
            <a:endParaRPr kumimoji="0" lang="en-US" sz="200" b="1" i="0" u="sng"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88950" rtl="0" eaLnBrk="1" fontAlgn="auto" latinLnBrk="0" hangingPunct="1">
              <a:lnSpc>
                <a:spcPct val="100000"/>
              </a:lnSpc>
              <a:spcBef>
                <a:spcPct val="0"/>
              </a:spcBef>
              <a:spcAft>
                <a:spcPct val="3500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panose="020F0502020204030204"/>
                <a:ea typeface="+mn-ea"/>
                <a:cs typeface="+mn-cs"/>
              </a:rPr>
              <a:t>INCAPACITATING</a:t>
            </a:r>
          </a:p>
          <a:p>
            <a:pPr marL="114300" marR="0" lvl="0" indent="-114300" algn="l" defTabSz="48895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INJURIES THAT DO NOT ALLOW THE VICTIM TO LIVE AS THEY HAD PREVIOUSLY (QUALITY OF LIFE) </a:t>
            </a:r>
          </a:p>
          <a:p>
            <a:pPr marR="0" lvl="0" algn="l" defTabSz="48895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PERMANENT, SERIOUS EFFECTS/MAY EVENTUALLY DEGRADE TO FATAL</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18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LOSS OF LIMB, PARALYSIS- FULL OR PARTIAL</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18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COMA, BRAIN DAMAGE, SPINAL DAMAGE</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US" sz="18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BURNS, SERIOUS FRACTURES</a:t>
            </a:r>
          </a:p>
        </p:txBody>
      </p:sp>
      <p:sp>
        <p:nvSpPr>
          <p:cNvPr id="4" name="Freeform: Shape 3">
            <a:extLst>
              <a:ext uri="{FF2B5EF4-FFF2-40B4-BE49-F238E27FC236}">
                <a16:creationId xmlns:a16="http://schemas.microsoft.com/office/drawing/2014/main" id="{642F3975-56D0-4688-A5BA-39C136F6497A}"/>
              </a:ext>
            </a:extLst>
          </p:cNvPr>
          <p:cNvSpPr/>
          <p:nvPr/>
        </p:nvSpPr>
        <p:spPr>
          <a:xfrm>
            <a:off x="478289" y="2965453"/>
            <a:ext cx="3018938" cy="850893"/>
          </a:xfrm>
          <a:custGeom>
            <a:avLst/>
            <a:gdLst>
              <a:gd name="connsiteX0" fmla="*/ 0 w 3018938"/>
              <a:gd name="connsiteY0" fmla="*/ 0 h 850893"/>
              <a:gd name="connsiteX1" fmla="*/ 3018938 w 3018938"/>
              <a:gd name="connsiteY1" fmla="*/ 0 h 850893"/>
              <a:gd name="connsiteX2" fmla="*/ 3018938 w 3018938"/>
              <a:gd name="connsiteY2" fmla="*/ 850893 h 850893"/>
              <a:gd name="connsiteX3" fmla="*/ 0 w 3018938"/>
              <a:gd name="connsiteY3" fmla="*/ 850893 h 850893"/>
              <a:gd name="connsiteX4" fmla="*/ 0 w 3018938"/>
              <a:gd name="connsiteY4" fmla="*/ 0 h 850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938" h="850893">
                <a:moveTo>
                  <a:pt x="0" y="0"/>
                </a:moveTo>
                <a:lnTo>
                  <a:pt x="3018938" y="0"/>
                </a:lnTo>
                <a:lnTo>
                  <a:pt x="3018938" y="850893"/>
                </a:lnTo>
                <a:lnTo>
                  <a:pt x="0" y="8508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b="1"/>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D8D6EDA0-AA97-40D8-89E6-C06337B88DAF}"/>
              </a:ext>
            </a:extLst>
          </p:cNvPr>
          <p:cNvSpPr/>
          <p:nvPr/>
        </p:nvSpPr>
        <p:spPr>
          <a:xfrm>
            <a:off x="9598149" y="1725026"/>
            <a:ext cx="1795720" cy="308704"/>
          </a:xfrm>
          <a:custGeom>
            <a:avLst/>
            <a:gdLst>
              <a:gd name="connsiteX0" fmla="*/ 0 w 3018938"/>
              <a:gd name="connsiteY0" fmla="*/ 0 h 850893"/>
              <a:gd name="connsiteX1" fmla="*/ 3018938 w 3018938"/>
              <a:gd name="connsiteY1" fmla="*/ 0 h 850893"/>
              <a:gd name="connsiteX2" fmla="*/ 3018938 w 3018938"/>
              <a:gd name="connsiteY2" fmla="*/ 850893 h 850893"/>
              <a:gd name="connsiteX3" fmla="*/ 0 w 3018938"/>
              <a:gd name="connsiteY3" fmla="*/ 850893 h 850893"/>
              <a:gd name="connsiteX4" fmla="*/ 0 w 3018938"/>
              <a:gd name="connsiteY4" fmla="*/ 0 h 850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938" h="850893">
                <a:moveTo>
                  <a:pt x="0" y="0"/>
                </a:moveTo>
                <a:lnTo>
                  <a:pt x="3018938" y="0"/>
                </a:lnTo>
                <a:lnTo>
                  <a:pt x="3018938" y="850893"/>
                </a:lnTo>
                <a:lnTo>
                  <a:pt x="0" y="850893"/>
                </a:lnTo>
                <a:lnTo>
                  <a:pt x="0" y="0"/>
                </a:lnTo>
                <a:close/>
              </a:path>
            </a:pathLst>
          </a:cu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0" tIns="0" rIns="0" bIns="0" numCol="1" spcCol="1270" anchor="ctr"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b="1"/>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FATAL</a:t>
            </a:r>
          </a:p>
        </p:txBody>
      </p:sp>
      <p:sp>
        <p:nvSpPr>
          <p:cNvPr id="15" name="TextBox 14">
            <a:extLst>
              <a:ext uri="{FF2B5EF4-FFF2-40B4-BE49-F238E27FC236}">
                <a16:creationId xmlns:a16="http://schemas.microsoft.com/office/drawing/2014/main" id="{3B4CF418-E796-4C1A-9A61-2E7063221EB5}"/>
              </a:ext>
            </a:extLst>
          </p:cNvPr>
          <p:cNvSpPr txBox="1"/>
          <p:nvPr/>
        </p:nvSpPr>
        <p:spPr>
          <a:xfrm>
            <a:off x="9170862" y="2178140"/>
            <a:ext cx="2860670" cy="3895487"/>
          </a:xfrm>
          <a:prstGeom prst="snipRoundRect">
            <a:avLst/>
          </a:prstGeom>
          <a:solidFill>
            <a:srgbClr val="FF0000"/>
          </a:solid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Any injury resulting in death</a:t>
            </a:r>
          </a:p>
          <a:p>
            <a:pPr marL="177800" marR="0" lvl="1" indent="-63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May be immediate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or</a:t>
            </a:r>
          </a:p>
          <a:p>
            <a:pPr marL="63500" marR="0" lvl="1" indent="50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Start as non-fatal incapacitating and degrade to fatal</a:t>
            </a:r>
          </a:p>
        </p:txBody>
      </p:sp>
      <p:sp>
        <p:nvSpPr>
          <p:cNvPr id="2" name="Arrow: Right 1">
            <a:extLst>
              <a:ext uri="{FF2B5EF4-FFF2-40B4-BE49-F238E27FC236}">
                <a16:creationId xmlns:a16="http://schemas.microsoft.com/office/drawing/2014/main" id="{313663B9-DD9B-44D2-A01E-3069CC25B635}"/>
              </a:ext>
            </a:extLst>
          </p:cNvPr>
          <p:cNvSpPr/>
          <p:nvPr/>
        </p:nvSpPr>
        <p:spPr>
          <a:xfrm>
            <a:off x="8663652" y="4683513"/>
            <a:ext cx="850390" cy="337899"/>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Skeleton">
            <a:extLst>
              <a:ext uri="{FF2B5EF4-FFF2-40B4-BE49-F238E27FC236}">
                <a16:creationId xmlns:a16="http://schemas.microsoft.com/office/drawing/2014/main" id="{E2AAB342-1AC8-4FA8-9845-B89D76A28ED6}"/>
              </a:ext>
            </a:extLst>
          </p:cNvPr>
          <p:cNvSpPr/>
          <p:nvPr/>
        </p:nvSpPr>
        <p:spPr>
          <a:xfrm>
            <a:off x="10073192" y="5892288"/>
            <a:ext cx="1056010" cy="741037"/>
          </a:xfrm>
          <a:prstGeom prst="rect">
            <a:avLst/>
          </a:prstGeom>
          <a:blipFill>
            <a:blip r:embed="rId8">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a:effectLst/>
        </p:spPr>
        <p:style>
          <a:lnRef idx="2">
            <a:scrgbClr r="0" g="0" b="0"/>
          </a:lnRef>
          <a:fillRef idx="1">
            <a:scrgbClr r="0" g="0" b="0"/>
          </a:fillRef>
          <a:effectRef idx="0">
            <a:schemeClr val="accent5">
              <a:hueOff val="-6758543"/>
              <a:satOff val="-17419"/>
              <a:lumOff val="-11765"/>
              <a:alphaOff val="0"/>
            </a:schemeClr>
          </a:effectRef>
          <a:fontRef idx="minor">
            <a:schemeClr val="lt1"/>
          </a:fontRef>
        </p:style>
      </p:sp>
    </p:spTree>
    <p:extLst>
      <p:ext uri="{BB962C8B-B14F-4D97-AF65-F5344CB8AC3E}">
        <p14:creationId xmlns:p14="http://schemas.microsoft.com/office/powerpoint/2010/main" val="216976908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621208B5-EFD0-43CE-B699-C973E5A58601}"/>
              </a:ext>
            </a:extLst>
          </p:cNvPr>
          <p:cNvSpPr txBox="1">
            <a:spLocks/>
          </p:cNvSpPr>
          <p:nvPr/>
        </p:nvSpPr>
        <p:spPr>
          <a:xfrm>
            <a:off x="994228" y="222544"/>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24" name="TextBox 23">
            <a:extLst>
              <a:ext uri="{FF2B5EF4-FFF2-40B4-BE49-F238E27FC236}">
                <a16:creationId xmlns:a16="http://schemas.microsoft.com/office/drawing/2014/main" id="{3C37E12B-786E-4848-97C5-FF55AB8650B1}"/>
              </a:ext>
            </a:extLst>
          </p:cNvPr>
          <p:cNvSpPr txBox="1"/>
          <p:nvPr/>
        </p:nvSpPr>
        <p:spPr>
          <a:xfrm>
            <a:off x="1203549" y="1061677"/>
            <a:ext cx="8692701" cy="769441"/>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INJURY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94" name="Rectangle 2">
            <a:extLst>
              <a:ext uri="{FF2B5EF4-FFF2-40B4-BE49-F238E27FC236}">
                <a16:creationId xmlns:a16="http://schemas.microsoft.com/office/drawing/2014/main" id="{65E30109-60B4-40F5-8CC8-5F34B52C777D}"/>
              </a:ext>
            </a:extLst>
          </p:cNvPr>
          <p:cNvSpPr>
            <a:spLocks noGrp="1" noChangeArrowheads="1"/>
          </p:cNvSpPr>
          <p:nvPr>
            <p:ph type="title"/>
          </p:nvPr>
        </p:nvSpPr>
        <p:spPr>
          <a:xfrm>
            <a:off x="731884" y="31564"/>
            <a:ext cx="10515600" cy="1325563"/>
          </a:xfrm>
        </p:spPr>
        <p:txBody>
          <a:bodyPr>
            <a:normAutofit/>
          </a:bodyPr>
          <a:lstStyle/>
          <a:p>
            <a:pPr algn="ctr" eaLnBrk="1" hangingPunct="1">
              <a:defRPr/>
            </a:pPr>
            <a:r>
              <a:rPr lang="en-US" altLang="en-US" dirty="0"/>
              <a:t>OCCUPANT PROTECTION</a:t>
            </a:r>
          </a:p>
        </p:txBody>
      </p:sp>
      <p:sp>
        <p:nvSpPr>
          <p:cNvPr id="5" name="Rectangle 4">
            <a:extLst>
              <a:ext uri="{FF2B5EF4-FFF2-40B4-BE49-F238E27FC236}">
                <a16:creationId xmlns:a16="http://schemas.microsoft.com/office/drawing/2014/main" id="{3F4A33FD-FC39-4AC4-A814-E55C76DD887B}"/>
              </a:ext>
            </a:extLst>
          </p:cNvPr>
          <p:cNvSpPr/>
          <p:nvPr/>
        </p:nvSpPr>
        <p:spPr>
          <a:xfrm>
            <a:off x="1039277" y="4580264"/>
            <a:ext cx="3018938" cy="20785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4" name="Group 13">
            <a:extLst>
              <a:ext uri="{FF2B5EF4-FFF2-40B4-BE49-F238E27FC236}">
                <a16:creationId xmlns:a16="http://schemas.microsoft.com/office/drawing/2014/main" id="{D865CCD9-A233-4272-9322-6280C9AAACA2}"/>
              </a:ext>
            </a:extLst>
          </p:cNvPr>
          <p:cNvGrpSpPr/>
          <p:nvPr/>
        </p:nvGrpSpPr>
        <p:grpSpPr>
          <a:xfrm>
            <a:off x="9043798" y="276961"/>
            <a:ext cx="1186767" cy="1559627"/>
            <a:chOff x="4287817" y="3166012"/>
            <a:chExt cx="2008729" cy="2975119"/>
          </a:xfrm>
        </p:grpSpPr>
        <p:sp>
          <p:nvSpPr>
            <p:cNvPr id="13" name="Rectangle: Rounded Corners 12">
              <a:extLst>
                <a:ext uri="{FF2B5EF4-FFF2-40B4-BE49-F238E27FC236}">
                  <a16:creationId xmlns:a16="http://schemas.microsoft.com/office/drawing/2014/main" id="{29A37B86-D397-41BE-8C84-3524B4AA6E89}"/>
                </a:ext>
              </a:extLst>
            </p:cNvPr>
            <p:cNvSpPr/>
            <p:nvPr/>
          </p:nvSpPr>
          <p:spPr>
            <a:xfrm>
              <a:off x="4425385" y="3408971"/>
              <a:ext cx="1725817" cy="248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descr="Wheelchair Access">
              <a:extLst>
                <a:ext uri="{FF2B5EF4-FFF2-40B4-BE49-F238E27FC236}">
                  <a16:creationId xmlns:a16="http://schemas.microsoft.com/office/drawing/2014/main" id="{59CE1E6D-B779-4DB2-B60A-6F740DCC0CC7}"/>
                </a:ext>
              </a:extLst>
            </p:cNvPr>
            <p:cNvSpPr/>
            <p:nvPr/>
          </p:nvSpPr>
          <p:spPr>
            <a:xfrm>
              <a:off x="4287817" y="3166012"/>
              <a:ext cx="2008729" cy="2975119"/>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5">
                <a:hueOff val="-3379271"/>
                <a:satOff val="-8710"/>
                <a:lumOff val="-5883"/>
                <a:alphaOff val="0"/>
              </a:schemeClr>
            </a:effectRef>
            <a:fontRef idx="minor">
              <a:schemeClr val="lt1"/>
            </a:fontRef>
          </p:style>
        </p:sp>
      </p:grpSp>
      <p:sp>
        <p:nvSpPr>
          <p:cNvPr id="7" name="Freeform: Shape 6">
            <a:extLst>
              <a:ext uri="{FF2B5EF4-FFF2-40B4-BE49-F238E27FC236}">
                <a16:creationId xmlns:a16="http://schemas.microsoft.com/office/drawing/2014/main" id="{9DBA3E4E-7BCE-4D6C-8163-4C12D8010AE1}"/>
              </a:ext>
            </a:extLst>
          </p:cNvPr>
          <p:cNvSpPr/>
          <p:nvPr/>
        </p:nvSpPr>
        <p:spPr>
          <a:xfrm>
            <a:off x="4239656" y="1166988"/>
            <a:ext cx="2892615" cy="623788"/>
          </a:xfrm>
          <a:custGeom>
            <a:avLst/>
            <a:gdLst>
              <a:gd name="connsiteX0" fmla="*/ 0 w 3018938"/>
              <a:gd name="connsiteY0" fmla="*/ 0 h 850893"/>
              <a:gd name="connsiteX1" fmla="*/ 3018938 w 3018938"/>
              <a:gd name="connsiteY1" fmla="*/ 0 h 850893"/>
              <a:gd name="connsiteX2" fmla="*/ 3018938 w 3018938"/>
              <a:gd name="connsiteY2" fmla="*/ 850893 h 850893"/>
              <a:gd name="connsiteX3" fmla="*/ 0 w 3018938"/>
              <a:gd name="connsiteY3" fmla="*/ 850893 h 850893"/>
              <a:gd name="connsiteX4" fmla="*/ 0 w 3018938"/>
              <a:gd name="connsiteY4" fmla="*/ 0 h 850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938" h="850893">
                <a:moveTo>
                  <a:pt x="0" y="0"/>
                </a:moveTo>
                <a:lnTo>
                  <a:pt x="3018938" y="0"/>
                </a:lnTo>
                <a:lnTo>
                  <a:pt x="3018938" y="850893"/>
                </a:lnTo>
                <a:lnTo>
                  <a:pt x="0" y="850893"/>
                </a:ln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CAUSES OF INJURIES</a:t>
            </a:r>
          </a:p>
        </p:txBody>
      </p:sp>
      <p:sp>
        <p:nvSpPr>
          <p:cNvPr id="8" name="Rectangle 7">
            <a:extLst>
              <a:ext uri="{FF2B5EF4-FFF2-40B4-BE49-F238E27FC236}">
                <a16:creationId xmlns:a16="http://schemas.microsoft.com/office/drawing/2014/main" id="{09D6385B-00BF-4024-9856-52E9947752C8}"/>
              </a:ext>
            </a:extLst>
          </p:cNvPr>
          <p:cNvSpPr/>
          <p:nvPr/>
        </p:nvSpPr>
        <p:spPr>
          <a:xfrm>
            <a:off x="4808854" y="4006376"/>
            <a:ext cx="3018938" cy="20785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descr="Skeleton">
            <a:extLst>
              <a:ext uri="{FF2B5EF4-FFF2-40B4-BE49-F238E27FC236}">
                <a16:creationId xmlns:a16="http://schemas.microsoft.com/office/drawing/2014/main" id="{E2AAB342-1AC8-4FA8-9845-B89D76A28ED6}"/>
              </a:ext>
            </a:extLst>
          </p:cNvPr>
          <p:cNvSpPr/>
          <p:nvPr/>
        </p:nvSpPr>
        <p:spPr>
          <a:xfrm>
            <a:off x="10144695" y="7600086"/>
            <a:ext cx="1348708" cy="1130065"/>
          </a:xfrm>
          <a:prstGeom prst="rect">
            <a:avLst/>
          </a:prstGeom>
          <a:blipFill>
            <a:blip r:embed="rId6">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a:effectLst>
            <a:glow rad="1612900">
              <a:schemeClr val="bg1">
                <a:alpha val="74000"/>
              </a:schemeClr>
            </a:glow>
          </a:effectLst>
        </p:spPr>
        <p:style>
          <a:lnRef idx="2">
            <a:scrgbClr r="0" g="0" b="0"/>
          </a:lnRef>
          <a:fillRef idx="1">
            <a:scrgbClr r="0" g="0" b="0"/>
          </a:fillRef>
          <a:effectRef idx="0">
            <a:schemeClr val="accent5">
              <a:hueOff val="-6758543"/>
              <a:satOff val="-17419"/>
              <a:lumOff val="-11765"/>
              <a:alphaOff val="0"/>
            </a:schemeClr>
          </a:effectRef>
          <a:fontRef idx="minor">
            <a:schemeClr val="lt1"/>
          </a:fontRef>
        </p:style>
      </p:sp>
      <p:sp>
        <p:nvSpPr>
          <p:cNvPr id="17" name="Rectangle: Rounded Corners 16">
            <a:extLst>
              <a:ext uri="{FF2B5EF4-FFF2-40B4-BE49-F238E27FC236}">
                <a16:creationId xmlns:a16="http://schemas.microsoft.com/office/drawing/2014/main" id="{6EB431F9-A310-450F-939B-102E3E8D5FAE}"/>
              </a:ext>
            </a:extLst>
          </p:cNvPr>
          <p:cNvSpPr/>
          <p:nvPr/>
        </p:nvSpPr>
        <p:spPr>
          <a:xfrm>
            <a:off x="285346" y="1831118"/>
            <a:ext cx="6150746" cy="499531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sng" strike="noStrike" kern="1200" cap="none" spc="0" normalizeH="0" baseline="0" noProof="0" dirty="0">
                <a:ln>
                  <a:noFill/>
                </a:ln>
                <a:solidFill>
                  <a:prstClr val="white"/>
                </a:solidFill>
                <a:effectLst/>
                <a:uLnTx/>
                <a:uFillTx/>
                <a:latin typeface="Calibri" panose="020F0502020204030204"/>
                <a:ea typeface="+mn-ea"/>
                <a:cs typeface="+mn-cs"/>
              </a:rPr>
              <a:t>COLLISION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Calibri" panose="020F0502020204030204"/>
                <a:ea typeface="+mn-ea"/>
                <a:cs typeface="+mn-cs"/>
              </a:rPr>
              <a:t>TYPES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BODY TO OBJECT</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Body hits something inside or out of 	the vehicle</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OBJECT TO BODY</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	Something hits a part of the body</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INTERNAL</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Internal organs collide inside the body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8186E8E-F05A-4087-BC06-C4E538C23769}"/>
              </a:ext>
            </a:extLst>
          </p:cNvPr>
          <p:cNvSpPr/>
          <p:nvPr/>
        </p:nvSpPr>
        <p:spPr>
          <a:xfrm>
            <a:off x="333355" y="1884009"/>
            <a:ext cx="1411844" cy="623788"/>
          </a:xfrm>
          <a:custGeom>
            <a:avLst/>
            <a:gdLst>
              <a:gd name="connsiteX0" fmla="*/ 0 w 3018938"/>
              <a:gd name="connsiteY0" fmla="*/ 0 h 850893"/>
              <a:gd name="connsiteX1" fmla="*/ 3018938 w 3018938"/>
              <a:gd name="connsiteY1" fmla="*/ 0 h 850893"/>
              <a:gd name="connsiteX2" fmla="*/ 3018938 w 3018938"/>
              <a:gd name="connsiteY2" fmla="*/ 850893 h 850893"/>
              <a:gd name="connsiteX3" fmla="*/ 0 w 3018938"/>
              <a:gd name="connsiteY3" fmla="*/ 850893 h 850893"/>
              <a:gd name="connsiteX4" fmla="*/ 0 w 3018938"/>
              <a:gd name="connsiteY4" fmla="*/ 0 h 850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938" h="850893">
                <a:moveTo>
                  <a:pt x="0" y="0"/>
                </a:moveTo>
                <a:lnTo>
                  <a:pt x="3018938" y="0"/>
                </a:lnTo>
                <a:lnTo>
                  <a:pt x="3018938" y="850893"/>
                </a:lnTo>
                <a:lnTo>
                  <a:pt x="0" y="850893"/>
                </a:lnTo>
                <a:lnTo>
                  <a:pt x="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Due to:</a:t>
            </a:r>
          </a:p>
        </p:txBody>
      </p:sp>
      <p:sp>
        <p:nvSpPr>
          <p:cNvPr id="18" name="Rectangle: Rounded Corners 17">
            <a:extLst>
              <a:ext uri="{FF2B5EF4-FFF2-40B4-BE49-F238E27FC236}">
                <a16:creationId xmlns:a16="http://schemas.microsoft.com/office/drawing/2014/main" id="{246C772F-C61B-495B-BF92-8EB3B61B9429}"/>
              </a:ext>
            </a:extLst>
          </p:cNvPr>
          <p:cNvSpPr/>
          <p:nvPr/>
        </p:nvSpPr>
        <p:spPr>
          <a:xfrm>
            <a:off x="6667500" y="1884009"/>
            <a:ext cx="5215854" cy="467002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white"/>
                </a:solidFill>
                <a:effectLst/>
                <a:uLnTx/>
                <a:uFillTx/>
                <a:latin typeface="Calibri" panose="020F0502020204030204"/>
                <a:ea typeface="+mn-ea"/>
                <a:cs typeface="+mn-cs"/>
              </a:rPr>
              <a:t>EJECTION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TYPES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PARTIAL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    Part of the body is outside of  the vehicle during a crash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COMPLETE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The body is thrown from the vehicle during a crash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descr="Ambulance">
            <a:extLst>
              <a:ext uri="{FF2B5EF4-FFF2-40B4-BE49-F238E27FC236}">
                <a16:creationId xmlns:a16="http://schemas.microsoft.com/office/drawing/2014/main" id="{D57E8755-D9AC-4D5F-8C85-5890F7C26D8F}"/>
              </a:ext>
            </a:extLst>
          </p:cNvPr>
          <p:cNvSpPr/>
          <p:nvPr/>
        </p:nvSpPr>
        <p:spPr>
          <a:xfrm>
            <a:off x="5841799" y="5208957"/>
            <a:ext cx="1626533" cy="179266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a:effectLst>
            <a:glow rad="215900">
              <a:schemeClr val="bg1"/>
            </a:glow>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171450" prstMaterial="powder">
            <a:bevelT w="88900" h="88900" prst="cross"/>
          </a:sp3d>
        </p:spPr>
        <p:style>
          <a:lnRef idx="2">
            <a:scrgbClr r="0" g="0" b="0"/>
          </a:lnRef>
          <a:fillRef idx="1">
            <a:scrgbClr r="0" g="0" b="0"/>
          </a:fillRef>
          <a:effectRef idx="0">
            <a:scrgbClr r="0" g="0" b="0"/>
          </a:effectRef>
          <a:fontRef idx="minor">
            <a:schemeClr val="lt1"/>
          </a:fontRef>
        </p:style>
      </p:sp>
    </p:spTree>
    <p:extLst>
      <p:ext uri="{BB962C8B-B14F-4D97-AF65-F5344CB8AC3E}">
        <p14:creationId xmlns:p14="http://schemas.microsoft.com/office/powerpoint/2010/main" val="161843826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621208B5-EFD0-43CE-B699-C973E5A58601}"/>
              </a:ext>
            </a:extLst>
          </p:cNvPr>
          <p:cNvSpPr txBox="1">
            <a:spLocks/>
          </p:cNvSpPr>
          <p:nvPr/>
        </p:nvSpPr>
        <p:spPr>
          <a:xfrm>
            <a:off x="994228" y="222544"/>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24" name="TextBox 23">
            <a:extLst>
              <a:ext uri="{FF2B5EF4-FFF2-40B4-BE49-F238E27FC236}">
                <a16:creationId xmlns:a16="http://schemas.microsoft.com/office/drawing/2014/main" id="{3C37E12B-786E-4848-97C5-FF55AB8650B1}"/>
              </a:ext>
            </a:extLst>
          </p:cNvPr>
          <p:cNvSpPr txBox="1"/>
          <p:nvPr/>
        </p:nvSpPr>
        <p:spPr>
          <a:xfrm>
            <a:off x="1203549" y="1061677"/>
            <a:ext cx="8692701" cy="769441"/>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PROTECTION DEVICES-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94" name="Rectangle 2">
            <a:extLst>
              <a:ext uri="{FF2B5EF4-FFF2-40B4-BE49-F238E27FC236}">
                <a16:creationId xmlns:a16="http://schemas.microsoft.com/office/drawing/2014/main" id="{65E30109-60B4-40F5-8CC8-5F34B52C777D}"/>
              </a:ext>
            </a:extLst>
          </p:cNvPr>
          <p:cNvSpPr>
            <a:spLocks noGrp="1" noChangeArrowheads="1"/>
          </p:cNvSpPr>
          <p:nvPr>
            <p:ph type="title"/>
          </p:nvPr>
        </p:nvSpPr>
        <p:spPr>
          <a:xfrm>
            <a:off x="731884" y="-91034"/>
            <a:ext cx="10515600" cy="1448162"/>
          </a:xfrm>
        </p:spPr>
        <p:txBody>
          <a:bodyPr>
            <a:normAutofit/>
          </a:bodyPr>
          <a:lstStyle/>
          <a:p>
            <a:pPr algn="ctr" eaLnBrk="1" hangingPunct="1">
              <a:defRPr/>
            </a:pPr>
            <a:r>
              <a:rPr lang="en-US" altLang="en-US" dirty="0"/>
              <a:t>OCCUPANT PROTECTION</a:t>
            </a:r>
          </a:p>
        </p:txBody>
      </p:sp>
      <p:sp>
        <p:nvSpPr>
          <p:cNvPr id="5" name="Rectangle 4">
            <a:extLst>
              <a:ext uri="{FF2B5EF4-FFF2-40B4-BE49-F238E27FC236}">
                <a16:creationId xmlns:a16="http://schemas.microsoft.com/office/drawing/2014/main" id="{3F4A33FD-FC39-4AC4-A814-E55C76DD887B}"/>
              </a:ext>
            </a:extLst>
          </p:cNvPr>
          <p:cNvSpPr/>
          <p:nvPr/>
        </p:nvSpPr>
        <p:spPr>
          <a:xfrm>
            <a:off x="1039277" y="4580264"/>
            <a:ext cx="3018938" cy="20785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4" name="Group 13">
            <a:extLst>
              <a:ext uri="{FF2B5EF4-FFF2-40B4-BE49-F238E27FC236}">
                <a16:creationId xmlns:a16="http://schemas.microsoft.com/office/drawing/2014/main" id="{D865CCD9-A233-4272-9322-6280C9AAACA2}"/>
              </a:ext>
            </a:extLst>
          </p:cNvPr>
          <p:cNvGrpSpPr/>
          <p:nvPr/>
        </p:nvGrpSpPr>
        <p:grpSpPr>
          <a:xfrm>
            <a:off x="12192000" y="948170"/>
            <a:ext cx="1186767" cy="1559627"/>
            <a:chOff x="4287817" y="3166012"/>
            <a:chExt cx="2008729" cy="2975119"/>
          </a:xfrm>
        </p:grpSpPr>
        <p:sp>
          <p:nvSpPr>
            <p:cNvPr id="13" name="Rectangle: Rounded Corners 12">
              <a:extLst>
                <a:ext uri="{FF2B5EF4-FFF2-40B4-BE49-F238E27FC236}">
                  <a16:creationId xmlns:a16="http://schemas.microsoft.com/office/drawing/2014/main" id="{29A37B86-D397-41BE-8C84-3524B4AA6E89}"/>
                </a:ext>
              </a:extLst>
            </p:cNvPr>
            <p:cNvSpPr/>
            <p:nvPr/>
          </p:nvSpPr>
          <p:spPr>
            <a:xfrm>
              <a:off x="4425385" y="3408971"/>
              <a:ext cx="1725817" cy="248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descr="Wheelchair Access">
              <a:extLst>
                <a:ext uri="{FF2B5EF4-FFF2-40B4-BE49-F238E27FC236}">
                  <a16:creationId xmlns:a16="http://schemas.microsoft.com/office/drawing/2014/main" id="{59CE1E6D-B779-4DB2-B60A-6F740DCC0CC7}"/>
                </a:ext>
              </a:extLst>
            </p:cNvPr>
            <p:cNvSpPr/>
            <p:nvPr/>
          </p:nvSpPr>
          <p:spPr>
            <a:xfrm>
              <a:off x="4287817" y="3166012"/>
              <a:ext cx="2008729" cy="2975119"/>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5">
                <a:hueOff val="-3379271"/>
                <a:satOff val="-8710"/>
                <a:lumOff val="-5883"/>
                <a:alphaOff val="0"/>
              </a:schemeClr>
            </a:effectRef>
            <a:fontRef idx="minor">
              <a:schemeClr val="lt1"/>
            </a:fontRef>
          </p:style>
        </p:sp>
      </p:grpSp>
      <p:sp>
        <p:nvSpPr>
          <p:cNvPr id="8" name="Rectangle 7">
            <a:extLst>
              <a:ext uri="{FF2B5EF4-FFF2-40B4-BE49-F238E27FC236}">
                <a16:creationId xmlns:a16="http://schemas.microsoft.com/office/drawing/2014/main" id="{09D6385B-00BF-4024-9856-52E9947752C8}"/>
              </a:ext>
            </a:extLst>
          </p:cNvPr>
          <p:cNvSpPr/>
          <p:nvPr/>
        </p:nvSpPr>
        <p:spPr>
          <a:xfrm>
            <a:off x="4808854" y="4006376"/>
            <a:ext cx="3018938" cy="20785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descr="Skeleton">
            <a:extLst>
              <a:ext uri="{FF2B5EF4-FFF2-40B4-BE49-F238E27FC236}">
                <a16:creationId xmlns:a16="http://schemas.microsoft.com/office/drawing/2014/main" id="{E2AAB342-1AC8-4FA8-9845-B89D76A28ED6}"/>
              </a:ext>
            </a:extLst>
          </p:cNvPr>
          <p:cNvSpPr/>
          <p:nvPr/>
        </p:nvSpPr>
        <p:spPr>
          <a:xfrm>
            <a:off x="10144695" y="7600086"/>
            <a:ext cx="1348708" cy="1130065"/>
          </a:xfrm>
          <a:prstGeom prst="rect">
            <a:avLst/>
          </a:prstGeom>
          <a:blipFill>
            <a:blip r:embed="rId6">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a:effectLst>
            <a:glow rad="1612900">
              <a:schemeClr val="bg1">
                <a:alpha val="74000"/>
              </a:schemeClr>
            </a:glow>
          </a:effectLst>
        </p:spPr>
        <p:style>
          <a:lnRef idx="2">
            <a:scrgbClr r="0" g="0" b="0"/>
          </a:lnRef>
          <a:fillRef idx="1">
            <a:scrgbClr r="0" g="0" b="0"/>
          </a:fillRef>
          <a:effectRef idx="0">
            <a:schemeClr val="accent5">
              <a:hueOff val="-6758543"/>
              <a:satOff val="-17419"/>
              <a:lumOff val="-11765"/>
              <a:alphaOff val="0"/>
            </a:schemeClr>
          </a:effectRef>
          <a:fontRef idx="minor">
            <a:schemeClr val="lt1"/>
          </a:fontRef>
        </p:style>
      </p:sp>
      <p:sp>
        <p:nvSpPr>
          <p:cNvPr id="17" name="Rectangle: Rounded Corners 16">
            <a:extLst>
              <a:ext uri="{FF2B5EF4-FFF2-40B4-BE49-F238E27FC236}">
                <a16:creationId xmlns:a16="http://schemas.microsoft.com/office/drawing/2014/main" id="{6EB431F9-A310-450F-939B-102E3E8D5FAE}"/>
              </a:ext>
            </a:extLst>
          </p:cNvPr>
          <p:cNvSpPr/>
          <p:nvPr/>
        </p:nvSpPr>
        <p:spPr>
          <a:xfrm>
            <a:off x="156753" y="2526288"/>
            <a:ext cx="6397699" cy="420745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246C772F-C61B-495B-BF92-8EB3B61B9429}"/>
              </a:ext>
            </a:extLst>
          </p:cNvPr>
          <p:cNvSpPr/>
          <p:nvPr/>
        </p:nvSpPr>
        <p:spPr>
          <a:xfrm>
            <a:off x="6815572" y="2507796"/>
            <a:ext cx="5252458" cy="420745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8916721-5CAF-49E5-B9AE-0DC10386F601}"/>
              </a:ext>
            </a:extLst>
          </p:cNvPr>
          <p:cNvSpPr txBox="1"/>
          <p:nvPr/>
        </p:nvSpPr>
        <p:spPr>
          <a:xfrm>
            <a:off x="7051131" y="2268512"/>
            <a:ext cx="4668611" cy="5139869"/>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C000"/>
                </a:solidFill>
                <a:effectLst/>
                <a:uLnTx/>
                <a:uFillTx/>
                <a:latin typeface="Calibri" panose="020F0502020204030204"/>
                <a:ea typeface="+mn-ea"/>
                <a:cs typeface="+mn-cs"/>
              </a:rPr>
              <a:t>RESTRAINT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ACTIVE- </a:t>
            </a:r>
            <a:r>
              <a:rPr kumimoji="0" lang="en-US" altLang="en-US" sz="2400" b="0" i="0" u="sng" strike="noStrike" kern="1200" cap="none" spc="0" normalizeH="0" baseline="0" noProof="0" dirty="0">
                <a:ln>
                  <a:noFill/>
                </a:ln>
                <a:solidFill>
                  <a:prstClr val="white"/>
                </a:solidFill>
                <a:effectLst/>
                <a:uLnTx/>
                <a:uFillTx/>
                <a:latin typeface="Calibri" panose="020F0502020204030204"/>
                <a:ea typeface="+mn-ea"/>
                <a:cs typeface="+mn-cs"/>
              </a:rPr>
              <a:t>Correct </a:t>
            </a:r>
            <a:r>
              <a:rPr kumimoji="0" lang="en-US" altLang="en-US" sz="2400" b="0" i="0" u="none" strike="noStrike" kern="1200" cap="none" spc="0" normalizeH="0" baseline="0" noProof="0" dirty="0">
                <a:ln>
                  <a:noFill/>
                </a:ln>
                <a:solidFill>
                  <a:prstClr val="white"/>
                </a:solidFill>
                <a:effectLst/>
                <a:uLnTx/>
                <a:uFillTx/>
                <a:latin typeface="Calibri" panose="020F0502020204030204"/>
                <a:ea typeface="+mn-ea"/>
                <a:cs typeface="+mn-cs"/>
              </a:rPr>
              <a:t>action by person is needed for it to work as designed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Calibri" panose="020F0502020204030204"/>
                <a:ea typeface="+mn-ea"/>
                <a:cs typeface="+mn-cs"/>
              </a:rPr>
              <a:t>SEAT BELTS/SHOULDER HARNESSES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Calibri" panose="020F0502020204030204"/>
                <a:ea typeface="+mn-ea"/>
                <a:cs typeface="+mn-cs"/>
              </a:rPr>
              <a:t>HEAD RESTRAINT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Calibri" panose="020F0502020204030204"/>
                <a:ea typeface="+mn-ea"/>
                <a:cs typeface="+mn-cs"/>
              </a:rPr>
              <a:t>CHILD SAFETY SEAT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PASSIVE - </a:t>
            </a: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mn-ea"/>
                <a:cs typeface="+mn-cs"/>
              </a:rPr>
              <a:t>no action needed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2400" b="1" i="0" u="none" strike="noStrike" kern="1200" cap="none" spc="0" normalizeH="0" baseline="0" noProof="0" dirty="0">
                <a:ln>
                  <a:noFill/>
                </a:ln>
                <a:solidFill>
                  <a:srgbClr val="F2B800"/>
                </a:solidFill>
                <a:effectLst/>
                <a:uLnTx/>
                <a:uFillTx/>
                <a:latin typeface="Calibri" panose="020F0502020204030204"/>
                <a:ea typeface="+mn-ea"/>
                <a:cs typeface="+mn-cs"/>
              </a:rPr>
              <a:t>air bags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3" name="Rectangle 2" descr="Ambulance">
            <a:extLst>
              <a:ext uri="{FF2B5EF4-FFF2-40B4-BE49-F238E27FC236}">
                <a16:creationId xmlns:a16="http://schemas.microsoft.com/office/drawing/2014/main" id="{D57E8755-D9AC-4D5F-8C85-5890F7C26D8F}"/>
              </a:ext>
            </a:extLst>
          </p:cNvPr>
          <p:cNvSpPr/>
          <p:nvPr/>
        </p:nvSpPr>
        <p:spPr>
          <a:xfrm>
            <a:off x="9345327" y="162272"/>
            <a:ext cx="1626533" cy="179266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a:effectLst>
            <a:glow rad="215900">
              <a:schemeClr val="bg1"/>
            </a:glow>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171450" prstMaterial="powder">
            <a:bevelT w="88900" h="88900" prst="cross"/>
          </a:sp3d>
        </p:spPr>
        <p:style>
          <a:lnRef idx="2">
            <a:scrgbClr r="0" g="0" b="0"/>
          </a:lnRef>
          <a:fillRef idx="1">
            <a:scrgbClr r="0" g="0" b="0"/>
          </a:fillRef>
          <a:effectRef idx="0">
            <a:scrgbClr r="0" g="0" b="0"/>
          </a:effectRef>
          <a:fontRef idx="minor">
            <a:schemeClr val="lt1"/>
          </a:fontRef>
        </p:style>
      </p:sp>
      <p:sp>
        <p:nvSpPr>
          <p:cNvPr id="25" name="Rectangle 24">
            <a:extLst>
              <a:ext uri="{FF2B5EF4-FFF2-40B4-BE49-F238E27FC236}">
                <a16:creationId xmlns:a16="http://schemas.microsoft.com/office/drawing/2014/main" id="{528C9279-C65D-46A8-9D0D-A84EA2D28E30}"/>
              </a:ext>
            </a:extLst>
          </p:cNvPr>
          <p:cNvSpPr/>
          <p:nvPr/>
        </p:nvSpPr>
        <p:spPr>
          <a:xfrm>
            <a:off x="0" y="2602488"/>
            <a:ext cx="6457614" cy="523220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Calibri" panose="020F0502020204030204"/>
                <a:ea typeface="+mn-ea"/>
                <a:cs typeface="+mn-cs"/>
              </a:rPr>
              <a:t>DESIGNED TO:</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sng" strike="noStrike" kern="1200" cap="none" spc="0" normalizeH="0" baseline="0" noProof="0" dirty="0">
                <a:ln>
                  <a:noFill/>
                </a:ln>
                <a:solidFill>
                  <a:prstClr val="white"/>
                </a:solidFill>
                <a:effectLst/>
                <a:uLnTx/>
                <a:uFillTx/>
                <a:latin typeface="Calibri" panose="020F0502020204030204"/>
                <a:ea typeface="+mn-ea"/>
                <a:cs typeface="+mn-cs"/>
              </a:rPr>
              <a:t>MINIMIZE THE IMPACT </a:t>
            </a: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OF COLLISION :</a:t>
            </a: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4000" b="1" i="0" u="none" strike="noStrike" kern="1200" cap="none" spc="0" normalizeH="0" baseline="0" noProof="0" dirty="0">
                <a:ln>
                  <a:noFill/>
                </a:ln>
                <a:solidFill>
                  <a:srgbClr val="FFC000"/>
                </a:solidFill>
                <a:effectLst/>
                <a:uLnTx/>
                <a:uFillTx/>
                <a:latin typeface="Calibri" panose="020F0502020204030204"/>
                <a:ea typeface="+mn-ea"/>
                <a:cs typeface="+mn-cs"/>
              </a:rPr>
              <a:t>ABSORBS CRASH ENERGY </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4000" b="1" i="0" u="none" strike="noStrike" kern="1200" cap="none" spc="0" normalizeH="0" baseline="0" noProof="0" dirty="0">
                <a:ln>
                  <a:noFill/>
                </a:ln>
                <a:solidFill>
                  <a:srgbClr val="FFC000"/>
                </a:solidFill>
                <a:effectLst/>
                <a:uLnTx/>
                <a:uFillTx/>
                <a:latin typeface="Calibri" panose="020F0502020204030204"/>
                <a:ea typeface="+mn-ea"/>
                <a:cs typeface="+mn-cs"/>
              </a:rPr>
              <a:t>SPREADS STOPPING FORCE</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4000" b="1" i="0" u="none" strike="noStrike" kern="1200" cap="none" spc="0" normalizeH="0" baseline="0" noProof="0" dirty="0">
                <a:ln>
                  <a:noFill/>
                </a:ln>
                <a:solidFill>
                  <a:srgbClr val="FFC000"/>
                </a:solidFill>
                <a:effectLst/>
                <a:uLnTx/>
                <a:uFillTx/>
                <a:latin typeface="Calibri" panose="020F0502020204030204"/>
                <a:ea typeface="+mn-ea"/>
                <a:cs typeface="+mn-cs"/>
              </a:rPr>
              <a:t>PREVENTS EJECTION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8" name="Rectangle 27">
            <a:extLst>
              <a:ext uri="{FF2B5EF4-FFF2-40B4-BE49-F238E27FC236}">
                <a16:creationId xmlns:a16="http://schemas.microsoft.com/office/drawing/2014/main" id="{09F6816B-0729-43E1-9105-E1A6827F8BF9}"/>
              </a:ext>
            </a:extLst>
          </p:cNvPr>
          <p:cNvSpPr/>
          <p:nvPr/>
        </p:nvSpPr>
        <p:spPr>
          <a:xfrm>
            <a:off x="196446" y="1912592"/>
            <a:ext cx="11871584" cy="461665"/>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a:ea typeface="+mn-ea"/>
                <a:cs typeface="+mn-cs"/>
              </a:rPr>
              <a:t>DEVICES IN A VEHICLE THAT PROVIDE INJURY PROTECTION FOR THE OCCUPANTS</a:t>
            </a:r>
          </a:p>
        </p:txBody>
      </p:sp>
      <p:sp>
        <p:nvSpPr>
          <p:cNvPr id="22" name="Arrow: Striped Right 21">
            <a:extLst>
              <a:ext uri="{FF2B5EF4-FFF2-40B4-BE49-F238E27FC236}">
                <a16:creationId xmlns:a16="http://schemas.microsoft.com/office/drawing/2014/main" id="{08186E8E-F05A-4087-BC06-C4E538C23769}"/>
              </a:ext>
            </a:extLst>
          </p:cNvPr>
          <p:cNvSpPr/>
          <p:nvPr/>
        </p:nvSpPr>
        <p:spPr>
          <a:xfrm>
            <a:off x="5612401" y="2574737"/>
            <a:ext cx="1411844" cy="623788"/>
          </a:xfrm>
          <a:prstGeom prst="striped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TYPE</a:t>
            </a:r>
          </a:p>
        </p:txBody>
      </p:sp>
    </p:spTree>
    <p:extLst>
      <p:ext uri="{BB962C8B-B14F-4D97-AF65-F5344CB8AC3E}">
        <p14:creationId xmlns:p14="http://schemas.microsoft.com/office/powerpoint/2010/main" val="421302749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9C163B-26B4-409B-AF33-CE030BC424E9}"/>
              </a:ext>
            </a:extLst>
          </p:cNvPr>
          <p:cNvSpPr txBox="1">
            <a:spLocks/>
          </p:cNvSpPr>
          <p:nvPr/>
        </p:nvSpPr>
        <p:spPr>
          <a:xfrm>
            <a:off x="2479860" y="-50182"/>
            <a:ext cx="6409766" cy="358451"/>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426943" y="308269"/>
            <a:ext cx="10515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a:ln>
                  <a:noFill/>
                </a:ln>
                <a:solidFill>
                  <a:srgbClr val="F2B800"/>
                </a:solidFill>
                <a:effectLst/>
                <a:uLnTx/>
                <a:uFillTx/>
                <a:latin typeface="Calibri Light" panose="020F0302020204030204"/>
                <a:ea typeface="+mj-ea"/>
                <a:cs typeface="+mj-cs"/>
              </a:rPr>
              <a:t>The Ultimate Goal</a:t>
            </a:r>
          </a:p>
        </p:txBody>
      </p:sp>
      <p:sp>
        <p:nvSpPr>
          <p:cNvPr id="2" name="TextBox 1">
            <a:extLst>
              <a:ext uri="{FF2B5EF4-FFF2-40B4-BE49-F238E27FC236}">
                <a16:creationId xmlns:a16="http://schemas.microsoft.com/office/drawing/2014/main" id="{4E4FFF27-9891-40FB-B8CF-BC027138B28D}"/>
              </a:ext>
            </a:extLst>
          </p:cNvPr>
          <p:cNvSpPr txBox="1"/>
          <p:nvPr/>
        </p:nvSpPr>
        <p:spPr>
          <a:xfrm>
            <a:off x="1994318" y="1180836"/>
            <a:ext cx="8648283" cy="5584508"/>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1"/>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lvl="1" indent="-685800">
              <a:buFont typeface="Arial" panose="020B0604020202020204" pitchFamily="34" charset="0"/>
              <a:buChar char="•"/>
            </a:pPr>
            <a:r>
              <a:rPr kumimoji="0" lang="en-US" sz="5000" b="1" i="0" u="none" strike="noStrike" kern="1200" cap="none" spc="0" normalizeH="0" baseline="0" noProof="0" dirty="0">
                <a:ln>
                  <a:noFill/>
                </a:ln>
                <a:solidFill>
                  <a:prstClr val="black"/>
                </a:solidFill>
                <a:effectLst/>
                <a:uLnTx/>
                <a:uFillTx/>
                <a:latin typeface="Calibri" panose="020F0502020204030204"/>
                <a:ea typeface="+mn-ea"/>
                <a:cs typeface="+mn-cs"/>
              </a:rPr>
              <a:t>Driving Skills and Habits can be learned and improved upon.</a:t>
            </a:r>
          </a:p>
          <a:p>
            <a:pPr marL="1143000" lvl="1" indent="-685800">
              <a:buFont typeface="Arial" panose="020B0604020202020204" pitchFamily="34" charset="0"/>
              <a:buChar char="•"/>
            </a:pPr>
            <a:r>
              <a:rPr kumimoji="0" lang="en-US" sz="5000" b="1" i="0" u="none" strike="noStrike" kern="1200" cap="none" spc="0" normalizeH="0" baseline="0" noProof="0" dirty="0">
                <a:ln>
                  <a:noFill/>
                </a:ln>
                <a:solidFill>
                  <a:prstClr val="black"/>
                </a:solidFill>
                <a:effectLst/>
                <a:uLnTx/>
                <a:uFillTx/>
                <a:latin typeface="Calibri" panose="020F0502020204030204"/>
                <a:ea typeface="+mn-ea"/>
                <a:cs typeface="+mn-cs"/>
              </a:rPr>
              <a:t>So can Attitudes and Behaviors.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47451CD-C4D7-43F5-BBD8-2A5FA6B8A169}"/>
              </a:ext>
            </a:extLst>
          </p:cNvPr>
          <p:cNvSpPr txBox="1"/>
          <p:nvPr/>
        </p:nvSpPr>
        <p:spPr>
          <a:xfrm>
            <a:off x="344811" y="1022277"/>
            <a:ext cx="2923436"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HOW?</a:t>
            </a:r>
          </a:p>
        </p:txBody>
      </p:sp>
      <p:grpSp>
        <p:nvGrpSpPr>
          <p:cNvPr id="7" name="Group 6">
            <a:extLst>
              <a:ext uri="{FF2B5EF4-FFF2-40B4-BE49-F238E27FC236}">
                <a16:creationId xmlns:a16="http://schemas.microsoft.com/office/drawing/2014/main" id="{54221F7F-01EE-4EE2-94AB-7F7962139E4D}"/>
              </a:ext>
            </a:extLst>
          </p:cNvPr>
          <p:cNvGrpSpPr/>
          <p:nvPr/>
        </p:nvGrpSpPr>
        <p:grpSpPr>
          <a:xfrm>
            <a:off x="1641683" y="5835723"/>
            <a:ext cx="9353551" cy="853660"/>
            <a:chOff x="1850065" y="5911702"/>
            <a:chExt cx="9503735" cy="853660"/>
          </a:xfrm>
        </p:grpSpPr>
        <p:sp>
          <p:nvSpPr>
            <p:cNvPr id="8" name="Rectangle: Rounded Corners 7">
              <a:extLst>
                <a:ext uri="{FF2B5EF4-FFF2-40B4-BE49-F238E27FC236}">
                  <a16:creationId xmlns:a16="http://schemas.microsoft.com/office/drawing/2014/main" id="{FDFBC3B7-8856-4B87-A904-4C3AAC1EADBF}"/>
                </a:ext>
              </a:extLst>
            </p:cNvPr>
            <p:cNvSpPr/>
            <p:nvPr/>
          </p:nvSpPr>
          <p:spPr>
            <a:xfrm>
              <a:off x="1850065" y="5911702"/>
              <a:ext cx="9503735" cy="8536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35B133D-75AB-4D54-8786-F637ACC0BF08}"/>
                </a:ext>
              </a:extLst>
            </p:cNvPr>
            <p:cNvSpPr/>
            <p:nvPr/>
          </p:nvSpPr>
          <p:spPr>
            <a:xfrm>
              <a:off x="2434393" y="5984589"/>
              <a:ext cx="8143960" cy="707886"/>
            </a:xfrm>
            <a:prstGeom prst="rect">
              <a:avLst/>
            </a:prstGeom>
            <a:solidFill>
              <a:schemeClr val="accent5">
                <a:lumMod val="75000"/>
              </a:schemeClr>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BE READY, BE SAFE, BE RESPONSIBLE</a:t>
              </a:r>
            </a:p>
          </p:txBody>
        </p:sp>
      </p:grpSp>
    </p:spTree>
    <p:extLst>
      <p:ext uri="{BB962C8B-B14F-4D97-AF65-F5344CB8AC3E}">
        <p14:creationId xmlns:p14="http://schemas.microsoft.com/office/powerpoint/2010/main" val="174794595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01227" y="732876"/>
            <a:ext cx="11789546" cy="572790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numCol="1">
            <a:normAutofit fontScale="85000" lnSpcReduction="20000"/>
          </a:bodyPr>
          <a:lstStyle/>
          <a:p>
            <a:pPr lvl="0">
              <a:lnSpc>
                <a:spcPct val="100000"/>
              </a:lnSpc>
              <a:spcBef>
                <a:spcPts val="0"/>
              </a:spcBef>
              <a:buFontTx/>
              <a:buChar char="•"/>
              <a:defRPr/>
            </a:pPr>
            <a:endParaRPr lang="en-US" altLang="en-US" sz="2800" b="1" dirty="0">
              <a:solidFill>
                <a:prstClr val="black"/>
              </a:solidFill>
            </a:endParaRPr>
          </a:p>
          <a:p>
            <a:pPr lvl="1">
              <a:lnSpc>
                <a:spcPct val="100000"/>
              </a:lnSpc>
              <a:spcBef>
                <a:spcPts val="0"/>
              </a:spcBef>
              <a:defRPr/>
            </a:pPr>
            <a:r>
              <a:rPr lang="en-US" altLang="en-US" sz="2800" b="1" u="sng" dirty="0">
                <a:solidFill>
                  <a:schemeClr val="tx1"/>
                </a:solidFill>
              </a:rPr>
              <a:t>Safety Restraint</a:t>
            </a:r>
            <a:r>
              <a:rPr lang="en-US" altLang="en-US" sz="1800" b="1" u="sng" dirty="0">
                <a:solidFill>
                  <a:schemeClr val="tx1"/>
                </a:solidFill>
              </a:rPr>
              <a:t>  </a:t>
            </a:r>
            <a:r>
              <a:rPr lang="en-US" altLang="en-US" sz="2400" b="1" u="sng" dirty="0">
                <a:solidFill>
                  <a:schemeClr val="tx1"/>
                </a:solidFill>
              </a:rPr>
              <a:t>(SEATBELT) </a:t>
            </a:r>
          </a:p>
          <a:p>
            <a:pPr marL="635000" lvl="2" indent="279400">
              <a:lnSpc>
                <a:spcPct val="100000"/>
              </a:lnSpc>
              <a:spcBef>
                <a:spcPts val="0"/>
              </a:spcBef>
              <a:buFontTx/>
              <a:buChar char="•"/>
              <a:defRPr/>
            </a:pPr>
            <a:r>
              <a:rPr lang="en-US" altLang="en-US" sz="2400" b="1" dirty="0">
                <a:solidFill>
                  <a:schemeClr val="tx1"/>
                </a:solidFill>
              </a:rPr>
              <a:t>ACTIVE  DEVICE  </a:t>
            </a:r>
          </a:p>
          <a:p>
            <a:pPr lvl="2">
              <a:lnSpc>
                <a:spcPct val="100000"/>
              </a:lnSpc>
              <a:spcBef>
                <a:spcPts val="0"/>
              </a:spcBef>
              <a:defRPr/>
            </a:pPr>
            <a:r>
              <a:rPr lang="en-US" altLang="en-US" sz="2400" b="1" dirty="0">
                <a:solidFill>
                  <a:schemeClr val="tx1"/>
                </a:solidFill>
              </a:rPr>
              <a:t>First type -lap belt anchored to the seat or vehicle body-( 2- point system)</a:t>
            </a:r>
          </a:p>
          <a:p>
            <a:pPr lvl="2">
              <a:lnSpc>
                <a:spcPct val="100000"/>
              </a:lnSpc>
              <a:spcBef>
                <a:spcPts val="0"/>
              </a:spcBef>
              <a:defRPr/>
            </a:pPr>
            <a:r>
              <a:rPr lang="en-US" altLang="en-US" sz="2400" b="1" dirty="0">
                <a:solidFill>
                  <a:schemeClr val="tx1"/>
                </a:solidFill>
              </a:rPr>
              <a:t>The belt helped prevent most complete ejections, </a:t>
            </a:r>
            <a:r>
              <a:rPr lang="en-US" altLang="en-US" sz="2400" b="1" u="sng" dirty="0">
                <a:solidFill>
                  <a:schemeClr val="tx1"/>
                </a:solidFill>
              </a:rPr>
              <a:t>but,</a:t>
            </a:r>
          </a:p>
          <a:p>
            <a:pPr marL="1257300" lvl="2">
              <a:lnSpc>
                <a:spcPct val="100000"/>
              </a:lnSpc>
              <a:spcBef>
                <a:spcPts val="0"/>
              </a:spcBef>
              <a:buFont typeface="Arial" panose="020B0604020202020204" pitchFamily="34" charset="0"/>
              <a:buChar char="•"/>
              <a:defRPr/>
            </a:pPr>
            <a:r>
              <a:rPr lang="en-US" altLang="en-US" sz="2400" b="1" dirty="0">
                <a:solidFill>
                  <a:schemeClr val="tx1"/>
                </a:solidFill>
              </a:rPr>
              <a:t>   </a:t>
            </a:r>
            <a:r>
              <a:rPr lang="en-US" altLang="en-US" sz="2400" b="1" u="sng" dirty="0">
                <a:solidFill>
                  <a:schemeClr val="tx1"/>
                </a:solidFill>
              </a:rPr>
              <a:t>Forcefully </a:t>
            </a:r>
            <a:r>
              <a:rPr lang="en-US" altLang="en-US" sz="2400" b="1" dirty="0">
                <a:solidFill>
                  <a:schemeClr val="tx1"/>
                </a:solidFill>
              </a:rPr>
              <a:t>stopped the occupant, caused some other types of injuries </a:t>
            </a:r>
          </a:p>
          <a:p>
            <a:pPr marL="1257300" lvl="2" indent="-50800">
              <a:lnSpc>
                <a:spcPct val="100000"/>
              </a:lnSpc>
              <a:spcBef>
                <a:spcPts val="0"/>
              </a:spcBef>
              <a:buFont typeface="Arial" panose="020B0604020202020204" pitchFamily="34" charset="0"/>
              <a:buChar char="•"/>
              <a:defRPr/>
            </a:pPr>
            <a:r>
              <a:rPr lang="en-US" altLang="en-US" sz="2400" b="1" dirty="0">
                <a:solidFill>
                  <a:schemeClr val="tx1"/>
                </a:solidFill>
              </a:rPr>
              <a:t>   Didn’t completely prevent body to object injuries </a:t>
            </a:r>
          </a:p>
          <a:p>
            <a:pPr marL="292100">
              <a:lnSpc>
                <a:spcPct val="100000"/>
              </a:lnSpc>
              <a:spcBef>
                <a:spcPts val="0"/>
              </a:spcBef>
              <a:defRPr/>
            </a:pPr>
            <a:r>
              <a:rPr lang="en-US" altLang="en-US" sz="2800" b="1" dirty="0">
                <a:solidFill>
                  <a:schemeClr val="bg1"/>
                </a:solidFill>
              </a:rPr>
              <a:t>DESIGN CHANGES TO DECREASE THE PROBLEMS</a:t>
            </a:r>
          </a:p>
          <a:p>
            <a:pPr lvl="2">
              <a:lnSpc>
                <a:spcPct val="100000"/>
              </a:lnSpc>
              <a:spcBef>
                <a:spcPts val="0"/>
              </a:spcBef>
              <a:defRPr/>
            </a:pPr>
            <a:r>
              <a:rPr lang="en-US" altLang="en-US" sz="2400" b="1" dirty="0">
                <a:solidFill>
                  <a:schemeClr val="tx1"/>
                </a:solidFill>
              </a:rPr>
              <a:t>3 – POINT HARNESS SYSTEM (anchored to 3 areas)</a:t>
            </a:r>
          </a:p>
          <a:p>
            <a:pPr lvl="3">
              <a:lnSpc>
                <a:spcPct val="100000"/>
              </a:lnSpc>
              <a:spcBef>
                <a:spcPts val="0"/>
              </a:spcBef>
              <a:defRPr/>
            </a:pPr>
            <a:r>
              <a:rPr lang="en-US" altLang="en-US" sz="2100" b="1" dirty="0">
                <a:solidFill>
                  <a:schemeClr val="tx1"/>
                </a:solidFill>
              </a:rPr>
              <a:t>Two Parts</a:t>
            </a:r>
            <a:r>
              <a:rPr lang="en-US" altLang="en-US" sz="1400" dirty="0">
                <a:solidFill>
                  <a:schemeClr val="tx1"/>
                </a:solidFill>
              </a:rPr>
              <a:t>	</a:t>
            </a:r>
          </a:p>
          <a:p>
            <a:pPr lvl="3">
              <a:lnSpc>
                <a:spcPct val="100000"/>
              </a:lnSpc>
              <a:spcBef>
                <a:spcPts val="0"/>
              </a:spcBef>
              <a:buFontTx/>
              <a:buChar char="•"/>
              <a:defRPr/>
            </a:pPr>
            <a:r>
              <a:rPr lang="en-US" altLang="en-US" sz="2100" b="1" dirty="0">
                <a:solidFill>
                  <a:schemeClr val="tx1"/>
                </a:solidFill>
              </a:rPr>
              <a:t>Lap Belt</a:t>
            </a:r>
          </a:p>
          <a:p>
            <a:pPr lvl="3">
              <a:lnSpc>
                <a:spcPct val="100000"/>
              </a:lnSpc>
              <a:spcBef>
                <a:spcPts val="0"/>
              </a:spcBef>
              <a:buFontTx/>
              <a:buChar char="•"/>
              <a:defRPr/>
            </a:pPr>
            <a:r>
              <a:rPr lang="en-US" altLang="en-US" sz="2100" b="1" dirty="0">
                <a:solidFill>
                  <a:schemeClr val="tx1"/>
                </a:solidFill>
              </a:rPr>
              <a:t>Shoulder Belt </a:t>
            </a:r>
          </a:p>
          <a:p>
            <a:pPr lvl="3" indent="-228600">
              <a:lnSpc>
                <a:spcPct val="100000"/>
              </a:lnSpc>
              <a:spcBef>
                <a:spcPts val="0"/>
              </a:spcBef>
              <a:defRPr/>
            </a:pPr>
            <a:r>
              <a:rPr lang="en-US" altLang="en-US" sz="2100" b="1" dirty="0">
                <a:solidFill>
                  <a:schemeClr val="tx1"/>
                </a:solidFill>
              </a:rPr>
              <a:t>Connected to:</a:t>
            </a:r>
          </a:p>
          <a:p>
            <a:pPr lvl="2">
              <a:lnSpc>
                <a:spcPct val="100000"/>
              </a:lnSpc>
              <a:spcBef>
                <a:spcPts val="0"/>
              </a:spcBef>
              <a:defRPr/>
            </a:pPr>
            <a:r>
              <a:rPr lang="en-US" altLang="en-US" sz="2300" b="1" dirty="0">
                <a:solidFill>
                  <a:schemeClr val="tx1"/>
                </a:solidFill>
              </a:rPr>
              <a:t>PRETENSIONER RETRACTOR  SYSTEM  </a:t>
            </a:r>
          </a:p>
          <a:p>
            <a:pPr marL="1257300" lvl="2" indent="-342900">
              <a:lnSpc>
                <a:spcPct val="100000"/>
              </a:lnSpc>
              <a:spcBef>
                <a:spcPts val="0"/>
              </a:spcBef>
              <a:buFont typeface="Arial" panose="020B0604020202020204" pitchFamily="34" charset="0"/>
              <a:buChar char="•"/>
              <a:defRPr/>
            </a:pPr>
            <a:r>
              <a:rPr lang="en-US" altLang="en-US" sz="2300" b="1" dirty="0">
                <a:solidFill>
                  <a:schemeClr val="tx1"/>
                </a:solidFill>
              </a:rPr>
              <a:t>allows slow movement by occupant-comfort</a:t>
            </a:r>
          </a:p>
          <a:p>
            <a:pPr marL="1257300" lvl="2" indent="-342900">
              <a:lnSpc>
                <a:spcPct val="100000"/>
              </a:lnSpc>
              <a:spcBef>
                <a:spcPts val="0"/>
              </a:spcBef>
              <a:buFont typeface="Arial" panose="020B0604020202020204" pitchFamily="34" charset="0"/>
              <a:buChar char="•"/>
              <a:defRPr/>
            </a:pPr>
            <a:r>
              <a:rPr lang="en-US" altLang="en-US" sz="2300" b="1" dirty="0">
                <a:solidFill>
                  <a:schemeClr val="tx1"/>
                </a:solidFill>
              </a:rPr>
              <a:t>pulls harness tight and locks it in a crash </a:t>
            </a:r>
          </a:p>
          <a:p>
            <a:pPr lvl="2">
              <a:lnSpc>
                <a:spcPct val="100000"/>
              </a:lnSpc>
              <a:spcBef>
                <a:spcPts val="0"/>
              </a:spcBef>
              <a:defRPr/>
            </a:pPr>
            <a:r>
              <a:rPr lang="en-US" altLang="en-US" sz="2300" b="1" dirty="0">
                <a:solidFill>
                  <a:schemeClr val="tx1"/>
                </a:solidFill>
              </a:rPr>
              <a:t>LOAD LIMITERS</a:t>
            </a:r>
          </a:p>
          <a:p>
            <a:pPr marL="1200150" lvl="2" indent="-285750">
              <a:lnSpc>
                <a:spcPct val="100000"/>
              </a:lnSpc>
              <a:spcBef>
                <a:spcPts val="0"/>
              </a:spcBef>
              <a:buFont typeface="Arial" panose="020B0604020202020204" pitchFamily="34" charset="0"/>
              <a:buChar char="•"/>
              <a:defRPr/>
            </a:pPr>
            <a:r>
              <a:rPr lang="en-US" altLang="en-US" sz="2300" b="1" dirty="0">
                <a:solidFill>
                  <a:schemeClr val="tx1"/>
                </a:solidFill>
              </a:rPr>
              <a:t>minimizes belt inflicted injury</a:t>
            </a:r>
          </a:p>
          <a:p>
            <a:pPr marL="1200150" lvl="2" indent="-285750">
              <a:lnSpc>
                <a:spcPct val="100000"/>
              </a:lnSpc>
              <a:spcBef>
                <a:spcPts val="0"/>
              </a:spcBef>
              <a:buFont typeface="Arial" panose="020B0604020202020204" pitchFamily="34" charset="0"/>
              <a:buChar char="•"/>
              <a:defRPr/>
            </a:pPr>
            <a:r>
              <a:rPr lang="en-US" altLang="en-US" sz="2300" b="1" dirty="0">
                <a:solidFill>
                  <a:schemeClr val="tx1"/>
                </a:solidFill>
              </a:rPr>
              <a:t>designed to extend belt when TOO much force is applied</a:t>
            </a:r>
            <a:endParaRPr lang="en-US" altLang="en-US" b="1" dirty="0">
              <a:solidFill>
                <a:schemeClr val="tx1"/>
              </a:solidFill>
            </a:endParaRP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00205" y="-10434"/>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OCCUPANT PROTECTION</a:t>
            </a: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15" name="TextBox 14">
            <a:extLst>
              <a:ext uri="{FF2B5EF4-FFF2-40B4-BE49-F238E27FC236}">
                <a16:creationId xmlns:a16="http://schemas.microsoft.com/office/drawing/2014/main" id="{CE6E330F-2413-424F-93CE-E5F3FDDCC75D}"/>
              </a:ext>
            </a:extLst>
          </p:cNvPr>
          <p:cNvSpPr txBox="1"/>
          <p:nvPr/>
        </p:nvSpPr>
        <p:spPr>
          <a:xfrm>
            <a:off x="2037617" y="6734723"/>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1655627" y="656875"/>
            <a:ext cx="8692701"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	SAFETY RESTRAINTS / SEAT BELTS – HOW THEY WORK</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close up of a logo&#10;&#10;Description automatically generated">
            <a:extLst>
              <a:ext uri="{FF2B5EF4-FFF2-40B4-BE49-F238E27FC236}">
                <a16:creationId xmlns:a16="http://schemas.microsoft.com/office/drawing/2014/main" id="{38EFD8C2-6FBD-4561-A290-77F5D7ED3FD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3815" y1="49422" x2="33815" y2="49422"/>
                        <a14:foregroundMark x1="57803" y1="42197" x2="57803" y2="42197"/>
                        <a14:foregroundMark x1="57803" y1="50000" x2="57803" y2="50000"/>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470885" y="1476186"/>
            <a:ext cx="1754885" cy="1605008"/>
          </a:xfrm>
          <a:prstGeom prst="rect">
            <a:avLst/>
          </a:prstGeom>
        </p:spPr>
      </p:pic>
      <p:grpSp>
        <p:nvGrpSpPr>
          <p:cNvPr id="16" name="Group 15">
            <a:extLst>
              <a:ext uri="{FF2B5EF4-FFF2-40B4-BE49-F238E27FC236}">
                <a16:creationId xmlns:a16="http://schemas.microsoft.com/office/drawing/2014/main" id="{53317CAC-6537-4DFA-A161-CFAFCFC5C2F0}"/>
              </a:ext>
            </a:extLst>
          </p:cNvPr>
          <p:cNvGrpSpPr/>
          <p:nvPr/>
        </p:nvGrpSpPr>
        <p:grpSpPr>
          <a:xfrm>
            <a:off x="7231807" y="2867610"/>
            <a:ext cx="1754885" cy="2415589"/>
            <a:chOff x="6189517" y="2797779"/>
            <a:chExt cx="1925783" cy="2699013"/>
          </a:xfrm>
        </p:grpSpPr>
        <p:pic>
          <p:nvPicPr>
            <p:cNvPr id="13" name="Picture 12" descr="A close up of a logo&#10;&#10;Description automatically generated">
              <a:extLst>
                <a:ext uri="{FF2B5EF4-FFF2-40B4-BE49-F238E27FC236}">
                  <a16:creationId xmlns:a16="http://schemas.microsoft.com/office/drawing/2014/main" id="{1A351E01-4EE5-40CA-99BD-2960DC92068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2919" y1="14740" x2="42919" y2="14740"/>
                          <a14:foregroundMark x1="45665" y1="42052" x2="45665" y2="42052"/>
                          <a14:foregroundMark x1="50867" y1="70087" x2="50867" y2="70087"/>
                          <a14:foregroundMark x1="53035" y1="83526" x2="53035" y2="83526"/>
                          <a14:foregroundMark x1="43642" y1="58237" x2="43642" y2="58237"/>
                          <a14:foregroundMark x1="46821" y1="59393" x2="46821" y2="59393"/>
                          <a14:foregroundMark x1="55058" y1="59393" x2="55058" y2="59393"/>
                          <a14:foregroundMark x1="52746" y1="59393" x2="52746" y2="59249"/>
                          <a14:foregroundMark x1="49277" y1="59538" x2="51156" y2="59538"/>
                        </a14:backgroundRemoval>
                      </a14:imgEffect>
                    </a14:imgLayer>
                  </a14:imgProps>
                </a:ext>
                <a:ext uri="{28A0092B-C50C-407E-A947-70E740481C1C}">
                  <a14:useLocalDpi xmlns:a14="http://schemas.microsoft.com/office/drawing/2010/main" val="0"/>
                </a:ext>
              </a:extLst>
            </a:blip>
            <a:stretch>
              <a:fillRect/>
            </a:stretch>
          </p:blipFill>
          <p:spPr>
            <a:xfrm rot="5400000">
              <a:off x="5802902" y="3184394"/>
              <a:ext cx="2699013" cy="1925783"/>
            </a:xfrm>
            <a:prstGeom prst="rect">
              <a:avLst/>
            </a:prstGeom>
          </p:spPr>
        </p:pic>
        <p:sp>
          <p:nvSpPr>
            <p:cNvPr id="14" name="Rectangle: Rounded Corners 13">
              <a:extLst>
                <a:ext uri="{FF2B5EF4-FFF2-40B4-BE49-F238E27FC236}">
                  <a16:creationId xmlns:a16="http://schemas.microsoft.com/office/drawing/2014/main" id="{74955B9A-0DE1-42BC-9B9C-4BA372C5CA96}"/>
                </a:ext>
              </a:extLst>
            </p:cNvPr>
            <p:cNvSpPr/>
            <p:nvPr/>
          </p:nvSpPr>
          <p:spPr>
            <a:xfrm>
              <a:off x="6307283" y="3390900"/>
              <a:ext cx="1672936" cy="1565564"/>
            </a:xfrm>
            <a:prstGeom prst="roundRect">
              <a:avLst/>
            </a:prstGeom>
            <a:noFill/>
            <a:ln w="1016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16748491"/>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299492" y="1289186"/>
            <a:ext cx="11789546" cy="5469610"/>
          </a:xfrm>
          <a:solidFill>
            <a:srgbClr val="519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numCol="1">
            <a:normAutofit/>
          </a:bodyPr>
          <a:lstStyle/>
          <a:p>
            <a:pPr marL="0" lvl="1" indent="-457200"/>
            <a:endParaRPr lang="en-US" sz="3600" b="1" dirty="0">
              <a:solidFill>
                <a:schemeClr val="bg1"/>
              </a:solidFill>
            </a:endParaRPr>
          </a:p>
          <a:p>
            <a:pPr marL="508000" lvl="2"/>
            <a:r>
              <a:rPr lang="en-US" sz="3000" b="1" dirty="0">
                <a:solidFill>
                  <a:schemeClr val="tx1"/>
                </a:solidFill>
              </a:rPr>
              <a:t>	</a:t>
            </a:r>
            <a:endParaRPr lang="en-US" sz="2600" dirty="0">
              <a:solidFill>
                <a:schemeClr val="tx1"/>
              </a:solidFill>
            </a:endParaRPr>
          </a:p>
          <a:p>
            <a:pPr indent="-406400"/>
            <a:endParaRPr lang="en-US" sz="3000" b="1" dirty="0">
              <a:solidFill>
                <a:schemeClr val="tx1"/>
              </a:solidFill>
            </a:endParaRPr>
          </a:p>
          <a:p>
            <a:pPr marL="508000" lvl="2"/>
            <a:r>
              <a:rPr lang="en-US" sz="2600" b="1" dirty="0">
                <a:solidFill>
                  <a:schemeClr val="tx1"/>
                </a:solidFill>
              </a:rPr>
              <a:t>	</a:t>
            </a:r>
            <a:endParaRPr lang="en-US" sz="2400" b="1" dirty="0">
              <a:solidFill>
                <a:schemeClr val="tx1"/>
              </a:solidFill>
            </a:endParaRPr>
          </a:p>
          <a:p>
            <a:pPr marL="965200" lvl="2" indent="-457200">
              <a:buFont typeface="Arial" panose="020B0604020202020204" pitchFamily="34" charset="0"/>
              <a:buChar char="•"/>
            </a:pPr>
            <a:endParaRPr lang="en-US" sz="2400" b="1" dirty="0">
              <a:solidFill>
                <a:schemeClr val="tx1"/>
              </a:solidFill>
            </a:endParaRPr>
          </a:p>
          <a:p>
            <a:pPr marL="965200" lvl="3" indent="107950">
              <a:buFont typeface="Arial" panose="020B0604020202020204" pitchFamily="34" charset="0"/>
              <a:buChar char="•"/>
            </a:pPr>
            <a:endParaRPr lang="en-US" sz="2600" b="1" dirty="0">
              <a:solidFill>
                <a:schemeClr val="tx1"/>
              </a:solidFill>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a:ln>
                  <a:noFill/>
                </a:ln>
                <a:solidFill>
                  <a:prstClr val="black"/>
                </a:solidFill>
                <a:effectLst/>
                <a:uLnTx/>
                <a:uFillTx/>
                <a:latin typeface="Calibri Light" panose="020F0302020204030204"/>
                <a:ea typeface="+mj-ea"/>
                <a:cs typeface="+mj-cs"/>
              </a:rPr>
              <a:t>OCCUPANT PROTECTION</a:t>
            </a: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15" name="TextBox 14">
            <a:extLst>
              <a:ext uri="{FF2B5EF4-FFF2-40B4-BE49-F238E27FC236}">
                <a16:creationId xmlns:a16="http://schemas.microsoft.com/office/drawing/2014/main" id="{CE6E330F-2413-424F-93CE-E5F3FDDCC75D}"/>
              </a:ext>
            </a:extLst>
          </p:cNvPr>
          <p:cNvSpPr txBox="1"/>
          <p:nvPr/>
        </p:nvSpPr>
        <p:spPr>
          <a:xfrm>
            <a:off x="2075717" y="6863955"/>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299492" y="1156233"/>
            <a:ext cx="5361698" cy="1569660"/>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SAFETY RESTRAINTS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Results of  improvements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Ride down effect- body is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slowed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down by restraint systems</a:t>
            </a:r>
            <a:endParaRPr kumimoji="0" lang="en-US" altLang="en-US" sz="2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alibri" panose="020F0502020204030204"/>
              <a:ea typeface="+mn-ea"/>
              <a:cs typeface="+mn-cs"/>
            </a:endParaRPr>
          </a:p>
        </p:txBody>
      </p:sp>
      <p:graphicFrame>
        <p:nvGraphicFramePr>
          <p:cNvPr id="60" name="Diagram 59">
            <a:extLst>
              <a:ext uri="{FF2B5EF4-FFF2-40B4-BE49-F238E27FC236}">
                <a16:creationId xmlns:a16="http://schemas.microsoft.com/office/drawing/2014/main" id="{CA9D0999-7922-4007-A6B6-3D1603A2F6BD}"/>
              </a:ext>
            </a:extLst>
          </p:cNvPr>
          <p:cNvGraphicFramePr/>
          <p:nvPr>
            <p:extLst>
              <p:ext uri="{D42A27DB-BD31-4B8C-83A1-F6EECF244321}">
                <p14:modId xmlns:p14="http://schemas.microsoft.com/office/powerpoint/2010/main" val="3229050226"/>
              </p:ext>
            </p:extLst>
          </p:nvPr>
        </p:nvGraphicFramePr>
        <p:xfrm>
          <a:off x="1864478" y="1439333"/>
          <a:ext cx="9333294" cy="51900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62" name="Straight Connector 61">
            <a:extLst>
              <a:ext uri="{FF2B5EF4-FFF2-40B4-BE49-F238E27FC236}">
                <a16:creationId xmlns:a16="http://schemas.microsoft.com/office/drawing/2014/main" id="{C1129CF9-2331-49F0-8618-035A662D4BF2}"/>
              </a:ext>
            </a:extLst>
          </p:cNvPr>
          <p:cNvCxnSpPr/>
          <p:nvPr/>
        </p:nvCxnSpPr>
        <p:spPr>
          <a:xfrm>
            <a:off x="7184700" y="6094056"/>
            <a:ext cx="40066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64" name="Straight Connector 63">
            <a:extLst>
              <a:ext uri="{FF2B5EF4-FFF2-40B4-BE49-F238E27FC236}">
                <a16:creationId xmlns:a16="http://schemas.microsoft.com/office/drawing/2014/main" id="{05D2FEFC-21F8-468E-9891-7714A08D5E10}"/>
              </a:ext>
            </a:extLst>
          </p:cNvPr>
          <p:cNvCxnSpPr/>
          <p:nvPr/>
        </p:nvCxnSpPr>
        <p:spPr>
          <a:xfrm>
            <a:off x="5285511" y="3899300"/>
            <a:ext cx="0" cy="662309"/>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4771A7C-99C0-411D-B609-5FA3B73D86D1}"/>
              </a:ext>
            </a:extLst>
          </p:cNvPr>
          <p:cNvCxnSpPr>
            <a:cxnSpLocks/>
          </p:cNvCxnSpPr>
          <p:nvPr/>
        </p:nvCxnSpPr>
        <p:spPr>
          <a:xfrm>
            <a:off x="5271657" y="5184309"/>
            <a:ext cx="0" cy="741984"/>
          </a:xfrm>
          <a:prstGeom prst="line">
            <a:avLst/>
          </a:prstGeom>
          <a:ln w="571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458BEDE-A18B-42D2-82A0-4FEE08656748}"/>
              </a:ext>
            </a:extLst>
          </p:cNvPr>
          <p:cNvCxnSpPr/>
          <p:nvPr/>
        </p:nvCxnSpPr>
        <p:spPr>
          <a:xfrm>
            <a:off x="8769927" y="6167735"/>
            <a:ext cx="426028" cy="0"/>
          </a:xfrm>
          <a:prstGeom prst="line">
            <a:avLst/>
          </a:prstGeom>
          <a:ln w="571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CD3786F-0DA3-42BE-83C3-20D75757F876}"/>
              </a:ext>
            </a:extLst>
          </p:cNvPr>
          <p:cNvCxnSpPr>
            <a:cxnSpLocks/>
          </p:cNvCxnSpPr>
          <p:nvPr/>
        </p:nvCxnSpPr>
        <p:spPr>
          <a:xfrm>
            <a:off x="2815937" y="3439391"/>
            <a:ext cx="0" cy="1132609"/>
          </a:xfrm>
          <a:prstGeom prst="straightConnector1">
            <a:avLst/>
          </a:prstGeom>
          <a:ln w="76200">
            <a:solidFill>
              <a:srgbClr val="FF99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38615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6A1D6E-1D69-4AEA-B346-4C487C9EB73E}"/>
              </a:ext>
            </a:extLst>
          </p:cNvPr>
          <p:cNvSpPr/>
          <p:nvPr/>
        </p:nvSpPr>
        <p:spPr>
          <a:xfrm>
            <a:off x="226373" y="1333506"/>
            <a:ext cx="11565081" cy="525417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774380" y="203601"/>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a:ln>
                  <a:noFill/>
                </a:ln>
                <a:solidFill>
                  <a:prstClr val="black"/>
                </a:solidFill>
                <a:effectLst/>
                <a:uLnTx/>
                <a:uFillTx/>
                <a:latin typeface="Calibri Light" panose="020F0302020204030204"/>
                <a:ea typeface="+mj-ea"/>
                <a:cs typeface="+mj-cs"/>
              </a:rPr>
              <a:t>OCCUPANT PROTECTION</a:t>
            </a: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15" name="TextBox 14">
            <a:extLst>
              <a:ext uri="{FF2B5EF4-FFF2-40B4-BE49-F238E27FC236}">
                <a16:creationId xmlns:a16="http://schemas.microsoft.com/office/drawing/2014/main" id="{CE6E330F-2413-424F-93CE-E5F3FDDCC75D}"/>
              </a:ext>
            </a:extLst>
          </p:cNvPr>
          <p:cNvSpPr txBox="1"/>
          <p:nvPr/>
        </p:nvSpPr>
        <p:spPr>
          <a:xfrm>
            <a:off x="2075717" y="6863955"/>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1810972" y="911965"/>
            <a:ext cx="8692701"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SAFETY RESTRAINTS / SEATBELTS- PROPER USE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C1A21A8-E92A-4F60-ACC7-A0C013104916}"/>
              </a:ext>
            </a:extLst>
          </p:cNvPr>
          <p:cNvSpPr/>
          <p:nvPr/>
        </p:nvSpPr>
        <p:spPr>
          <a:xfrm>
            <a:off x="525865" y="1575208"/>
            <a:ext cx="9977808" cy="447814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uLnTx/>
                <a:uFillTx/>
                <a:latin typeface="Calibri" panose="020F0502020204030204"/>
                <a:ea typeface="+mn-ea"/>
                <a:cs typeface="+mn-cs"/>
              </a:rPr>
              <a:t>DELIBERATE ACTION AND RESPONSIBLE DECISION</a:t>
            </a: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kumimoji="0" lang="en-US" altLang="en-US" sz="2800" b="1" i="0" u="none" strike="noStrike" kern="1200" cap="none" spc="0" normalizeH="0" baseline="0" noProof="0" dirty="0">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2800" b="1" i="0" u="none" strike="noStrike" kern="1200" cap="none" spc="0" normalizeH="0" baseline="0" noProof="0" dirty="0">
                <a:uLnTx/>
                <a:uFillTx/>
                <a:latin typeface="Calibri" panose="020F0502020204030204"/>
                <a:ea typeface="+mn-ea"/>
                <a:cs typeface="+mn-cs"/>
              </a:rPr>
              <a:t>ALWAYS BUCKLE-UP, NO MATTER HOW SHORT THE  TRIP</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2800" b="1" i="0" u="none" strike="noStrike" kern="1200" cap="none" spc="0" normalizeH="0" baseline="0" noProof="0" dirty="0">
                <a:uLnTx/>
                <a:uFillTx/>
                <a:latin typeface="Calibri" panose="020F0502020204030204"/>
                <a:ea typeface="+mn-ea"/>
                <a:cs typeface="+mn-cs"/>
              </a:rPr>
              <a:t>USE IS IMPORTANT, BUT CORRECT USE IS ALSO IMPORTAN</a:t>
            </a:r>
            <a:r>
              <a:rPr kumimoji="0" lang="en-US" altLang="en-US" sz="2800" b="1" i="0" u="none" strike="noStrike" kern="1200" cap="none" spc="0" normalizeH="0" baseline="0" noProof="0" dirty="0">
                <a:ln>
                  <a:noFill/>
                </a:ln>
                <a:solidFill>
                  <a:schemeClr val="tx1"/>
                </a:solidFill>
                <a:uLnTx/>
                <a:uFillTx/>
                <a:latin typeface="Calibri" panose="020F0502020204030204"/>
                <a:ea typeface="+mn-ea"/>
                <a:cs typeface="+mn-cs"/>
              </a:rPr>
              <a:t>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426FBD"/>
                </a:solidFill>
                <a:effectLst/>
                <a:uLnTx/>
                <a:uFillTx/>
                <a:latin typeface="Calibri" panose="020F0502020204030204"/>
                <a:ea typeface="+mn-ea"/>
                <a:cs typeface="+mn-cs"/>
              </a:rPr>
              <a:t>Pre-start routine-</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2800" b="1" i="0" u="none" strike="noStrike" kern="1200" cap="none" spc="0" normalizeH="0" baseline="0" noProof="0" dirty="0">
                <a:ln>
                  <a:noFill/>
                </a:ln>
                <a:solidFill>
                  <a:srgbClr val="426FBD"/>
                </a:solidFill>
                <a:effectLst/>
                <a:uLnTx/>
                <a:uFillTx/>
                <a:latin typeface="Calibri" panose="020F0502020204030204"/>
                <a:ea typeface="+mn-ea"/>
                <a:cs typeface="+mn-cs"/>
              </a:rPr>
              <a:t>Adjust: Seat, head restraint, mirrors, steering wheel</a:t>
            </a:r>
          </a:p>
          <a:p>
            <a:pPr marL="800100" lvl="2" indent="114300">
              <a:buFont typeface="Arial" panose="020B0604020202020204" pitchFamily="34" charset="0"/>
              <a:buChar char="•"/>
              <a:defRPr/>
            </a:pPr>
            <a:r>
              <a:rPr kumimoji="0" lang="en-US" altLang="en-US" sz="2400" b="1" i="0" u="none" strike="noStrike" kern="1200" cap="none" spc="0" normalizeH="0" baseline="0" noProof="0" dirty="0">
                <a:ln>
                  <a:noFill/>
                </a:ln>
                <a:solidFill>
                  <a:srgbClr val="426FBD"/>
                </a:solidFill>
                <a:effectLst/>
                <a:uLnTx/>
                <a:uFillTx/>
                <a:latin typeface="Calibri" panose="020F0502020204030204"/>
                <a:ea typeface="+mn-ea"/>
                <a:cs typeface="+mn-cs"/>
              </a:rPr>
              <a:t>Always adjust these first, so seatbelt won’t interfere  with movements</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2800" b="1" i="0" u="none" strike="noStrike" kern="1200" cap="none" spc="0" normalizeH="0" baseline="0" noProof="0" dirty="0">
                <a:ln>
                  <a:noFill/>
                </a:ln>
                <a:solidFill>
                  <a:srgbClr val="426FBD"/>
                </a:solidFill>
                <a:effectLst/>
                <a:uLnTx/>
                <a:uFillTx/>
                <a:latin typeface="Calibri" panose="020F0502020204030204"/>
                <a:ea typeface="+mn-ea"/>
                <a:cs typeface="+mn-cs"/>
              </a:rPr>
              <a:t>Buckle and adjust seat belt- </a:t>
            </a:r>
            <a:r>
              <a:rPr kumimoji="0" lang="en-US" altLang="en-US" sz="3200" b="1" i="0" u="none" strike="noStrike" kern="1200" cap="none" spc="0" normalizeH="0" baseline="0" noProof="0" dirty="0">
                <a:ln>
                  <a:noFill/>
                </a:ln>
                <a:solidFill>
                  <a:srgbClr val="426FBD"/>
                </a:solidFill>
                <a:effectLst/>
                <a:highlight>
                  <a:srgbClr val="FFFF00"/>
                </a:highlight>
                <a:uLnTx/>
                <a:uFillTx/>
                <a:latin typeface="Calibri" panose="020F0502020204030204"/>
                <a:ea typeface="+mn-ea"/>
                <a:cs typeface="+mn-cs"/>
              </a:rPr>
              <a:t>Passengers buckled</a:t>
            </a:r>
            <a:endParaRPr kumimoji="0" lang="en-US" altLang="en-US" sz="2800" b="1" i="0" u="none" strike="noStrike" kern="1200" cap="none" spc="0" normalizeH="0" baseline="0" noProof="0" dirty="0">
              <a:ln>
                <a:noFill/>
              </a:ln>
              <a:solidFill>
                <a:srgbClr val="426FBD"/>
              </a:solidFill>
              <a:effectLst/>
              <a:highlight>
                <a:srgbClr val="FFFF00"/>
              </a:highligh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en-US" sz="2800" b="1" i="0" u="sng" strike="noStrike" kern="1200" cap="none" spc="0" normalizeH="0" baseline="0" noProof="0" dirty="0">
                <a:ln>
                  <a:noFill/>
                </a:ln>
                <a:solidFill>
                  <a:srgbClr val="426FBD"/>
                </a:solidFill>
                <a:effectLst/>
                <a:uLnTx/>
                <a:uFillTx/>
                <a:latin typeface="Calibri" panose="020F0502020204030204"/>
                <a:ea typeface="+mn-ea"/>
                <a:cs typeface="+mn-cs"/>
              </a:rPr>
              <a:t>CELL PHONE  PROCEDURE</a:t>
            </a:r>
            <a:endParaRPr kumimoji="0" lang="en-US" altLang="en-US" sz="20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alibri" panose="020F0502020204030204"/>
                <a:ea typeface="+mn-ea"/>
                <a:cs typeface="+mn-cs"/>
              </a:rPr>
              <a:t>	</a:t>
            </a:r>
            <a:r>
              <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rPr>
              <a:t>	</a:t>
            </a:r>
            <a:endParaRPr kumimoji="0" lang="en-US" altLang="en-US" sz="1800" b="1" i="0" u="none" strike="noStrike" kern="1200" cap="none" spc="0" normalizeH="0" baseline="0" noProof="0" dirty="0">
              <a:ln>
                <a:noFill/>
              </a:ln>
              <a:solidFill>
                <a:srgbClr val="F2B8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45FD710-A888-4A85-9B78-EEB202D29732}"/>
              </a:ext>
            </a:extLst>
          </p:cNvPr>
          <p:cNvSpPr txBox="1"/>
          <p:nvPr/>
        </p:nvSpPr>
        <p:spPr>
          <a:xfrm>
            <a:off x="682337" y="6098342"/>
            <a:ext cx="541366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https://www.youtube.com/watch?v=0jqOOFs9-7o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54D90AF7-E07F-4DD6-90A1-FE97C259A96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503673" y="3348086"/>
            <a:ext cx="1502352" cy="1605847"/>
          </a:xfrm>
          <a:prstGeom prst="rect">
            <a:avLst/>
          </a:prstGeom>
        </p:spPr>
      </p:pic>
      <p:sp>
        <p:nvSpPr>
          <p:cNvPr id="25" name="TextBox 24">
            <a:extLst>
              <a:ext uri="{FF2B5EF4-FFF2-40B4-BE49-F238E27FC236}">
                <a16:creationId xmlns:a16="http://schemas.microsoft.com/office/drawing/2014/main" id="{8BF90B3D-FE81-4236-BD98-2FAB08901EFD}"/>
              </a:ext>
            </a:extLst>
          </p:cNvPr>
          <p:cNvSpPr txBox="1"/>
          <p:nvPr/>
        </p:nvSpPr>
        <p:spPr>
          <a:xfrm>
            <a:off x="8860352" y="7094787"/>
            <a:ext cx="150235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7" tooltip="https://commons.wikimedia.org/wiki/File:Testing22222.jpg"/>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8"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descr="A drawing of a face&#10;&#10;Description automatically generated">
            <a:extLst>
              <a:ext uri="{FF2B5EF4-FFF2-40B4-BE49-F238E27FC236}">
                <a16:creationId xmlns:a16="http://schemas.microsoft.com/office/drawing/2014/main" id="{D298ACE9-EFBC-4D87-A21A-9F69AB7722D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0088953" y="1575207"/>
            <a:ext cx="1876674" cy="1999265"/>
          </a:xfrm>
          <a:prstGeom prst="rect">
            <a:avLst/>
          </a:prstGeom>
        </p:spPr>
      </p:pic>
      <p:pic>
        <p:nvPicPr>
          <p:cNvPr id="1026" name="Picture 2" descr="Image result for rear seat crash test dummy">
            <a:extLst>
              <a:ext uri="{FF2B5EF4-FFF2-40B4-BE49-F238E27FC236}">
                <a16:creationId xmlns:a16="http://schemas.microsoft.com/office/drawing/2014/main" id="{F6C34777-8259-4C99-BC5B-4CA9E9B0F8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69723" y="4953933"/>
            <a:ext cx="3336302" cy="184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400123"/>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6A1D6E-1D69-4AEA-B346-4C487C9EB73E}"/>
              </a:ext>
            </a:extLst>
          </p:cNvPr>
          <p:cNvSpPr/>
          <p:nvPr/>
        </p:nvSpPr>
        <p:spPr>
          <a:xfrm>
            <a:off x="367943" y="1332778"/>
            <a:ext cx="11565081" cy="525417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774380" y="203601"/>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a:ln>
                  <a:noFill/>
                </a:ln>
                <a:solidFill>
                  <a:prstClr val="black"/>
                </a:solidFill>
                <a:effectLst/>
                <a:uLnTx/>
                <a:uFillTx/>
                <a:latin typeface="Calibri Light" panose="020F0302020204030204"/>
                <a:ea typeface="+mj-ea"/>
                <a:cs typeface="+mj-cs"/>
              </a:rPr>
              <a:t>OCCUPANT PROTECTION</a:t>
            </a: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15" name="TextBox 14">
            <a:extLst>
              <a:ext uri="{FF2B5EF4-FFF2-40B4-BE49-F238E27FC236}">
                <a16:creationId xmlns:a16="http://schemas.microsoft.com/office/drawing/2014/main" id="{CE6E330F-2413-424F-93CE-E5F3FDDCC75D}"/>
              </a:ext>
            </a:extLst>
          </p:cNvPr>
          <p:cNvSpPr txBox="1"/>
          <p:nvPr/>
        </p:nvSpPr>
        <p:spPr>
          <a:xfrm>
            <a:off x="2075717" y="6863955"/>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1810972" y="911965"/>
            <a:ext cx="8692701"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SAFETY RESTRAINTS / SEATBELTS- PROPER USE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514AB8A0-6670-4365-B1C1-85EF469ED603}"/>
              </a:ext>
            </a:extLst>
          </p:cNvPr>
          <p:cNvSpPr/>
          <p:nvPr/>
        </p:nvSpPr>
        <p:spPr>
          <a:xfrm>
            <a:off x="610112" y="1609776"/>
            <a:ext cx="7425010" cy="4824697"/>
          </a:xfrm>
          <a:prstGeom prst="roundRect">
            <a:avLst/>
          </a:prstGeom>
          <a:ln w="38100">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prstClr val="white"/>
                </a:solidFill>
                <a:effectLst/>
                <a:uLnTx/>
                <a:uFillTx/>
                <a:latin typeface="Calibri" panose="020F0502020204030204"/>
                <a:ea typeface="+mn-ea"/>
                <a:cs typeface="+mn-cs"/>
              </a:rPr>
              <a:t>Snug lap belt after fastening across </a:t>
            </a:r>
            <a:r>
              <a:rPr kumimoji="0" lang="en-US" altLang="en-US" sz="3200" b="1" i="0" u="sng" strike="noStrike" kern="1200" cap="none" spc="0" normalizeH="0" baseline="0" noProof="0" dirty="0">
                <a:ln>
                  <a:noFill/>
                </a:ln>
                <a:solidFill>
                  <a:prstClr val="white"/>
                </a:solidFill>
                <a:effectLst/>
                <a:uLnTx/>
                <a:uFillTx/>
                <a:latin typeface="Calibri" panose="020F0502020204030204"/>
                <a:ea typeface="+mn-ea"/>
                <a:cs typeface="+mn-cs"/>
              </a:rPr>
              <a:t>hips </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Adjust center post mounting for </a:t>
            </a:r>
            <a:r>
              <a:rPr kumimoji="0" lang="en-US" altLang="en-US" sz="2800" b="1" i="0" u="sng" strike="noStrike" kern="1200" cap="none" spc="0" normalizeH="0" baseline="0" noProof="0" dirty="0">
                <a:ln>
                  <a:noFill/>
                </a:ln>
                <a:solidFill>
                  <a:prstClr val="white"/>
                </a:solidFill>
                <a:effectLst/>
                <a:uLnTx/>
                <a:uFillTx/>
                <a:latin typeface="Calibri" panose="020F0502020204030204"/>
                <a:ea typeface="+mn-ea"/>
                <a:cs typeface="+mn-cs"/>
              </a:rPr>
              <a:t>height</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Belt </a:t>
            </a:r>
            <a:r>
              <a:rPr kumimoji="0" lang="en-US" altLang="en-US" sz="2800" b="1" i="0" u="sng" strike="noStrike" kern="1200" cap="none" spc="0" normalizeH="0" baseline="0" noProof="0" dirty="0">
                <a:ln>
                  <a:noFill/>
                </a:ln>
                <a:solidFill>
                  <a:prstClr val="white"/>
                </a:solidFill>
                <a:effectLst/>
                <a:uLnTx/>
                <a:uFillTx/>
                <a:latin typeface="Calibri" panose="020F0502020204030204"/>
                <a:ea typeface="+mn-ea"/>
                <a:cs typeface="+mn-cs"/>
              </a:rPr>
              <a:t>over </a:t>
            </a: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top of shoulder and </a:t>
            </a:r>
            <a:r>
              <a:rPr kumimoji="0" lang="en-US" altLang="en-US" sz="2800" b="1" i="0" u="sng" strike="noStrike" kern="1200" cap="none" spc="0" normalizeH="0" baseline="0" noProof="0" dirty="0">
                <a:ln>
                  <a:noFill/>
                </a:ln>
                <a:solidFill>
                  <a:prstClr val="white"/>
                </a:solidFill>
                <a:effectLst/>
                <a:uLnTx/>
                <a:uFillTx/>
                <a:latin typeface="Calibri" panose="020F0502020204030204"/>
                <a:ea typeface="+mn-ea"/>
                <a:cs typeface="+mn-cs"/>
              </a:rPr>
              <a:t>across chest </a:t>
            </a: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to distribute force in event of crash. Check frequently for </a:t>
            </a:r>
            <a:r>
              <a:rPr kumimoji="0" lang="en-US" altLang="en-US" sz="2800" b="1" i="0" u="sng" strike="noStrike" kern="1200" cap="none" spc="0" normalizeH="0" baseline="0" noProof="0" dirty="0">
                <a:ln>
                  <a:noFill/>
                </a:ln>
                <a:solidFill>
                  <a:prstClr val="white"/>
                </a:solidFill>
                <a:effectLst/>
                <a:uLnTx/>
                <a:uFillTx/>
                <a:latin typeface="Calibri" panose="020F0502020204030204"/>
                <a:ea typeface="+mn-ea"/>
                <a:cs typeface="+mn-cs"/>
              </a:rPr>
              <a:t>snug</a:t>
            </a: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 fit.</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Keep </a:t>
            </a:r>
            <a:r>
              <a:rPr kumimoji="0" lang="en-US" altLang="en-US" sz="2800" b="1" i="0" u="sng" strike="noStrike" kern="1200" cap="none" spc="0" normalizeH="0" baseline="0" noProof="0" dirty="0">
                <a:ln>
                  <a:noFill/>
                </a:ln>
                <a:solidFill>
                  <a:prstClr val="white"/>
                </a:solidFill>
                <a:effectLst/>
                <a:uLnTx/>
                <a:uFillTx/>
                <a:latin typeface="Calibri" panose="020F0502020204030204"/>
                <a:ea typeface="+mn-ea"/>
                <a:cs typeface="+mn-cs"/>
              </a:rPr>
              <a:t>seat back in upright</a:t>
            </a:r>
            <a:r>
              <a:rPr kumimoji="0" lang="en-US" altLang="en-US" sz="2800" b="1" i="0" u="none" strike="noStrike" kern="1200" cap="none" spc="0" normalizeH="0" baseline="0" noProof="0" dirty="0">
                <a:ln>
                  <a:noFill/>
                </a:ln>
                <a:solidFill>
                  <a:prstClr val="white"/>
                </a:solidFill>
                <a:effectLst/>
                <a:uLnTx/>
                <a:uFillTx/>
                <a:latin typeface="Calibri" panose="020F0502020204030204"/>
                <a:ea typeface="+mn-ea"/>
                <a:cs typeface="+mn-cs"/>
              </a:rPr>
              <a:t> position to avoid sliding out of the seat in frontal crash (submarine)</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Unbuckle </a:t>
            </a:r>
            <a:r>
              <a:rPr kumimoji="0" lang="en-US" altLang="en-US"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Calibri" panose="020F0502020204030204"/>
                <a:ea typeface="+mn-ea"/>
                <a:cs typeface="+mn-cs"/>
              </a:rPr>
              <a:t>AFTER </a:t>
            </a:r>
            <a:r>
              <a:rPr kumimoji="0" lang="en-US" altLang="en-US"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vehicle is shut off</a:t>
            </a:r>
            <a:r>
              <a:rPr kumimoji="0" lang="en-US" altLang="en-US" sz="2000" b="1"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rPr>
              <a:t>.</a:t>
            </a:r>
            <a:endParaRPr kumimoji="0" lang="en-US" altLang="en-US" sz="2000" b="1" i="0" u="sng" strike="noStrike" kern="1200" cap="none" spc="0" normalizeH="0" baseline="0" noProof="0" dirty="0">
              <a:ln>
                <a:noFill/>
              </a:ln>
              <a:solidFill>
                <a:prstClr val="white"/>
              </a:solidFill>
              <a:effectLst>
                <a:outerShdw blurRad="38100" dist="38100" dir="2700000" algn="tl">
                  <a:srgbClr val="000000">
                    <a:alpha val="43137"/>
                  </a:srgbClr>
                </a:outerShdw>
              </a:effectLst>
              <a:highlight>
                <a:srgbClr val="FFFF00"/>
              </a:highligh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54D90AF7-E07F-4DD6-90A1-FE97C259A96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624877" y="-196674"/>
            <a:ext cx="1502352" cy="1605847"/>
          </a:xfrm>
          <a:prstGeom prst="rect">
            <a:avLst/>
          </a:prstGeom>
        </p:spPr>
      </p:pic>
      <p:sp>
        <p:nvSpPr>
          <p:cNvPr id="25" name="TextBox 24">
            <a:extLst>
              <a:ext uri="{FF2B5EF4-FFF2-40B4-BE49-F238E27FC236}">
                <a16:creationId xmlns:a16="http://schemas.microsoft.com/office/drawing/2014/main" id="{8BF90B3D-FE81-4236-BD98-2FAB08901EFD}"/>
              </a:ext>
            </a:extLst>
          </p:cNvPr>
          <p:cNvSpPr txBox="1"/>
          <p:nvPr/>
        </p:nvSpPr>
        <p:spPr>
          <a:xfrm>
            <a:off x="8695300" y="6679290"/>
            <a:ext cx="15023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6" tooltip="https://commons.wikimedia.org/wiki/File:Testing22222.jpg"/>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Cartoq</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25765ED-455D-430D-99DE-899B43352B1D}"/>
              </a:ext>
            </a:extLst>
          </p:cNvPr>
          <p:cNvSpPr/>
          <p:nvPr/>
        </p:nvSpPr>
        <p:spPr>
          <a:xfrm>
            <a:off x="7071794" y="5926642"/>
            <a:ext cx="4752263" cy="369332"/>
          </a:xfrm>
          <a:prstGeom prst="rect">
            <a:avLst/>
          </a:prstGeom>
          <a:solidFill>
            <a:schemeClr val="bg1"/>
          </a:solidFill>
        </p:spPr>
        <p:txBody>
          <a:bodyPr wrap="none">
            <a:spAutoFit/>
          </a:bodyPr>
          <a:lstStyle/>
          <a:p>
            <a:r>
              <a:rPr lang="en-US" dirty="0">
                <a:hlinkClick r:id="rId7"/>
              </a:rPr>
              <a:t>https://www.wikihow.com/Adjust-Your-Seat-Belt</a:t>
            </a:r>
            <a:endParaRPr lang="en-US" dirty="0"/>
          </a:p>
        </p:txBody>
      </p:sp>
      <p:pic>
        <p:nvPicPr>
          <p:cNvPr id="2052" name="Picture 4" descr="seatbelt">
            <a:extLst>
              <a:ext uri="{FF2B5EF4-FFF2-40B4-BE49-F238E27FC236}">
                <a16:creationId xmlns:a16="http://schemas.microsoft.com/office/drawing/2014/main" id="{8D73044F-BC50-4818-85E0-6BF3F0200B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060" y="1437128"/>
            <a:ext cx="3915578" cy="19918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19930"/>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6A1D6E-1D69-4AEA-B346-4C487C9EB73E}"/>
              </a:ext>
            </a:extLst>
          </p:cNvPr>
          <p:cNvSpPr/>
          <p:nvPr/>
        </p:nvSpPr>
        <p:spPr>
          <a:xfrm>
            <a:off x="394855" y="1726778"/>
            <a:ext cx="11565081" cy="495457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a:ln>
                  <a:noFill/>
                </a:ln>
                <a:solidFill>
                  <a:prstClr val="black"/>
                </a:solidFill>
                <a:effectLst/>
                <a:uLnTx/>
                <a:uFillTx/>
                <a:latin typeface="Calibri Light" panose="020F0302020204030204"/>
                <a:ea typeface="+mj-ea"/>
                <a:cs typeface="+mj-cs"/>
              </a:rPr>
              <a:t>OCCUPANT PROTECTION</a:t>
            </a: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15" name="TextBox 14">
            <a:extLst>
              <a:ext uri="{FF2B5EF4-FFF2-40B4-BE49-F238E27FC236}">
                <a16:creationId xmlns:a16="http://schemas.microsoft.com/office/drawing/2014/main" id="{CE6E330F-2413-424F-93CE-E5F3FDDCC75D}"/>
              </a:ext>
            </a:extLst>
          </p:cNvPr>
          <p:cNvSpPr txBox="1"/>
          <p:nvPr/>
        </p:nvSpPr>
        <p:spPr>
          <a:xfrm>
            <a:off x="2075717" y="6863955"/>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1749649" y="1265113"/>
            <a:ext cx="8692701"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SAFETY RESTRAINTS / SEATBELTS- PROPER USE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C1A21A8-E92A-4F60-ACC7-A0C013104916}"/>
              </a:ext>
            </a:extLst>
          </p:cNvPr>
          <p:cNvSpPr/>
          <p:nvPr/>
        </p:nvSpPr>
        <p:spPr>
          <a:xfrm>
            <a:off x="462837" y="1588545"/>
            <a:ext cx="7271674" cy="290848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2800" b="1" i="0" u="none" strike="noStrike" kern="1200" cap="none" spc="0" normalizeH="0" baseline="0" noProof="0" dirty="0">
                <a:ln>
                  <a:noFill/>
                </a:ln>
                <a:highlight>
                  <a:srgbClr val="FF0000"/>
                </a:highlight>
                <a:uLnTx/>
                <a:uFillTx/>
                <a:latin typeface="Calibri" panose="020F0502020204030204"/>
                <a:ea typeface="+mn-ea"/>
                <a:cs typeface="+mn-cs"/>
              </a:rPr>
              <a:t>USE IS IMPORTANT,  </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en-US" altLang="en-US" sz="2800" b="1" i="0" u="none" strike="noStrike" kern="1200" cap="none" spc="0" normalizeH="0" baseline="0" noProof="0" dirty="0">
                <a:ln>
                  <a:noFill/>
                </a:ln>
                <a:highlight>
                  <a:srgbClr val="FF0000"/>
                </a:highlight>
                <a:uLnTx/>
                <a:uFillTx/>
                <a:latin typeface="Calibri" panose="020F0502020204030204"/>
                <a:ea typeface="+mn-ea"/>
                <a:cs typeface="+mn-cs"/>
              </a:rPr>
              <a:t>BUT </a:t>
            </a:r>
            <a:r>
              <a:rPr kumimoji="0" lang="en-US" altLang="en-US" sz="2800" b="1" i="0" u="sng" strike="noStrike" kern="1200" cap="none" spc="0" normalizeH="0" baseline="0" noProof="0" dirty="0">
                <a:ln>
                  <a:noFill/>
                </a:ln>
                <a:highlight>
                  <a:srgbClr val="FF0000"/>
                </a:highlight>
                <a:uLnTx/>
                <a:uFillTx/>
                <a:latin typeface="Calibri" panose="020F0502020204030204"/>
                <a:ea typeface="+mn-ea"/>
                <a:cs typeface="+mn-cs"/>
              </a:rPr>
              <a:t>CORRECT</a:t>
            </a:r>
            <a:r>
              <a:rPr kumimoji="0" lang="en-US" altLang="en-US" sz="2800" b="1" i="0" u="none" strike="noStrike" kern="1200" cap="none" spc="0" normalizeH="0" baseline="0" noProof="0" dirty="0">
                <a:ln>
                  <a:noFill/>
                </a:ln>
                <a:highlight>
                  <a:srgbClr val="FF0000"/>
                </a:highlight>
                <a:uLnTx/>
                <a:uFillTx/>
                <a:latin typeface="Calibri" panose="020F0502020204030204"/>
                <a:ea typeface="+mn-ea"/>
                <a:cs typeface="+mn-cs"/>
              </a:rPr>
              <a:t> USE IS ALSO IMPORTANT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FFC0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alibri" panose="020F0502020204030204"/>
                <a:ea typeface="+mn-ea"/>
                <a:cs typeface="+mn-cs"/>
              </a:rPr>
              <a:t>	</a:t>
            </a:r>
            <a:r>
              <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rPr>
              <a:t>	</a:t>
            </a:r>
            <a:endParaRPr kumimoji="0" lang="en-US" altLang="en-US" sz="1800" b="1" i="0" u="none" strike="noStrike" kern="1200" cap="none" spc="0" normalizeH="0" baseline="0" noProof="0" dirty="0">
              <a:ln>
                <a:noFill/>
              </a:ln>
              <a:solidFill>
                <a:srgbClr val="F2B8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A3635DE-AFD9-4165-B7E7-4481A8818DF7}"/>
              </a:ext>
            </a:extLst>
          </p:cNvPr>
          <p:cNvSpPr/>
          <p:nvPr/>
        </p:nvSpPr>
        <p:spPr>
          <a:xfrm>
            <a:off x="7492895" y="2529701"/>
            <a:ext cx="3643883" cy="3404445"/>
          </a:xfrm>
          <a:prstGeom prst="round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858A995-9455-4752-B32B-AF1E164A1103}"/>
              </a:ext>
            </a:extLst>
          </p:cNvPr>
          <p:cNvSpPr txBox="1"/>
          <p:nvPr/>
        </p:nvSpPr>
        <p:spPr>
          <a:xfrm>
            <a:off x="7797011" y="2796939"/>
            <a:ext cx="3248479" cy="2954655"/>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highlight>
                  <a:srgbClr val="FF0000"/>
                </a:highlight>
                <a:uLnTx/>
                <a:uFillTx/>
                <a:latin typeface="Calibri" panose="020F0502020204030204"/>
                <a:ea typeface="+mn-ea"/>
                <a:cs typeface="+mn-cs"/>
              </a:rPr>
              <a:t>NEVER: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uLnTx/>
                <a:uFillTx/>
                <a:latin typeface="Calibri" panose="020F0502020204030204"/>
                <a:ea typeface="+mn-ea"/>
                <a:cs typeface="+mn-cs"/>
              </a:rPr>
              <a:t>Behind you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uLnTx/>
                <a:uFillTx/>
                <a:latin typeface="Calibri" panose="020F0502020204030204"/>
                <a:ea typeface="+mn-ea"/>
                <a:cs typeface="+mn-cs"/>
              </a:rPr>
              <a:t>Across stomach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uLnTx/>
                <a:uFillTx/>
                <a:latin typeface="Calibri" panose="020F0502020204030204"/>
                <a:ea typeface="+mn-ea"/>
                <a:cs typeface="+mn-cs"/>
              </a:rPr>
              <a:t>Against neck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uLnTx/>
                <a:uFillTx/>
                <a:latin typeface="Calibri" panose="020F0502020204030204"/>
                <a:ea typeface="+mn-ea"/>
                <a:cs typeface="+mn-cs"/>
              </a:rPr>
              <a:t>Loose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uLnTx/>
                <a:uFillTx/>
                <a:latin typeface="Calibri" panose="020F0502020204030204"/>
                <a:ea typeface="+mn-ea"/>
                <a:cs typeface="+mn-cs"/>
              </a:rPr>
              <a:t>Reclining seat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54D90AF7-E07F-4DD6-90A1-FE97C259A96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413203" y="923854"/>
            <a:ext cx="1502352" cy="1605847"/>
          </a:xfrm>
          <a:prstGeom prst="rect">
            <a:avLst/>
          </a:prstGeom>
        </p:spPr>
      </p:pic>
      <p:sp>
        <p:nvSpPr>
          <p:cNvPr id="25" name="TextBox 24">
            <a:extLst>
              <a:ext uri="{FF2B5EF4-FFF2-40B4-BE49-F238E27FC236}">
                <a16:creationId xmlns:a16="http://schemas.microsoft.com/office/drawing/2014/main" id="{8BF90B3D-FE81-4236-BD98-2FAB08901EFD}"/>
              </a:ext>
            </a:extLst>
          </p:cNvPr>
          <p:cNvSpPr txBox="1"/>
          <p:nvPr/>
        </p:nvSpPr>
        <p:spPr>
          <a:xfrm>
            <a:off x="8695300" y="6679290"/>
            <a:ext cx="150235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6" tooltip="https://commons.wikimedia.org/wiki/File:Testing22222.jpg"/>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7"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EC55017-7DD8-487D-8E6E-3E6AD4343D6D}"/>
              </a:ext>
            </a:extLst>
          </p:cNvPr>
          <p:cNvGrpSpPr/>
          <p:nvPr/>
        </p:nvGrpSpPr>
        <p:grpSpPr>
          <a:xfrm>
            <a:off x="666098" y="2837091"/>
            <a:ext cx="5762896" cy="3596351"/>
            <a:chOff x="5434874" y="3082939"/>
            <a:chExt cx="5762896" cy="3596351"/>
          </a:xfrm>
        </p:grpSpPr>
        <p:sp>
          <p:nvSpPr>
            <p:cNvPr id="18" name="Rectangle: Rounded Corners 17">
              <a:extLst>
                <a:ext uri="{FF2B5EF4-FFF2-40B4-BE49-F238E27FC236}">
                  <a16:creationId xmlns:a16="http://schemas.microsoft.com/office/drawing/2014/main" id="{2C58F3EF-2BCC-40F5-8A44-DDF588D871D3}"/>
                </a:ext>
              </a:extLst>
            </p:cNvPr>
            <p:cNvSpPr/>
            <p:nvPr/>
          </p:nvSpPr>
          <p:spPr>
            <a:xfrm>
              <a:off x="5434874" y="3082939"/>
              <a:ext cx="5533626" cy="3596351"/>
            </a:xfrm>
            <a:prstGeom prst="round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8A65E52-EA55-4A7C-A61C-E503C053C1B4}"/>
                </a:ext>
              </a:extLst>
            </p:cNvPr>
            <p:cNvSpPr txBox="1"/>
            <p:nvPr/>
          </p:nvSpPr>
          <p:spPr>
            <a:xfrm>
              <a:off x="5642562" y="3224457"/>
              <a:ext cx="5555208" cy="3108543"/>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uLnTx/>
                  <a:uFillTx/>
                  <a:latin typeface="Calibri" panose="020F0502020204030204"/>
                  <a:ea typeface="+mn-ea"/>
                  <a:cs typeface="+mn-cs"/>
                </a:rPr>
                <a:t>AIR BAGS and SEAT BELTS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uLnTx/>
                  <a:uFillTx/>
                  <a:latin typeface="Calibri" panose="020F0502020204030204"/>
                  <a:ea typeface="+mn-ea"/>
                  <a:cs typeface="+mn-cs"/>
                </a:rPr>
                <a:t>Designed to work </a:t>
              </a:r>
              <a:r>
                <a:rPr kumimoji="0" lang="en-US" sz="2800" b="1" i="0" u="sng" strike="noStrike" kern="1200" cap="none" spc="0" normalizeH="0" baseline="0" noProof="0" dirty="0">
                  <a:ln>
                    <a:noFill/>
                  </a:ln>
                  <a:uLnTx/>
                  <a:uFillTx/>
                  <a:latin typeface="Calibri" panose="020F0502020204030204"/>
                  <a:ea typeface="+mn-ea"/>
                  <a:cs typeface="+mn-cs"/>
                </a:rPr>
                <a:t>TOGETHER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uLnTx/>
                  <a:uFillTx/>
                  <a:latin typeface="Calibri" panose="020F0502020204030204"/>
                  <a:ea typeface="+mn-ea"/>
                  <a:cs typeface="+mn-cs"/>
                </a:rPr>
                <a:t>are supplemental restraints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uLnTx/>
                  <a:uFillTx/>
                  <a:latin typeface="Calibri" panose="020F0502020204030204"/>
                  <a:ea typeface="+mn-ea"/>
                  <a:cs typeface="+mn-cs"/>
                </a:rPr>
                <a:t>Lose the combined benefits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uLnTx/>
                  <a:uFillTx/>
                  <a:latin typeface="Calibri" panose="020F0502020204030204"/>
                  <a:ea typeface="+mn-ea"/>
                  <a:cs typeface="+mn-cs"/>
                </a:rPr>
                <a:t>Can cause injury or death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uLnTx/>
                  <a:uFillTx/>
                  <a:latin typeface="Calibri" panose="020F0502020204030204"/>
                  <a:ea typeface="+mn-ea"/>
                  <a:cs typeface="+mn-cs"/>
                </a:rPr>
                <a:t> Air bag systems do fail, you should not depend solely of them</a:t>
              </a:r>
            </a:p>
          </p:txBody>
        </p:sp>
      </p:grpSp>
      <p:pic>
        <p:nvPicPr>
          <p:cNvPr id="20" name="Picture 19">
            <a:extLst>
              <a:ext uri="{FF2B5EF4-FFF2-40B4-BE49-F238E27FC236}">
                <a16:creationId xmlns:a16="http://schemas.microsoft.com/office/drawing/2014/main" id="{0440DFF2-A532-4968-A989-B17F67DC9723}"/>
              </a:ext>
            </a:extLst>
          </p:cNvPr>
          <p:cNvPicPr>
            <a:picLocks noChangeAspect="1"/>
          </p:cNvPicPr>
          <p:nvPr/>
        </p:nvPicPr>
        <p:blipFill>
          <a:blip r:embed="rId8"/>
          <a:stretch>
            <a:fillRect/>
          </a:stretch>
        </p:blipFill>
        <p:spPr>
          <a:xfrm>
            <a:off x="7301164" y="5989200"/>
            <a:ext cx="3896608" cy="354237"/>
          </a:xfrm>
          <a:prstGeom prst="rect">
            <a:avLst/>
          </a:prstGeom>
        </p:spPr>
      </p:pic>
    </p:spTree>
    <p:extLst>
      <p:ext uri="{BB962C8B-B14F-4D97-AF65-F5344CB8AC3E}">
        <p14:creationId xmlns:p14="http://schemas.microsoft.com/office/powerpoint/2010/main" val="1898081678"/>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6A1D6E-1D69-4AEA-B346-4C487C9EB73E}"/>
              </a:ext>
            </a:extLst>
          </p:cNvPr>
          <p:cNvSpPr/>
          <p:nvPr/>
        </p:nvSpPr>
        <p:spPr>
          <a:xfrm>
            <a:off x="313458" y="1718444"/>
            <a:ext cx="11565081" cy="495457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a:ln>
                  <a:noFill/>
                </a:ln>
                <a:solidFill>
                  <a:prstClr val="black"/>
                </a:solidFill>
                <a:effectLst/>
                <a:uLnTx/>
                <a:uFillTx/>
                <a:latin typeface="Calibri Light" panose="020F0302020204030204"/>
                <a:ea typeface="+mj-ea"/>
                <a:cs typeface="+mj-cs"/>
              </a:rPr>
              <a:t>OCCUPANT PROTECTION</a:t>
            </a: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15" name="TextBox 14">
            <a:extLst>
              <a:ext uri="{FF2B5EF4-FFF2-40B4-BE49-F238E27FC236}">
                <a16:creationId xmlns:a16="http://schemas.microsoft.com/office/drawing/2014/main" id="{CE6E330F-2413-424F-93CE-E5F3FDDCC75D}"/>
              </a:ext>
            </a:extLst>
          </p:cNvPr>
          <p:cNvSpPr txBox="1"/>
          <p:nvPr/>
        </p:nvSpPr>
        <p:spPr>
          <a:xfrm>
            <a:off x="2075717" y="6863955"/>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1749649" y="1265113"/>
            <a:ext cx="8692701"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SAFETY RESTRAINTS / AIR BAGS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C1A21A8-E92A-4F60-ACC7-A0C013104916}"/>
              </a:ext>
            </a:extLst>
          </p:cNvPr>
          <p:cNvSpPr/>
          <p:nvPr/>
        </p:nvSpPr>
        <p:spPr>
          <a:xfrm>
            <a:off x="758934" y="1410356"/>
            <a:ext cx="10203544" cy="2600712"/>
          </a:xfrm>
          <a:prstGeom prst="rect">
            <a:avLst/>
          </a:prstGeom>
          <a:ln>
            <a:noFill/>
          </a:ln>
          <a:effectLst/>
          <a:scene3d>
            <a:camera prst="orthographicFront">
              <a:rot lat="0" lon="0" rev="0"/>
            </a:camera>
            <a:lightRig rig="balanced" dir="t">
              <a:rot lat="0" lon="0" rev="8700000"/>
            </a:lightRig>
          </a:scene3d>
          <a:sp3d>
            <a:bevelT w="190500" h="38100"/>
          </a:sp3d>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sng" strike="noStrike" kern="1200" cap="none" spc="0" normalizeH="0" baseline="0" noProof="0" dirty="0">
                <a:ln>
                  <a:noFill/>
                </a:ln>
                <a:solidFill>
                  <a:srgbClr val="203864"/>
                </a:solidFill>
                <a:effectLst/>
                <a:uLnTx/>
                <a:uFillTx/>
                <a:latin typeface="Calibri" panose="020F0502020204030204"/>
                <a:ea typeface="+mn-ea"/>
                <a:cs typeface="+mn-cs"/>
              </a:rPr>
              <a:t>AIR BAGS: SUPPLEMENTAL RESTRAINT SYSTEM</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FFC0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alibri" panose="020F0502020204030204"/>
                <a:ea typeface="+mn-ea"/>
                <a:cs typeface="+mn-cs"/>
              </a:rPr>
              <a:t>	</a:t>
            </a:r>
            <a:r>
              <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rPr>
              <a:t>	</a:t>
            </a:r>
            <a:endParaRPr kumimoji="0" lang="en-US" altLang="en-US" sz="1800" b="1" i="0" u="none" strike="noStrike" kern="1200" cap="none" spc="0" normalizeH="0" baseline="0" noProof="0" dirty="0">
              <a:ln>
                <a:noFill/>
              </a:ln>
              <a:solidFill>
                <a:srgbClr val="F2B8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54D90AF7-E07F-4DD6-90A1-FE97C259A96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623060" y="754044"/>
            <a:ext cx="1502352" cy="1605847"/>
          </a:xfrm>
          <a:prstGeom prst="rect">
            <a:avLst/>
          </a:prstGeom>
        </p:spPr>
      </p:pic>
      <p:sp>
        <p:nvSpPr>
          <p:cNvPr id="25" name="TextBox 24">
            <a:extLst>
              <a:ext uri="{FF2B5EF4-FFF2-40B4-BE49-F238E27FC236}">
                <a16:creationId xmlns:a16="http://schemas.microsoft.com/office/drawing/2014/main" id="{8BF90B3D-FE81-4236-BD98-2FAB08901EFD}"/>
              </a:ext>
            </a:extLst>
          </p:cNvPr>
          <p:cNvSpPr txBox="1"/>
          <p:nvPr/>
        </p:nvSpPr>
        <p:spPr>
          <a:xfrm>
            <a:off x="8695300" y="6679290"/>
            <a:ext cx="150235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6" tooltip="https://commons.wikimedia.org/wiki/File:Testing22222.jpg"/>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7"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7E8BB7E1-C7E3-4700-A90E-0CFBC19370BD}"/>
              </a:ext>
            </a:extLst>
          </p:cNvPr>
          <p:cNvGrpSpPr/>
          <p:nvPr/>
        </p:nvGrpSpPr>
        <p:grpSpPr>
          <a:xfrm>
            <a:off x="7900457" y="2680503"/>
            <a:ext cx="4233149" cy="2973635"/>
            <a:chOff x="1446038" y="3172026"/>
            <a:chExt cx="4233149" cy="2556849"/>
          </a:xfrm>
        </p:grpSpPr>
        <p:grpSp>
          <p:nvGrpSpPr>
            <p:cNvPr id="22" name="Group 21">
              <a:extLst>
                <a:ext uri="{FF2B5EF4-FFF2-40B4-BE49-F238E27FC236}">
                  <a16:creationId xmlns:a16="http://schemas.microsoft.com/office/drawing/2014/main" id="{3D6699DE-3512-4660-8E07-4A4D029CC23E}"/>
                </a:ext>
              </a:extLst>
            </p:cNvPr>
            <p:cNvGrpSpPr/>
            <p:nvPr/>
          </p:nvGrpSpPr>
          <p:grpSpPr>
            <a:xfrm>
              <a:off x="1446038" y="3172026"/>
              <a:ext cx="4133936" cy="2556849"/>
              <a:chOff x="7812022" y="3364624"/>
              <a:chExt cx="3913731" cy="2264544"/>
            </a:xfrm>
            <a:scene3d>
              <a:camera prst="orthographicFront">
                <a:rot lat="0" lon="0" rev="0"/>
              </a:camera>
              <a:lightRig rig="balanced" dir="t">
                <a:rot lat="0" lon="0" rev="8700000"/>
              </a:lightRig>
            </a:scene3d>
          </p:grpSpPr>
          <p:sp>
            <p:nvSpPr>
              <p:cNvPr id="14" name="Rectangle: Rounded Corners 13">
                <a:extLst>
                  <a:ext uri="{FF2B5EF4-FFF2-40B4-BE49-F238E27FC236}">
                    <a16:creationId xmlns:a16="http://schemas.microsoft.com/office/drawing/2014/main" id="{AA3635DE-AFD9-4165-B7E7-4481A8818DF7}"/>
                  </a:ext>
                </a:extLst>
              </p:cNvPr>
              <p:cNvSpPr/>
              <p:nvPr/>
            </p:nvSpPr>
            <p:spPr>
              <a:xfrm>
                <a:off x="8788321" y="3364624"/>
                <a:ext cx="2937432" cy="2264544"/>
              </a:xfrm>
              <a:prstGeom prst="roundRect">
                <a:avLst/>
              </a:prstGeom>
              <a:ln w="28575">
                <a:noFill/>
              </a:ln>
              <a:effectLst>
                <a:outerShdw blurRad="44450" dist="27940" dir="5400000" algn="ctr">
                  <a:srgbClr val="000000">
                    <a:alpha val="32000"/>
                  </a:srgbClr>
                </a:outerShdw>
              </a:effectLst>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858A995-9455-4752-B32B-AF1E164A1103}"/>
                  </a:ext>
                </a:extLst>
              </p:cNvPr>
              <p:cNvSpPr txBox="1"/>
              <p:nvPr/>
            </p:nvSpPr>
            <p:spPr>
              <a:xfrm>
                <a:off x="7812022" y="3560683"/>
                <a:ext cx="3075439" cy="327109"/>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 name="Rectangle 2">
              <a:extLst>
                <a:ext uri="{FF2B5EF4-FFF2-40B4-BE49-F238E27FC236}">
                  <a16:creationId xmlns:a16="http://schemas.microsoft.com/office/drawing/2014/main" id="{48D671B2-B8FB-4A04-82E5-66784FCD5D12}"/>
                </a:ext>
              </a:extLst>
            </p:cNvPr>
            <p:cNvSpPr/>
            <p:nvPr/>
          </p:nvSpPr>
          <p:spPr>
            <a:xfrm>
              <a:off x="2003135" y="3305093"/>
              <a:ext cx="3676052" cy="2247143"/>
            </a:xfrm>
            <a:prstGeom prst="rect">
              <a:avLst/>
            </a:prstGeom>
          </p:spPr>
          <p:txBody>
            <a:bodyPr wrap="square">
              <a:spAutoFit/>
            </a:bodyPr>
            <a:lstStyle/>
            <a:p>
              <a:pPr marL="457200" marR="0" lvl="1" indent="0" algn="l" defTabSz="914400" rtl="0" eaLnBrk="1" fontAlgn="auto" latinLnBrk="0" hangingPunct="1">
                <a:lnSpc>
                  <a:spcPct val="90000"/>
                </a:lnSpc>
                <a:spcBef>
                  <a:spcPts val="500"/>
                </a:spcBef>
                <a:spcAft>
                  <a:spcPts val="0"/>
                </a:spcAft>
                <a:buClrTx/>
                <a:buSzTx/>
                <a:buFontTx/>
                <a:buNone/>
                <a:tabLst/>
                <a:defRPr/>
              </a:pPr>
              <a:r>
                <a:rPr kumimoji="0" lang="en-US" altLang="en-US" sz="2400" b="1" i="0" u="none" strike="noStrike" kern="1200" cap="none" spc="0" normalizeH="0" baseline="0" noProof="0" dirty="0">
                  <a:ln>
                    <a:noFill/>
                  </a:ln>
                  <a:solidFill>
                    <a:srgbClr val="203864"/>
                  </a:solidFill>
                  <a:effectLst/>
                  <a:uLnTx/>
                  <a:uFillTx/>
                  <a:latin typeface="Calibri" panose="020F0502020204030204"/>
                  <a:ea typeface="+mn-ea"/>
                  <a:cs typeface="+mn-cs"/>
                </a:rPr>
                <a:t>Locations: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203864"/>
                  </a:solidFill>
                  <a:effectLst/>
                  <a:uLnTx/>
                  <a:uFillTx/>
                  <a:latin typeface="Calibri" panose="020F0502020204030204"/>
                  <a:ea typeface="+mn-ea"/>
                  <a:cs typeface="+mn-cs"/>
                </a:rPr>
                <a:t>Front-dashboard and steering wheel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203864"/>
                  </a:solidFill>
                  <a:effectLst/>
                  <a:uLnTx/>
                  <a:uFillTx/>
                  <a:latin typeface="Calibri" panose="020F0502020204030204"/>
                  <a:ea typeface="+mn-ea"/>
                  <a:cs typeface="+mn-cs"/>
                </a:rPr>
                <a:t>Side/side curtain/door, posts, roof rail</a:t>
              </a:r>
            </a:p>
            <a:p>
              <a:pPr marL="914400" marR="0" lvl="2" indent="0" algn="l" defTabSz="914400" rtl="0" eaLnBrk="1" fontAlgn="auto" latinLnBrk="0" hangingPunct="1">
                <a:lnSpc>
                  <a:spcPct val="90000"/>
                </a:lnSpc>
                <a:spcBef>
                  <a:spcPts val="500"/>
                </a:spcBef>
                <a:spcAft>
                  <a:spcPts val="0"/>
                </a:spcAft>
                <a:buClrTx/>
                <a:buSzTx/>
                <a:buFontTx/>
                <a:buNone/>
                <a:tabLst/>
                <a:defRPr/>
              </a:pPr>
              <a:endParaRPr kumimoji="0" lang="en-US" altLang="en-US" sz="2400" b="1" i="0" u="none" strike="noStrike" kern="1200" cap="none" spc="0" normalizeH="0" baseline="0" noProof="0" dirty="0">
                <a:ln>
                  <a:noFill/>
                </a:ln>
                <a:solidFill>
                  <a:srgbClr val="203864"/>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D680619F-52B6-407B-BD16-D51566FD5EA6}"/>
              </a:ext>
            </a:extLst>
          </p:cNvPr>
          <p:cNvGrpSpPr/>
          <p:nvPr/>
        </p:nvGrpSpPr>
        <p:grpSpPr>
          <a:xfrm>
            <a:off x="224397" y="2204022"/>
            <a:ext cx="8520833" cy="4302961"/>
            <a:chOff x="377201" y="2520401"/>
            <a:chExt cx="7149142" cy="4076384"/>
          </a:xfrm>
        </p:grpSpPr>
        <p:grpSp>
          <p:nvGrpSpPr>
            <p:cNvPr id="17" name="Group 16">
              <a:extLst>
                <a:ext uri="{FF2B5EF4-FFF2-40B4-BE49-F238E27FC236}">
                  <a16:creationId xmlns:a16="http://schemas.microsoft.com/office/drawing/2014/main" id="{AE21FE6F-4458-42BB-9693-2C0CE0598BC5}"/>
                </a:ext>
              </a:extLst>
            </p:cNvPr>
            <p:cNvGrpSpPr/>
            <p:nvPr/>
          </p:nvGrpSpPr>
          <p:grpSpPr>
            <a:xfrm>
              <a:off x="377201" y="2520401"/>
              <a:ext cx="7149142" cy="4076384"/>
              <a:chOff x="7192728" y="3461534"/>
              <a:chExt cx="3795897" cy="2519646"/>
            </a:xfrm>
            <a:scene3d>
              <a:camera prst="orthographicFront">
                <a:rot lat="0" lon="0" rev="0"/>
              </a:camera>
              <a:lightRig rig="balanced" dir="t">
                <a:rot lat="0" lon="0" rev="8700000"/>
              </a:lightRig>
            </a:scene3d>
          </p:grpSpPr>
          <p:sp>
            <p:nvSpPr>
              <p:cNvPr id="18" name="Rectangle: Rounded Corners 17">
                <a:extLst>
                  <a:ext uri="{FF2B5EF4-FFF2-40B4-BE49-F238E27FC236}">
                    <a16:creationId xmlns:a16="http://schemas.microsoft.com/office/drawing/2014/main" id="{2C58F3EF-2BCC-40F5-8A44-DDF588D871D3}"/>
                  </a:ext>
                </a:extLst>
              </p:cNvPr>
              <p:cNvSpPr/>
              <p:nvPr/>
            </p:nvSpPr>
            <p:spPr>
              <a:xfrm>
                <a:off x="7192728" y="3461534"/>
                <a:ext cx="3795897" cy="2519646"/>
              </a:xfrm>
              <a:prstGeom prst="roundRect">
                <a:avLst/>
              </a:prstGeom>
              <a:ln w="28575">
                <a:noFill/>
              </a:ln>
              <a:effectLst>
                <a:outerShdw blurRad="44450" dist="27940" dir="5400000" algn="ctr">
                  <a:srgbClr val="000000">
                    <a:alpha val="32000"/>
                  </a:srgbClr>
                </a:outerShdw>
              </a:effectLst>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685800" lvl="1" indent="-228600">
                  <a:lnSpc>
                    <a:spcPct val="90000"/>
                  </a:lnSpc>
                  <a:spcBef>
                    <a:spcPts val="500"/>
                  </a:spcBef>
                  <a:buFont typeface="Arial" panose="020B0604020202020204" pitchFamily="34" charset="0"/>
                  <a:buChar char="•"/>
                  <a:defRPr/>
                </a:pPr>
                <a:endParaRPr lang="en-US" altLang="en-US" sz="2100" b="1" dirty="0">
                  <a:solidFill>
                    <a:srgbClr val="203864"/>
                  </a:solidFill>
                </a:endParaRPr>
              </a:p>
              <a:p>
                <a:pPr marL="685800" lvl="1" indent="-228600">
                  <a:lnSpc>
                    <a:spcPct val="90000"/>
                  </a:lnSpc>
                  <a:spcBef>
                    <a:spcPts val="500"/>
                  </a:spcBef>
                  <a:buFont typeface="Arial" panose="020B0604020202020204" pitchFamily="34" charset="0"/>
                  <a:buChar char="•"/>
                  <a:defRPr/>
                </a:pPr>
                <a:r>
                  <a:rPr lang="en-US" altLang="en-US" sz="2100" b="1" dirty="0">
                    <a:solidFill>
                      <a:srgbClr val="203864"/>
                    </a:solidFill>
                  </a:rPr>
                  <a:t>Triggered by a sensors and explosive</a:t>
                </a:r>
              </a:p>
              <a:p>
                <a:pPr marL="685800" lvl="1" indent="-228600">
                  <a:lnSpc>
                    <a:spcPct val="90000"/>
                  </a:lnSpc>
                  <a:spcBef>
                    <a:spcPts val="500"/>
                  </a:spcBef>
                  <a:buFont typeface="Arial" panose="020B0604020202020204" pitchFamily="34" charset="0"/>
                  <a:buChar char="•"/>
                  <a:defRPr/>
                </a:pPr>
                <a:r>
                  <a:rPr lang="en-US" altLang="en-US" sz="2100" b="1" dirty="0">
                    <a:solidFill>
                      <a:srgbClr val="203864"/>
                    </a:solidFill>
                  </a:rPr>
                  <a:t>Protect against head, chest, knee, flank injuries</a:t>
                </a:r>
              </a:p>
              <a:p>
                <a:pPr marL="685800" lvl="1" indent="-228600">
                  <a:lnSpc>
                    <a:spcPct val="90000"/>
                  </a:lnSpc>
                  <a:spcBef>
                    <a:spcPts val="500"/>
                  </a:spcBef>
                  <a:buFont typeface="Arial" panose="020B0604020202020204" pitchFamily="34" charset="0"/>
                  <a:buChar char="•"/>
                  <a:defRPr/>
                </a:pPr>
                <a:r>
                  <a:rPr lang="en-US" altLang="en-US" sz="2100" b="1" dirty="0">
                    <a:solidFill>
                      <a:srgbClr val="203864"/>
                    </a:solidFill>
                  </a:rPr>
                  <a:t>Absorbs motion force of body by: </a:t>
                </a:r>
              </a:p>
              <a:p>
                <a:pPr lvl="1">
                  <a:lnSpc>
                    <a:spcPct val="90000"/>
                  </a:lnSpc>
                  <a:spcBef>
                    <a:spcPts val="500"/>
                  </a:spcBef>
                  <a:defRPr/>
                </a:pPr>
                <a:r>
                  <a:rPr lang="en-US" altLang="en-US" sz="2100" b="1" dirty="0">
                    <a:solidFill>
                      <a:srgbClr val="203864"/>
                    </a:solidFill>
                  </a:rPr>
                  <a:t>	Inflating quickly &amp; deflating immediately</a:t>
                </a:r>
              </a:p>
              <a:p>
                <a:pPr lvl="1">
                  <a:lnSpc>
                    <a:spcPct val="90000"/>
                  </a:lnSpc>
                  <a:spcBef>
                    <a:spcPts val="500"/>
                  </a:spcBef>
                  <a:defRPr/>
                </a:pPr>
                <a:r>
                  <a:rPr lang="en-US" altLang="en-US" sz="2100" b="1" dirty="0">
                    <a:solidFill>
                      <a:srgbClr val="203864"/>
                    </a:solidFill>
                  </a:rPr>
                  <a:t>	Provides ride down effect</a:t>
                </a:r>
              </a:p>
              <a:p>
                <a:pPr marL="685800" lvl="1" indent="-228600">
                  <a:lnSpc>
                    <a:spcPct val="90000"/>
                  </a:lnSpc>
                  <a:spcBef>
                    <a:spcPts val="500"/>
                  </a:spcBef>
                  <a:buFont typeface="Arial" panose="020B0604020202020204" pitchFamily="34" charset="0"/>
                  <a:buChar char="•"/>
                  <a:defRPr/>
                </a:pPr>
                <a:r>
                  <a:rPr lang="en-US" altLang="en-US" sz="2100" b="1" dirty="0">
                    <a:solidFill>
                      <a:srgbClr val="203864"/>
                    </a:solidFill>
                  </a:rPr>
                  <a:t>Passive secondary system – </a:t>
                </a:r>
              </a:p>
              <a:p>
                <a:pPr marL="1143000" lvl="2" indent="-228600">
                  <a:lnSpc>
                    <a:spcPct val="90000"/>
                  </a:lnSpc>
                  <a:spcBef>
                    <a:spcPts val="500"/>
                  </a:spcBef>
                  <a:buFont typeface="Arial" panose="020B0604020202020204" pitchFamily="34" charset="0"/>
                  <a:buChar char="•"/>
                  <a:defRPr/>
                </a:pPr>
                <a:r>
                  <a:rPr lang="en-US" altLang="en-US" sz="2100" b="1" dirty="0">
                    <a:solidFill>
                      <a:srgbClr val="203864"/>
                    </a:solidFill>
                  </a:rPr>
                  <a:t>no action needed by person</a:t>
                </a:r>
              </a:p>
              <a:p>
                <a:pPr marL="1143000" lvl="2" indent="-228600">
                  <a:lnSpc>
                    <a:spcPct val="90000"/>
                  </a:lnSpc>
                  <a:spcBef>
                    <a:spcPts val="500"/>
                  </a:spcBef>
                  <a:buFont typeface="Arial" panose="020B0604020202020204" pitchFamily="34" charset="0"/>
                  <a:buChar char="•"/>
                  <a:defRPr/>
                </a:pPr>
                <a:r>
                  <a:rPr lang="en-US" altLang="en-US" sz="2100" b="1" dirty="0">
                    <a:solidFill>
                      <a:srgbClr val="203864"/>
                    </a:solidFill>
                  </a:rPr>
                  <a:t>designed to work with primary system –SEAT BELTS</a:t>
                </a:r>
              </a:p>
              <a:p>
                <a:pPr marL="1143000" lvl="2" indent="-228600">
                  <a:lnSpc>
                    <a:spcPct val="90000"/>
                  </a:lnSpc>
                  <a:spcBef>
                    <a:spcPts val="500"/>
                  </a:spcBef>
                  <a:buFont typeface="Arial" panose="020B0604020202020204" pitchFamily="34" charset="0"/>
                  <a:buChar char="•"/>
                  <a:defRPr/>
                </a:pPr>
                <a:r>
                  <a:rPr lang="en-US" altLang="en-US" sz="2100" b="1" dirty="0">
                    <a:solidFill>
                      <a:srgbClr val="203864"/>
                    </a:solidFill>
                  </a:rPr>
                  <a:t>new technology – </a:t>
                </a:r>
              </a:p>
              <a:p>
                <a:pPr marL="1600200" lvl="3" indent="-228600">
                  <a:lnSpc>
                    <a:spcPct val="90000"/>
                  </a:lnSpc>
                  <a:spcBef>
                    <a:spcPts val="500"/>
                  </a:spcBef>
                  <a:buFont typeface="Arial" panose="020B0604020202020204" pitchFamily="34" charset="0"/>
                  <a:buChar char="•"/>
                  <a:defRPr/>
                </a:pPr>
                <a:r>
                  <a:rPr lang="en-US" altLang="en-US" sz="2100" b="1" dirty="0">
                    <a:solidFill>
                      <a:srgbClr val="203864"/>
                    </a:solidFill>
                  </a:rPr>
                  <a:t>adjusts to speed, force and weight of occupant</a:t>
                </a:r>
              </a:p>
              <a:p>
                <a:pPr marL="1600200" lvl="3" indent="-228600">
                  <a:lnSpc>
                    <a:spcPct val="90000"/>
                  </a:lnSpc>
                  <a:spcBef>
                    <a:spcPts val="500"/>
                  </a:spcBef>
                  <a:buFont typeface="Arial" panose="020B0604020202020204" pitchFamily="34" charset="0"/>
                  <a:buChar char="•"/>
                  <a:defRPr/>
                </a:pPr>
                <a:r>
                  <a:rPr lang="en-US" altLang="en-US" sz="2100" b="1" dirty="0">
                    <a:solidFill>
                      <a:srgbClr val="203864"/>
                    </a:solidFill>
                  </a:rPr>
                  <a:t>systems that anticipate collision prepare restraints for the potential crash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8A65E52-EA55-4A7C-A61C-E503C053C1B4}"/>
                  </a:ext>
                </a:extLst>
              </p:cNvPr>
              <p:cNvSpPr txBox="1"/>
              <p:nvPr/>
            </p:nvSpPr>
            <p:spPr>
              <a:xfrm>
                <a:off x="7557999" y="3560683"/>
                <a:ext cx="3329462" cy="463404"/>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 </a:t>
                </a:r>
              </a:p>
            </p:txBody>
          </p:sp>
        </p:grpSp>
        <p:sp>
          <p:nvSpPr>
            <p:cNvPr id="9" name="Rectangle 8">
              <a:extLst>
                <a:ext uri="{FF2B5EF4-FFF2-40B4-BE49-F238E27FC236}">
                  <a16:creationId xmlns:a16="http://schemas.microsoft.com/office/drawing/2014/main" id="{7AFF3740-049E-4D17-AC5E-16B4F0598816}"/>
                </a:ext>
              </a:extLst>
            </p:cNvPr>
            <p:cNvSpPr/>
            <p:nvPr/>
          </p:nvSpPr>
          <p:spPr>
            <a:xfrm>
              <a:off x="398324" y="2668230"/>
              <a:ext cx="6532411" cy="646800"/>
            </a:xfrm>
            <a:prstGeom prst="rect">
              <a:avLst/>
            </a:prstGeom>
          </p:spPr>
          <p:txBody>
            <a:bodyPr wrap="square">
              <a:spAutoFit/>
            </a:bodyPr>
            <a:lstStyle/>
            <a:p>
              <a:pPr marL="457200" marR="0" lvl="1" indent="0" algn="l" defTabSz="914400" rtl="0" eaLnBrk="1" fontAlgn="auto" latinLnBrk="0" hangingPunct="1">
                <a:lnSpc>
                  <a:spcPct val="90000"/>
                </a:lnSpc>
                <a:spcBef>
                  <a:spcPts val="500"/>
                </a:spcBef>
                <a:spcAft>
                  <a:spcPts val="0"/>
                </a:spcAft>
                <a:buClrTx/>
                <a:buSzTx/>
                <a:buFontTx/>
                <a:buNone/>
                <a:tabLst/>
                <a:defRPr/>
              </a:pPr>
              <a:endParaRPr kumimoji="0" lang="en-US" altLang="en-US" sz="1900" b="1" i="0" u="none" strike="noStrike" kern="1200" cap="none" spc="0" normalizeH="0" baseline="0" noProof="0" dirty="0">
                <a:ln>
                  <a:noFill/>
                </a:ln>
                <a:solidFill>
                  <a:srgbClr val="203864"/>
                </a:solidFill>
                <a:effectLst/>
                <a:uLnTx/>
                <a:uFillTx/>
                <a:latin typeface="Calibri" panose="020F0502020204030204"/>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en-US" sz="1900" b="1" i="0" u="none" strike="noStrike" kern="1200" cap="none" spc="0" normalizeH="0" baseline="0" noProof="0" dirty="0">
                <a:ln>
                  <a:noFill/>
                </a:ln>
                <a:solidFill>
                  <a:srgbClr val="203864"/>
                </a:solidFill>
                <a:effectLst/>
                <a:uLnTx/>
                <a:uFillTx/>
                <a:latin typeface="Calibri" panose="020F0502020204030204"/>
                <a:ea typeface="+mn-ea"/>
                <a:cs typeface="+mn-cs"/>
              </a:endParaRPr>
            </a:p>
          </p:txBody>
        </p:sp>
      </p:grpSp>
      <p:sp>
        <p:nvSpPr>
          <p:cNvPr id="12" name="Rectangle 11">
            <a:extLst>
              <a:ext uri="{FF2B5EF4-FFF2-40B4-BE49-F238E27FC236}">
                <a16:creationId xmlns:a16="http://schemas.microsoft.com/office/drawing/2014/main" id="{F465F03A-A9D8-4591-8193-8AC0696E76CB}"/>
              </a:ext>
            </a:extLst>
          </p:cNvPr>
          <p:cNvSpPr/>
          <p:nvPr/>
        </p:nvSpPr>
        <p:spPr>
          <a:xfrm>
            <a:off x="999400" y="7150265"/>
            <a:ext cx="500951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https://www.youtube.com/watch?v=U6gNknUQbio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77229"/>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6A1D6E-1D69-4AEA-B346-4C487C9EB73E}"/>
              </a:ext>
            </a:extLst>
          </p:cNvPr>
          <p:cNvSpPr/>
          <p:nvPr/>
        </p:nvSpPr>
        <p:spPr>
          <a:xfrm>
            <a:off x="226373" y="1586730"/>
            <a:ext cx="11565081" cy="495457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a:ln>
                  <a:noFill/>
                </a:ln>
                <a:solidFill>
                  <a:prstClr val="black"/>
                </a:solidFill>
                <a:effectLst/>
                <a:uLnTx/>
                <a:uFillTx/>
                <a:latin typeface="Calibri Light" panose="020F0302020204030204"/>
                <a:ea typeface="+mj-ea"/>
                <a:cs typeface="+mj-cs"/>
              </a:rPr>
              <a:t>OCCUPANT PROTECTION</a:t>
            </a: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15" name="TextBox 14">
            <a:extLst>
              <a:ext uri="{FF2B5EF4-FFF2-40B4-BE49-F238E27FC236}">
                <a16:creationId xmlns:a16="http://schemas.microsoft.com/office/drawing/2014/main" id="{CE6E330F-2413-424F-93CE-E5F3FDDCC75D}"/>
              </a:ext>
            </a:extLst>
          </p:cNvPr>
          <p:cNvSpPr txBox="1"/>
          <p:nvPr/>
        </p:nvSpPr>
        <p:spPr>
          <a:xfrm>
            <a:off x="2075717" y="6863955"/>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1749649" y="1265113"/>
            <a:ext cx="8692701"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SAFETY RESTRAINTS / AIR BAGS - PROPER USE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C1A21A8-E92A-4F60-ACC7-A0C013104916}"/>
              </a:ext>
            </a:extLst>
          </p:cNvPr>
          <p:cNvSpPr/>
          <p:nvPr/>
        </p:nvSpPr>
        <p:spPr>
          <a:xfrm>
            <a:off x="322022" y="1613194"/>
            <a:ext cx="10203544" cy="3154710"/>
          </a:xfrm>
          <a:prstGeom prst="rect">
            <a:avLst/>
          </a:prstGeom>
          <a:ln>
            <a:noFill/>
          </a:ln>
          <a:effectLst/>
          <a:scene3d>
            <a:camera prst="orthographicFront">
              <a:rot lat="0" lon="0" rev="0"/>
            </a:camera>
            <a:lightRig rig="balanced" dir="t">
              <a:rot lat="0" lon="0" rev="8700000"/>
            </a:lightRig>
          </a:scene3d>
          <a:sp3d>
            <a:bevelT w="190500" h="38100"/>
          </a:sp3d>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sng" strike="noStrike" kern="1200" cap="none" spc="0" normalizeH="0" baseline="0" noProof="0" dirty="0">
                <a:ln>
                  <a:noFill/>
                </a:ln>
                <a:solidFill>
                  <a:srgbClr val="203864"/>
                </a:solidFill>
                <a:effectLst/>
                <a:uLnTx/>
                <a:uFillTx/>
                <a:latin typeface="Calibri" panose="020F0502020204030204"/>
                <a:ea typeface="+mn-ea"/>
                <a:cs typeface="+mn-cs"/>
              </a:rPr>
              <a:t>AIR BAGS: </a:t>
            </a:r>
            <a:r>
              <a:rPr kumimoji="0" lang="en-US" altLang="en-US" sz="36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rPr>
              <a:t>CORRECT USE IS IMPORTANT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3600" b="0" i="0" u="sng" strike="noStrike" kern="1200" cap="none" spc="0" normalizeH="0" baseline="0" noProof="0" dirty="0">
              <a:ln>
                <a:noFill/>
              </a:ln>
              <a:solidFill>
                <a:srgbClr val="203864"/>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FFC0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alibri" panose="020F0502020204030204"/>
                <a:ea typeface="+mn-ea"/>
                <a:cs typeface="+mn-cs"/>
              </a:rPr>
              <a:t>	</a:t>
            </a:r>
            <a:r>
              <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rPr>
              <a:t>	</a:t>
            </a:r>
            <a:endParaRPr kumimoji="0" lang="en-US" altLang="en-US" sz="1800" b="1" i="0" u="none" strike="noStrike" kern="1200" cap="none" spc="0" normalizeH="0" baseline="0" noProof="0" dirty="0">
              <a:ln>
                <a:noFill/>
              </a:ln>
              <a:solidFill>
                <a:srgbClr val="F2B8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54D90AF7-E07F-4DD6-90A1-FE97C259A96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297726" y="1107468"/>
            <a:ext cx="1502352" cy="1605847"/>
          </a:xfrm>
          <a:prstGeom prst="rect">
            <a:avLst/>
          </a:prstGeom>
        </p:spPr>
      </p:pic>
      <p:sp>
        <p:nvSpPr>
          <p:cNvPr id="25" name="TextBox 24">
            <a:extLst>
              <a:ext uri="{FF2B5EF4-FFF2-40B4-BE49-F238E27FC236}">
                <a16:creationId xmlns:a16="http://schemas.microsoft.com/office/drawing/2014/main" id="{8BF90B3D-FE81-4236-BD98-2FAB08901EFD}"/>
              </a:ext>
            </a:extLst>
          </p:cNvPr>
          <p:cNvSpPr txBox="1"/>
          <p:nvPr/>
        </p:nvSpPr>
        <p:spPr>
          <a:xfrm>
            <a:off x="8695300" y="6679290"/>
            <a:ext cx="150235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6" tooltip="https://commons.wikimedia.org/wiki/File:Testing22222.jpg"/>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7"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680619F-52B6-407B-BD16-D51566FD5EA6}"/>
              </a:ext>
            </a:extLst>
          </p:cNvPr>
          <p:cNvGrpSpPr/>
          <p:nvPr/>
        </p:nvGrpSpPr>
        <p:grpSpPr>
          <a:xfrm>
            <a:off x="-294095" y="2546608"/>
            <a:ext cx="7323843" cy="4076384"/>
            <a:chOff x="398324" y="2520401"/>
            <a:chExt cx="6937489" cy="4076384"/>
          </a:xfrm>
        </p:grpSpPr>
        <p:grpSp>
          <p:nvGrpSpPr>
            <p:cNvPr id="17" name="Group 16">
              <a:extLst>
                <a:ext uri="{FF2B5EF4-FFF2-40B4-BE49-F238E27FC236}">
                  <a16:creationId xmlns:a16="http://schemas.microsoft.com/office/drawing/2014/main" id="{AE21FE6F-4458-42BB-9693-2C0CE0598BC5}"/>
                </a:ext>
              </a:extLst>
            </p:cNvPr>
            <p:cNvGrpSpPr/>
            <p:nvPr/>
          </p:nvGrpSpPr>
          <p:grpSpPr>
            <a:xfrm>
              <a:off x="821293" y="2520401"/>
              <a:ext cx="6514520" cy="4076384"/>
              <a:chOff x="7428522" y="3461534"/>
              <a:chExt cx="3458939" cy="2519646"/>
            </a:xfrm>
            <a:scene3d>
              <a:camera prst="orthographicFront">
                <a:rot lat="0" lon="0" rev="0"/>
              </a:camera>
              <a:lightRig rig="balanced" dir="t">
                <a:rot lat="0" lon="0" rev="8700000"/>
              </a:lightRig>
            </a:scene3d>
          </p:grpSpPr>
          <p:sp>
            <p:nvSpPr>
              <p:cNvPr id="18" name="Rectangle: Rounded Corners 17">
                <a:extLst>
                  <a:ext uri="{FF2B5EF4-FFF2-40B4-BE49-F238E27FC236}">
                    <a16:creationId xmlns:a16="http://schemas.microsoft.com/office/drawing/2014/main" id="{2C58F3EF-2BCC-40F5-8A44-DDF588D871D3}"/>
                  </a:ext>
                </a:extLst>
              </p:cNvPr>
              <p:cNvSpPr/>
              <p:nvPr/>
            </p:nvSpPr>
            <p:spPr>
              <a:xfrm>
                <a:off x="7428522" y="3461534"/>
                <a:ext cx="3449781" cy="2519646"/>
              </a:xfrm>
              <a:prstGeom prst="roundRect">
                <a:avLst/>
              </a:prstGeom>
              <a:ln w="28575">
                <a:noFill/>
              </a:ln>
              <a:effectLst>
                <a:outerShdw blurRad="44450" dist="27940" dir="5400000" algn="ctr">
                  <a:srgbClr val="000000">
                    <a:alpha val="32000"/>
                  </a:srgbClr>
                </a:outerShdw>
              </a:effectLst>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8A65E52-EA55-4A7C-A61C-E503C053C1B4}"/>
                  </a:ext>
                </a:extLst>
              </p:cNvPr>
              <p:cNvSpPr txBox="1"/>
              <p:nvPr/>
            </p:nvSpPr>
            <p:spPr>
              <a:xfrm>
                <a:off x="7557999" y="3560683"/>
                <a:ext cx="3329462" cy="463404"/>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 </a:t>
                </a:r>
              </a:p>
            </p:txBody>
          </p:sp>
        </p:grpSp>
        <p:sp>
          <p:nvSpPr>
            <p:cNvPr id="9" name="Rectangle 8">
              <a:extLst>
                <a:ext uri="{FF2B5EF4-FFF2-40B4-BE49-F238E27FC236}">
                  <a16:creationId xmlns:a16="http://schemas.microsoft.com/office/drawing/2014/main" id="{7AFF3740-049E-4D17-AC5E-16B4F0598816}"/>
                </a:ext>
              </a:extLst>
            </p:cNvPr>
            <p:cNvSpPr/>
            <p:nvPr/>
          </p:nvSpPr>
          <p:spPr>
            <a:xfrm>
              <a:off x="398324" y="2668230"/>
              <a:ext cx="6532411" cy="682751"/>
            </a:xfrm>
            <a:prstGeom prst="rect">
              <a:avLst/>
            </a:prstGeom>
          </p:spPr>
          <p:txBody>
            <a:bodyPr wrap="square">
              <a:spAutoFit/>
            </a:bodyPr>
            <a:lstStyle/>
            <a:p>
              <a:pPr marL="457200" marR="0" lvl="1" indent="0" algn="l" defTabSz="914400" rtl="0" eaLnBrk="1" fontAlgn="auto" latinLnBrk="0" hangingPunct="1">
                <a:lnSpc>
                  <a:spcPct val="90000"/>
                </a:lnSpc>
                <a:spcBef>
                  <a:spcPts val="500"/>
                </a:spcBef>
                <a:spcAft>
                  <a:spcPts val="0"/>
                </a:spcAft>
                <a:buClrTx/>
                <a:buSzTx/>
                <a:buFontTx/>
                <a:buNone/>
                <a:tabLst/>
                <a:defRPr/>
              </a:pPr>
              <a:endParaRPr kumimoji="0" lang="en-US" altLang="en-US" sz="1900" b="1" i="0" u="none" strike="noStrike" kern="1200" cap="none" spc="0" normalizeH="0" baseline="0" noProof="0" dirty="0">
                <a:ln>
                  <a:noFill/>
                </a:ln>
                <a:solidFill>
                  <a:srgbClr val="203864"/>
                </a:solidFill>
                <a:effectLst/>
                <a:uLnTx/>
                <a:uFillTx/>
                <a:latin typeface="Calibri" panose="020F0502020204030204"/>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en-US" sz="1900" b="1" i="0" u="none" strike="noStrike" kern="1200" cap="none" spc="0" normalizeH="0" baseline="0" noProof="0" dirty="0">
                <a:ln>
                  <a:noFill/>
                </a:ln>
                <a:solidFill>
                  <a:srgbClr val="203864"/>
                </a:solidFill>
                <a:effectLst/>
                <a:uLnTx/>
                <a:uFillTx/>
                <a:latin typeface="Calibri" panose="020F0502020204030204"/>
                <a:ea typeface="+mn-ea"/>
                <a:cs typeface="+mn-cs"/>
              </a:endParaRPr>
            </a:p>
          </p:txBody>
        </p:sp>
      </p:grpSp>
      <p:sp>
        <p:nvSpPr>
          <p:cNvPr id="12" name="Rectangle 11">
            <a:extLst>
              <a:ext uri="{FF2B5EF4-FFF2-40B4-BE49-F238E27FC236}">
                <a16:creationId xmlns:a16="http://schemas.microsoft.com/office/drawing/2014/main" id="{F465F03A-A9D8-4591-8193-8AC0696E76CB}"/>
              </a:ext>
            </a:extLst>
          </p:cNvPr>
          <p:cNvSpPr/>
          <p:nvPr/>
        </p:nvSpPr>
        <p:spPr>
          <a:xfrm>
            <a:off x="999400" y="7150265"/>
            <a:ext cx="500951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https://www.youtube.com/watch?v=U6gNknUQbio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B5F49F2-5506-4256-AE7C-CEF3866BA413}"/>
              </a:ext>
            </a:extLst>
          </p:cNvPr>
          <p:cNvSpPr/>
          <p:nvPr/>
        </p:nvSpPr>
        <p:spPr>
          <a:xfrm>
            <a:off x="57114" y="2875119"/>
            <a:ext cx="6392632" cy="3433761"/>
          </a:xfrm>
          <a:prstGeom prst="rect">
            <a:avLst/>
          </a:prstGeom>
        </p:spPr>
        <p:txBody>
          <a:bodyPr wrap="square">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203864"/>
                </a:solidFill>
                <a:effectLst/>
                <a:uLnTx/>
                <a:uFillTx/>
                <a:latin typeface="Calibri" panose="020F0502020204030204"/>
                <a:ea typeface="+mn-ea"/>
                <a:cs typeface="+mn-cs"/>
              </a:rPr>
              <a:t>Seat Adjustment- is important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srgbClr val="203864"/>
                </a:solidFill>
                <a:effectLst/>
                <a:uLnTx/>
                <a:uFillTx/>
                <a:latin typeface="Calibri" panose="020F0502020204030204"/>
                <a:ea typeface="+mn-ea"/>
                <a:cs typeface="+mn-cs"/>
              </a:rPr>
              <a:t>Driver should adjust seat for minimum 10 inch clearance between chest and steering wheel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srgbClr val="203864"/>
                </a:solidFill>
                <a:effectLst/>
                <a:uLnTx/>
                <a:uFillTx/>
                <a:latin typeface="Calibri" panose="020F0502020204030204"/>
                <a:ea typeface="+mn-ea"/>
                <a:cs typeface="+mn-cs"/>
              </a:rPr>
              <a:t>Raise seat (no power seat? - use wedge-shaped cushion), adjust steering wheel downward if possible to direct air bag at chest instead of face</a:t>
            </a:r>
          </a:p>
        </p:txBody>
      </p:sp>
      <p:sp>
        <p:nvSpPr>
          <p:cNvPr id="26" name="Rectangle: Rounded Corners 25">
            <a:extLst>
              <a:ext uri="{FF2B5EF4-FFF2-40B4-BE49-F238E27FC236}">
                <a16:creationId xmlns:a16="http://schemas.microsoft.com/office/drawing/2014/main" id="{0F773CFF-717D-45AE-99C8-18DA376A4C39}"/>
              </a:ext>
            </a:extLst>
          </p:cNvPr>
          <p:cNvSpPr/>
          <p:nvPr/>
        </p:nvSpPr>
        <p:spPr>
          <a:xfrm>
            <a:off x="7357809" y="2586747"/>
            <a:ext cx="4681761" cy="3931219"/>
          </a:xfrm>
          <a:prstGeom prst="round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9A80F94-DEE8-433B-82A7-2DF6B4D925FB}"/>
              </a:ext>
            </a:extLst>
          </p:cNvPr>
          <p:cNvSpPr txBox="1"/>
          <p:nvPr/>
        </p:nvSpPr>
        <p:spPr>
          <a:xfrm>
            <a:off x="7756276" y="2954278"/>
            <a:ext cx="4175266" cy="31393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NEVER: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effectLst/>
                <a:highlight>
                  <a:srgbClr val="FF0000"/>
                </a:highlight>
                <a:uLnTx/>
                <a:uFillTx/>
                <a:latin typeface="Calibri" panose="020F0502020204030204"/>
                <a:ea typeface="+mn-ea"/>
                <a:cs typeface="+mn-cs"/>
              </a:rPr>
              <a:t>Passenger under 12 years of age in front seat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effectLst/>
                <a:highlight>
                  <a:srgbClr val="FF0000"/>
                </a:highlight>
                <a:uLnTx/>
                <a:uFillTx/>
                <a:latin typeface="Calibri" panose="020F0502020204030204"/>
                <a:ea typeface="+mn-ea"/>
                <a:cs typeface="+mn-cs"/>
              </a:rPr>
              <a:t>Infant seats in front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effectLst/>
                <a:highlight>
                  <a:srgbClr val="FF0000"/>
                </a:highlight>
                <a:uLnTx/>
                <a:uFillTx/>
                <a:latin typeface="Calibri" panose="020F0502020204030204"/>
                <a:ea typeface="+mn-ea"/>
                <a:cs typeface="+mn-cs"/>
              </a:rPr>
              <a:t>Rest feet on dash area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effectLst/>
                <a:highlight>
                  <a:srgbClr val="FF0000"/>
                </a:highlight>
                <a:uLnTx/>
                <a:uFillTx/>
                <a:latin typeface="Calibri" panose="020F0502020204030204"/>
                <a:ea typeface="+mn-ea"/>
                <a:cs typeface="+mn-cs"/>
              </a:rPr>
              <a:t>Hold child or pet in lap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2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9DFFDCAD-A64E-45BA-B449-B0BCC9C0E40F}"/>
              </a:ext>
            </a:extLst>
          </p:cNvPr>
          <p:cNvPicPr>
            <a:picLocks noChangeAspect="1"/>
          </p:cNvPicPr>
          <p:nvPr/>
        </p:nvPicPr>
        <p:blipFill>
          <a:blip r:embed="rId9"/>
          <a:stretch>
            <a:fillRect/>
          </a:stretch>
        </p:blipFill>
        <p:spPr>
          <a:xfrm>
            <a:off x="5695277" y="5948506"/>
            <a:ext cx="3896608" cy="354237"/>
          </a:xfrm>
          <a:prstGeom prst="rect">
            <a:avLst/>
          </a:prstGeom>
        </p:spPr>
      </p:pic>
    </p:spTree>
    <p:extLst>
      <p:ext uri="{BB962C8B-B14F-4D97-AF65-F5344CB8AC3E}">
        <p14:creationId xmlns:p14="http://schemas.microsoft.com/office/powerpoint/2010/main" val="68333185"/>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6A1D6E-1D69-4AEA-B346-4C487C9EB73E}"/>
              </a:ext>
            </a:extLst>
          </p:cNvPr>
          <p:cNvSpPr/>
          <p:nvPr/>
        </p:nvSpPr>
        <p:spPr>
          <a:xfrm>
            <a:off x="313457" y="1673232"/>
            <a:ext cx="11565081" cy="4954577"/>
          </a:xfrm>
          <a:prstGeom prst="rect">
            <a:avLst/>
          </a:prstGeom>
          <a:solidFill>
            <a:schemeClr val="accent5">
              <a:lumMod val="60000"/>
              <a:lumOff val="4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OCCUPANT PROTECTION</a:t>
            </a: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15" name="TextBox 14">
            <a:extLst>
              <a:ext uri="{FF2B5EF4-FFF2-40B4-BE49-F238E27FC236}">
                <a16:creationId xmlns:a16="http://schemas.microsoft.com/office/drawing/2014/main" id="{CE6E330F-2413-424F-93CE-E5F3FDDCC75D}"/>
              </a:ext>
            </a:extLst>
          </p:cNvPr>
          <p:cNvSpPr txBox="1"/>
          <p:nvPr/>
        </p:nvSpPr>
        <p:spPr>
          <a:xfrm>
            <a:off x="2075717" y="6863955"/>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1749649" y="1265113"/>
            <a:ext cx="8692701"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SEAT BELT LAWS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C1A21A8-E92A-4F60-ACC7-A0C013104916}"/>
              </a:ext>
            </a:extLst>
          </p:cNvPr>
          <p:cNvSpPr/>
          <p:nvPr/>
        </p:nvSpPr>
        <p:spPr>
          <a:xfrm>
            <a:off x="313457" y="1778259"/>
            <a:ext cx="9567865" cy="509370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altLang="en-US" sz="2800" b="1" i="0" u="none" strike="noStrike" kern="1200" cap="none" spc="0" normalizeH="0" baseline="0" noProof="0" dirty="0">
                <a:ln>
                  <a:noFill/>
                </a:ln>
                <a:solidFill>
                  <a:srgbClr val="4472C4">
                    <a:lumMod val="50000"/>
                  </a:srgbClr>
                </a:solidFill>
                <a:effectLst/>
                <a:uLnTx/>
                <a:uFillTx/>
                <a:ea typeface="+mn-ea"/>
                <a:cs typeface="Times New Roman" panose="02020603050405020304" pitchFamily="18" charset="0"/>
              </a:rPr>
              <a:t>PENNSYLVANIA VEHICLE CODE</a:t>
            </a:r>
          </a:p>
          <a:p>
            <a:pPr marL="457200" marR="0" lvl="1"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altLang="en-US" sz="2400" b="1" i="0" u="none" strike="noStrike" kern="1200" cap="none" spc="0" normalizeH="0" baseline="0" noProof="0" dirty="0">
                <a:ln>
                  <a:noFill/>
                </a:ln>
                <a:solidFill>
                  <a:srgbClr val="4472C4">
                    <a:lumMod val="50000"/>
                  </a:srgbClr>
                </a:solidFill>
                <a:effectLst/>
                <a:uLnTx/>
                <a:uFillTx/>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4472C4">
                    <a:lumMod val="50000"/>
                  </a:srgbClr>
                </a:solidFill>
                <a:effectLst/>
                <a:uLnTx/>
                <a:uFillTx/>
                <a:ea typeface="+mn-ea"/>
                <a:cs typeface="Times New Roman" panose="02020603050405020304" pitchFamily="18" charset="0"/>
              </a:rPr>
              <a:t>It is a law in Pennsylvania that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altLang="en-US" sz="2800" b="1" i="0" u="none" strike="noStrike" kern="1200" cap="none" spc="0" normalizeH="0" baseline="0" noProof="0" dirty="0">
                <a:ln>
                  <a:noFill/>
                </a:ln>
                <a:solidFill>
                  <a:srgbClr val="4472C4">
                    <a:lumMod val="50000"/>
                  </a:srgbClr>
                </a:solidFill>
                <a:effectLst/>
                <a:uLnTx/>
                <a:uFillTx/>
                <a:ea typeface="+mn-ea"/>
                <a:cs typeface="Times New Roman" panose="02020603050405020304" pitchFamily="18" charset="0"/>
              </a:rPr>
              <a:t>All drivers and front seat passengers in vehicles…must wear seat belts.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altLang="en-US" sz="2800" b="1" i="0" u="none" strike="noStrike" kern="1200" cap="none" spc="0" normalizeH="0" baseline="0" noProof="0" dirty="0">
                <a:ln>
                  <a:noFill/>
                </a:ln>
                <a:solidFill>
                  <a:srgbClr val="4472C4">
                    <a:lumMod val="50000"/>
                  </a:srgbClr>
                </a:solidFill>
                <a:effectLst/>
                <a:uLnTx/>
                <a:uFillTx/>
                <a:ea typeface="+mn-ea"/>
                <a:cs typeface="Times New Roman" panose="02020603050405020304" pitchFamily="18" charset="0"/>
              </a:rPr>
              <a:t>All passengers age 8 or older but less than 18, must wear seatbelts no matter where they are riding in the vehicle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kumimoji="0" lang="en-US" altLang="en-US" sz="2800" b="1" i="0" u="none" strike="noStrike" kern="1200" cap="none" spc="0" normalizeH="0" baseline="0" noProof="0" dirty="0">
                <a:ln>
                  <a:noFill/>
                </a:ln>
                <a:solidFill>
                  <a:srgbClr val="4472C4">
                    <a:lumMod val="50000"/>
                  </a:srgbClr>
                </a:solidFill>
                <a:effectLst/>
                <a:uLnTx/>
                <a:uFillTx/>
                <a:ea typeface="+mn-ea"/>
                <a:cs typeface="Times New Roman" panose="02020603050405020304" pitchFamily="18" charset="0"/>
              </a:rPr>
              <a:t>Drivers under the age or 18, number of passengers may not exceed the  number of seat belts</a:t>
            </a:r>
            <a:endParaRPr kumimoji="0" lang="en-US" altLang="en-US" b="1" i="0" u="none" strike="noStrike" kern="1200" cap="none" spc="0" normalizeH="0" baseline="0" noProof="0" dirty="0">
              <a:ln>
                <a:noFill/>
              </a:ln>
              <a:solidFill>
                <a:srgbClr val="4472C4">
                  <a:lumMod val="50000"/>
                </a:srgbClr>
              </a:solidFill>
              <a:effectLst/>
              <a:uLnTx/>
              <a:uFillTx/>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altLang="en-US" sz="2800" b="1" i="0" u="none" strike="noStrike" kern="1200" cap="none" spc="0" normalizeH="0" baseline="0" noProof="0" dirty="0">
                <a:ln>
                  <a:noFill/>
                </a:ln>
                <a:solidFill>
                  <a:srgbClr val="4472C4">
                    <a:lumMod val="50000"/>
                  </a:srgbClr>
                </a:solidFill>
                <a:effectLst/>
                <a:uLnTx/>
                <a:uFillTx/>
                <a:ea typeface="+mn-ea"/>
                <a:cs typeface="Times New Roman" panose="02020603050405020304" pitchFamily="18" charset="0"/>
              </a:rPr>
              <a:t>These are primary summary offenses with fines up to $75</a:t>
            </a:r>
            <a:endParaRPr kumimoji="0" lang="en-US" altLang="en-US" sz="2400" b="1" i="0" u="none" strike="noStrike" kern="1200" cap="none" spc="0" normalizeH="0" baseline="0" noProof="0" dirty="0">
              <a:ln>
                <a:noFill/>
              </a:ln>
              <a:solidFill>
                <a:srgbClr val="4472C4">
                  <a:lumMod val="50000"/>
                </a:srgbClr>
              </a:solidFill>
              <a:effectLst/>
              <a:uLnTx/>
              <a:uFillTx/>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tab pos="114300" algn="l"/>
              </a:tabLst>
              <a:defRPr/>
            </a:pPr>
            <a:endParaRPr kumimoji="0" lang="en-US" altLang="en-US" b="1" i="0" u="none" strike="noStrike" kern="1200" cap="none" spc="0" normalizeH="0" baseline="0" noProof="0" dirty="0">
              <a:ln>
                <a:noFill/>
              </a:ln>
              <a:solidFill>
                <a:srgbClr val="FF3300"/>
              </a:solidFill>
              <a:effectLst/>
              <a:uLnTx/>
              <a:uFillTx/>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alibri" panose="020F0502020204030204"/>
                <a:ea typeface="+mn-ea"/>
                <a:cs typeface="+mn-cs"/>
              </a:rPr>
              <a:t>	</a:t>
            </a:r>
            <a:r>
              <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rPr>
              <a:t>	</a:t>
            </a:r>
            <a:endParaRPr kumimoji="0" lang="en-US" altLang="en-US" sz="1800" b="1" i="0" u="none" strike="noStrike" kern="1200" cap="none" spc="0" normalizeH="0" baseline="0" noProof="0" dirty="0">
              <a:ln>
                <a:noFill/>
              </a:ln>
              <a:solidFill>
                <a:srgbClr val="F2B8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BF90B3D-FE81-4236-BD98-2FAB08901EFD}"/>
              </a:ext>
            </a:extLst>
          </p:cNvPr>
          <p:cNvSpPr txBox="1"/>
          <p:nvPr/>
        </p:nvSpPr>
        <p:spPr>
          <a:xfrm>
            <a:off x="8695300" y="6679290"/>
            <a:ext cx="150235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5" tooltip="https://commons.wikimedia.org/wiki/File:Testing22222.jpg"/>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6"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2297A84-CB1F-4A5F-9530-235254B8F01D}"/>
              </a:ext>
            </a:extLst>
          </p:cNvPr>
          <p:cNvPicPr>
            <a:picLocks noChangeAspect="1"/>
          </p:cNvPicPr>
          <p:nvPr/>
        </p:nvPicPr>
        <p:blipFill>
          <a:blip r:embed="rId7"/>
          <a:stretch>
            <a:fillRect/>
          </a:stretch>
        </p:blipFill>
        <p:spPr>
          <a:xfrm>
            <a:off x="3907549" y="6107840"/>
            <a:ext cx="3896608" cy="354237"/>
          </a:xfrm>
          <a:prstGeom prst="rect">
            <a:avLst/>
          </a:prstGeom>
        </p:spPr>
      </p:pic>
    </p:spTree>
    <p:extLst>
      <p:ext uri="{BB962C8B-B14F-4D97-AF65-F5344CB8AC3E}">
        <p14:creationId xmlns:p14="http://schemas.microsoft.com/office/powerpoint/2010/main" val="109888796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6A1D6E-1D69-4AEA-B346-4C487C9EB73E}"/>
              </a:ext>
            </a:extLst>
          </p:cNvPr>
          <p:cNvSpPr/>
          <p:nvPr/>
        </p:nvSpPr>
        <p:spPr>
          <a:xfrm>
            <a:off x="453157" y="1970619"/>
            <a:ext cx="11565081" cy="495457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Head Restraints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Effective for frontal and rear end collisions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Protection from “whiplash”, neck  injuries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Proper adjustment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Top of the ear to top of head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en-US" sz="10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Seat position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Upright-not reclining</a:t>
            </a: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OCCUPANT PROTECTION</a:t>
            </a: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15" name="TextBox 14">
            <a:extLst>
              <a:ext uri="{FF2B5EF4-FFF2-40B4-BE49-F238E27FC236}">
                <a16:creationId xmlns:a16="http://schemas.microsoft.com/office/drawing/2014/main" id="{CE6E330F-2413-424F-93CE-E5F3FDDCC75D}"/>
              </a:ext>
            </a:extLst>
          </p:cNvPr>
          <p:cNvSpPr txBox="1"/>
          <p:nvPr/>
        </p:nvSpPr>
        <p:spPr>
          <a:xfrm>
            <a:off x="2075717" y="6863955"/>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1749649" y="1265113"/>
            <a:ext cx="8692701" cy="58477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Light" panose="020F0302020204030204"/>
                <a:ea typeface="+mn-ea"/>
                <a:cs typeface="+mn-cs"/>
              </a:rPr>
              <a:t>Other Restraints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C1A21A8-E92A-4F60-ACC7-A0C013104916}"/>
              </a:ext>
            </a:extLst>
          </p:cNvPr>
          <p:cNvSpPr/>
          <p:nvPr/>
        </p:nvSpPr>
        <p:spPr>
          <a:xfrm>
            <a:off x="313457" y="1778259"/>
            <a:ext cx="9567865" cy="38472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BF90B3D-FE81-4236-BD98-2FAB08901EFD}"/>
              </a:ext>
            </a:extLst>
          </p:cNvPr>
          <p:cNvSpPr txBox="1"/>
          <p:nvPr/>
        </p:nvSpPr>
        <p:spPr>
          <a:xfrm>
            <a:off x="8669724" y="6840871"/>
            <a:ext cx="150235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5" tooltip="https://commons.wikimedia.org/wiki/File:Testing22222.jpg"/>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6"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close up of a device&#10;&#10;Description automatically generated">
            <a:extLst>
              <a:ext uri="{FF2B5EF4-FFF2-40B4-BE49-F238E27FC236}">
                <a16:creationId xmlns:a16="http://schemas.microsoft.com/office/drawing/2014/main" id="{B8ED1D9F-7551-4DD0-91F7-9EAF55C43322}"/>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21042" t="5767" r="9198"/>
          <a:stretch/>
        </p:blipFill>
        <p:spPr>
          <a:xfrm>
            <a:off x="7479352" y="2661010"/>
            <a:ext cx="3670969" cy="2794269"/>
          </a:xfrm>
          <a:prstGeom prst="rect">
            <a:avLst/>
          </a:prstGeom>
        </p:spPr>
      </p:pic>
      <p:sp>
        <p:nvSpPr>
          <p:cNvPr id="8" name="TextBox 7">
            <a:extLst>
              <a:ext uri="{FF2B5EF4-FFF2-40B4-BE49-F238E27FC236}">
                <a16:creationId xmlns:a16="http://schemas.microsoft.com/office/drawing/2014/main" id="{E8CFF6A8-DBCD-4D07-97E8-E29A010CC859}"/>
              </a:ext>
            </a:extLst>
          </p:cNvPr>
          <p:cNvSpPr txBox="1"/>
          <p:nvPr/>
        </p:nvSpPr>
        <p:spPr>
          <a:xfrm>
            <a:off x="6139806" y="7329222"/>
            <a:ext cx="25299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8" tooltip="http://cargoogler.blogspot.com/2010/09/hyundai-elantra.html"/>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9B79B007-E361-4D98-BB84-C59DDBBEBFCD}"/>
              </a:ext>
            </a:extLst>
          </p:cNvPr>
          <p:cNvPicPr>
            <a:picLocks noChangeAspect="1"/>
          </p:cNvPicPr>
          <p:nvPr/>
        </p:nvPicPr>
        <p:blipFill>
          <a:blip r:embed="rId9"/>
          <a:stretch>
            <a:fillRect/>
          </a:stretch>
        </p:blipFill>
        <p:spPr>
          <a:xfrm>
            <a:off x="7105006" y="6025618"/>
            <a:ext cx="3896608" cy="354237"/>
          </a:xfrm>
          <a:prstGeom prst="rect">
            <a:avLst/>
          </a:prstGeom>
        </p:spPr>
      </p:pic>
    </p:spTree>
    <p:extLst>
      <p:ext uri="{BB962C8B-B14F-4D97-AF65-F5344CB8AC3E}">
        <p14:creationId xmlns:p14="http://schemas.microsoft.com/office/powerpoint/2010/main" val="4064046232"/>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6A1D6E-1D69-4AEA-B346-4C487C9EB73E}"/>
              </a:ext>
            </a:extLst>
          </p:cNvPr>
          <p:cNvSpPr/>
          <p:nvPr/>
        </p:nvSpPr>
        <p:spPr>
          <a:xfrm>
            <a:off x="313457" y="2034552"/>
            <a:ext cx="11565081" cy="455240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Safest if seated in back seat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Middle=why?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Up to 12 years of age should be seated in back</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What about truck seating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1" i="0" u="sng" strike="noStrike" kern="1200" cap="none" spc="0" normalizeH="0" baseline="0" noProof="0" dirty="0">
              <a:ln>
                <a:noFill/>
              </a:ln>
              <a:solidFill>
                <a:srgbClr val="FF33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1" i="0" u="sng" strike="noStrike" kern="1200" cap="none" spc="0" normalizeH="0" baseline="0" noProof="0" dirty="0">
              <a:ln>
                <a:noFill/>
              </a:ln>
              <a:solidFill>
                <a:srgbClr val="FF33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en-US" sz="1800" b="1" i="0" u="none" strike="noStrike" kern="1200" cap="none" spc="0" normalizeH="0" baseline="0" noProof="0" dirty="0">
              <a:ln>
                <a:noFill/>
              </a:ln>
              <a:solidFill>
                <a:prstClr val="black">
                  <a:lumMod val="85000"/>
                  <a:lumOff val="15000"/>
                </a:prstClr>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lumMod val="85000"/>
                    <a:lumOff val="15000"/>
                  </a:prstClr>
                </a:solidFill>
                <a:effectLst/>
                <a:highlight>
                  <a:srgbClr val="FFFF00"/>
                </a:highlight>
                <a:uLnTx/>
                <a:uFillTx/>
                <a:latin typeface="Times New Roman" panose="02020603050405020304" pitchFamily="18" charset="0"/>
                <a:ea typeface="+mn-ea"/>
                <a:cs typeface="Times New Roman" panose="02020603050405020304" pitchFamily="18" charset="0"/>
              </a:rPr>
              <a:t>It’s the law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lumMod val="85000"/>
                    <a:lumOff val="15000"/>
                  </a:prstClr>
                </a:solidFill>
                <a:effectLst/>
                <a:highlight>
                  <a:srgbClr val="FFFF00"/>
                </a:highlight>
                <a:uLnTx/>
                <a:uFillTx/>
                <a:latin typeface="Times New Roman" panose="02020603050405020304" pitchFamily="18" charset="0"/>
                <a:ea typeface="+mn-ea"/>
                <a:cs typeface="Times New Roman" panose="02020603050405020304" pitchFamily="18" charset="0"/>
              </a:rPr>
              <a:t>Must be federally  approved child safety seat or booster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Infant seats</a:t>
            </a:r>
            <a:endParaRPr kumimoji="0" lang="en-US" altLang="en-US" sz="2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Rear facing/birth to outgrowing maximum height and weight limits of seat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Child safety seats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Forward facing</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children  4 to 8  booster seat</a:t>
            </a:r>
          </a:p>
          <a:p>
            <a:pPr marL="1371600" marR="0" lvl="3" indent="0" algn="l" defTabSz="914400" rtl="0" eaLnBrk="1" fontAlgn="auto" latinLnBrk="0" hangingPunct="1">
              <a:lnSpc>
                <a:spcPct val="90000"/>
              </a:lnSpc>
              <a:spcBef>
                <a:spcPts val="50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Booster seats </a:t>
            </a:r>
            <a:r>
              <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Raise child to seat belt level</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Ages 8 and older, under 18 MUST be buckled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514563"/>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OCCUPANT PROTECTION</a:t>
            </a: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15" name="TextBox 14">
            <a:extLst>
              <a:ext uri="{FF2B5EF4-FFF2-40B4-BE49-F238E27FC236}">
                <a16:creationId xmlns:a16="http://schemas.microsoft.com/office/drawing/2014/main" id="{CE6E330F-2413-424F-93CE-E5F3FDDCC75D}"/>
              </a:ext>
            </a:extLst>
          </p:cNvPr>
          <p:cNvSpPr txBox="1"/>
          <p:nvPr/>
        </p:nvSpPr>
        <p:spPr>
          <a:xfrm>
            <a:off x="2075717" y="6863955"/>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1749649" y="1457745"/>
            <a:ext cx="8692701"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Other Restraints Infants, Children and Youth</a:t>
            </a:r>
            <a:endPar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C1A21A8-E92A-4F60-ACC7-A0C013104916}"/>
              </a:ext>
            </a:extLst>
          </p:cNvPr>
          <p:cNvSpPr/>
          <p:nvPr/>
        </p:nvSpPr>
        <p:spPr>
          <a:xfrm>
            <a:off x="313457" y="1778259"/>
            <a:ext cx="9567865" cy="38472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BF90B3D-FE81-4236-BD98-2FAB08901EFD}"/>
              </a:ext>
            </a:extLst>
          </p:cNvPr>
          <p:cNvSpPr txBox="1"/>
          <p:nvPr/>
        </p:nvSpPr>
        <p:spPr>
          <a:xfrm>
            <a:off x="8669724" y="7094787"/>
            <a:ext cx="150235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5" tooltip="https://commons.wikimedia.org/wiki/File:Testing22222.jpg"/>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6"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24AF935-8DE3-4C78-98C2-2D63BE8468AF}"/>
              </a:ext>
            </a:extLst>
          </p:cNvPr>
          <p:cNvSpPr/>
          <p:nvPr/>
        </p:nvSpPr>
        <p:spPr>
          <a:xfrm>
            <a:off x="994228" y="5672435"/>
            <a:ext cx="10290317" cy="400110"/>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FF0000"/>
                </a:highlight>
                <a:uLnTx/>
                <a:uFillTx/>
                <a:latin typeface="Calibri" panose="020F0502020204030204"/>
                <a:ea typeface="+mn-ea"/>
                <a:cs typeface="+mn-cs"/>
              </a:rPr>
              <a:t>Drivers are responsible for properly securing children and ensuring children under 18 are buckled</a:t>
            </a:r>
          </a:p>
        </p:txBody>
      </p:sp>
      <p:pic>
        <p:nvPicPr>
          <p:cNvPr id="7" name="Picture 6">
            <a:extLst>
              <a:ext uri="{FF2B5EF4-FFF2-40B4-BE49-F238E27FC236}">
                <a16:creationId xmlns:a16="http://schemas.microsoft.com/office/drawing/2014/main" id="{77DD48D4-F499-4D3A-A5A8-F5C15C625707}"/>
              </a:ext>
            </a:extLst>
          </p:cNvPr>
          <p:cNvPicPr>
            <a:picLocks noChangeAspect="1"/>
          </p:cNvPicPr>
          <p:nvPr/>
        </p:nvPicPr>
        <p:blipFill>
          <a:blip r:embed="rId7"/>
          <a:stretch>
            <a:fillRect/>
          </a:stretch>
        </p:blipFill>
        <p:spPr>
          <a:xfrm>
            <a:off x="994228" y="5139244"/>
            <a:ext cx="3896608" cy="354237"/>
          </a:xfrm>
          <a:prstGeom prst="rect">
            <a:avLst/>
          </a:prstGeom>
        </p:spPr>
      </p:pic>
    </p:spTree>
    <p:extLst>
      <p:ext uri="{BB962C8B-B14F-4D97-AF65-F5344CB8AC3E}">
        <p14:creationId xmlns:p14="http://schemas.microsoft.com/office/powerpoint/2010/main" val="85573475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457200" y="2520520"/>
            <a:ext cx="11734800" cy="4101052"/>
          </a:xfrm>
          <a:prstGeom prst="roundRect">
            <a:avLst/>
          </a:prstGeom>
          <a:solidFill>
            <a:schemeClr val="bg1"/>
          </a:solidFill>
        </p:spPr>
        <p:txBody>
          <a:bodyPr>
            <a:normAutofit/>
          </a:bodyPr>
          <a:lstStyle/>
          <a:p>
            <a:pPr lvl="2"/>
            <a:r>
              <a:rPr lang="en-US" sz="5400" b="1" dirty="0">
                <a:solidFill>
                  <a:schemeClr val="tx1"/>
                </a:solidFill>
              </a:rPr>
              <a:t>Decision Making Process:</a:t>
            </a:r>
          </a:p>
          <a:p>
            <a:pPr marL="1600200" lvl="2" indent="-685800">
              <a:buFont typeface="Arial" panose="020B0604020202020204" pitchFamily="34" charset="0"/>
              <a:buChar char="•"/>
            </a:pPr>
            <a:r>
              <a:rPr lang="en-US" sz="5400" b="1" dirty="0">
                <a:solidFill>
                  <a:schemeClr val="tx1"/>
                </a:solidFill>
              </a:rPr>
              <a:t>The </a:t>
            </a:r>
            <a:r>
              <a:rPr lang="en-US" sz="6000" b="1" dirty="0">
                <a:solidFill>
                  <a:schemeClr val="tx1"/>
                </a:solidFill>
              </a:rPr>
              <a:t>Choice</a:t>
            </a:r>
            <a:r>
              <a:rPr lang="en-US" sz="5400" b="1" dirty="0">
                <a:solidFill>
                  <a:schemeClr val="tx1"/>
                </a:solidFill>
              </a:rPr>
              <a:t> to be AWARE of:</a:t>
            </a:r>
          </a:p>
          <a:p>
            <a:pPr marL="2057400" lvl="3" indent="-685800">
              <a:buFont typeface="Arial" panose="020B0604020202020204" pitchFamily="34" charset="0"/>
              <a:buChar char="•"/>
            </a:pPr>
            <a:r>
              <a:rPr lang="en-US" sz="5200" b="1" dirty="0">
                <a:solidFill>
                  <a:schemeClr val="tx1"/>
                </a:solidFill>
              </a:rPr>
              <a:t>Right and Wrong Behavior</a:t>
            </a:r>
          </a:p>
          <a:p>
            <a:pPr marL="2057400" lvl="3" indent="-685800">
              <a:buFont typeface="Arial" panose="020B0604020202020204" pitchFamily="34" charset="0"/>
              <a:buChar char="•"/>
            </a:pPr>
            <a:r>
              <a:rPr lang="en-US" sz="5200" b="1" dirty="0">
                <a:solidFill>
                  <a:schemeClr val="tx1"/>
                </a:solidFill>
              </a:rPr>
              <a:t>Correct and Incorrect Decisions</a:t>
            </a: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1362635" y="92638"/>
            <a:ext cx="9215718" cy="856937"/>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838200" y="949575"/>
            <a:ext cx="10515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a:ln>
                  <a:noFill/>
                </a:ln>
                <a:solidFill>
                  <a:srgbClr val="F2B800"/>
                </a:solidFill>
                <a:effectLst/>
                <a:uLnTx/>
                <a:uFillTx/>
                <a:latin typeface="Calibri Light" panose="020F0302020204030204"/>
                <a:ea typeface="+mj-ea"/>
                <a:cs typeface="+mj-cs"/>
              </a:rPr>
              <a:t>The Ultimate Goal</a:t>
            </a:r>
          </a:p>
        </p:txBody>
      </p:sp>
      <p:sp>
        <p:nvSpPr>
          <p:cNvPr id="10" name="TextBox 9">
            <a:extLst>
              <a:ext uri="{FF2B5EF4-FFF2-40B4-BE49-F238E27FC236}">
                <a16:creationId xmlns:a16="http://schemas.microsoft.com/office/drawing/2014/main" id="{F47451CD-C4D7-43F5-BBD8-2A5FA6B8A169}"/>
              </a:ext>
            </a:extLst>
          </p:cNvPr>
          <p:cNvSpPr txBox="1"/>
          <p:nvPr/>
        </p:nvSpPr>
        <p:spPr>
          <a:xfrm>
            <a:off x="457200" y="1689523"/>
            <a:ext cx="3995657" cy="830997"/>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HOW?</a:t>
            </a:r>
          </a:p>
        </p:txBody>
      </p:sp>
      <p:grpSp>
        <p:nvGrpSpPr>
          <p:cNvPr id="7" name="Group 6">
            <a:extLst>
              <a:ext uri="{FF2B5EF4-FFF2-40B4-BE49-F238E27FC236}">
                <a16:creationId xmlns:a16="http://schemas.microsoft.com/office/drawing/2014/main" id="{0CEB3CF9-EFD8-4CCE-A623-A64D7469670C}"/>
              </a:ext>
            </a:extLst>
          </p:cNvPr>
          <p:cNvGrpSpPr/>
          <p:nvPr/>
        </p:nvGrpSpPr>
        <p:grpSpPr>
          <a:xfrm>
            <a:off x="1850065" y="5911702"/>
            <a:ext cx="9503735" cy="853660"/>
            <a:chOff x="1850065" y="5911702"/>
            <a:chExt cx="9503735" cy="853660"/>
          </a:xfrm>
        </p:grpSpPr>
        <p:sp>
          <p:nvSpPr>
            <p:cNvPr id="8" name="Rectangle: Rounded Corners 7">
              <a:extLst>
                <a:ext uri="{FF2B5EF4-FFF2-40B4-BE49-F238E27FC236}">
                  <a16:creationId xmlns:a16="http://schemas.microsoft.com/office/drawing/2014/main" id="{C6098B9A-7DB5-4E94-BEBD-CE961704A5B8}"/>
                </a:ext>
              </a:extLst>
            </p:cNvPr>
            <p:cNvSpPr/>
            <p:nvPr/>
          </p:nvSpPr>
          <p:spPr>
            <a:xfrm>
              <a:off x="1850065" y="5911702"/>
              <a:ext cx="9503735" cy="8536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EBA3EF3-8021-4113-B9E9-0A0656AFF8A9}"/>
                </a:ext>
              </a:extLst>
            </p:cNvPr>
            <p:cNvSpPr/>
            <p:nvPr/>
          </p:nvSpPr>
          <p:spPr>
            <a:xfrm>
              <a:off x="2434393" y="5984589"/>
              <a:ext cx="8143960" cy="707886"/>
            </a:xfrm>
            <a:prstGeom prst="rect">
              <a:avLst/>
            </a:prstGeom>
            <a:solidFill>
              <a:schemeClr val="accent5">
                <a:lumMod val="75000"/>
              </a:schemeClr>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BE READY, BE SAFE, BE RESPONSIBLE</a:t>
              </a:r>
            </a:p>
          </p:txBody>
        </p:sp>
      </p:grpSp>
    </p:spTree>
    <p:extLst>
      <p:ext uri="{BB962C8B-B14F-4D97-AF65-F5344CB8AC3E}">
        <p14:creationId xmlns:p14="http://schemas.microsoft.com/office/powerpoint/2010/main" val="2275040511"/>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6A1D6E-1D69-4AEA-B346-4C487C9EB73E}"/>
              </a:ext>
            </a:extLst>
          </p:cNvPr>
          <p:cNvSpPr/>
          <p:nvPr/>
        </p:nvSpPr>
        <p:spPr>
          <a:xfrm>
            <a:off x="313457" y="2034552"/>
            <a:ext cx="11565081" cy="455240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1" i="0" u="sng" strike="noStrike" kern="1200" cap="none" spc="0" normalizeH="0" baseline="0" noProof="0" dirty="0">
              <a:ln>
                <a:noFill/>
              </a:ln>
              <a:solidFill>
                <a:srgbClr val="FF33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800" b="1" i="0" u="sng" strike="noStrike" kern="1200" cap="none" spc="0" normalizeH="0" baseline="0" noProof="0" dirty="0">
              <a:ln>
                <a:noFill/>
              </a:ln>
              <a:solidFill>
                <a:srgbClr val="FF3300"/>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3348104" y="99204"/>
            <a:ext cx="5321620" cy="507046"/>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994228" y="99204"/>
            <a:ext cx="10203544" cy="743310"/>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OCCUPANT PROTECTION</a:t>
            </a:r>
            <a:endParaRPr kumimoji="0" lang="en-US" sz="4400" b="1" i="0" u="sng" strike="noStrike" kern="1200" cap="none" spc="0" normalizeH="0" baseline="0" noProof="0" dirty="0">
              <a:ln>
                <a:noFill/>
              </a:ln>
              <a:solidFill>
                <a:srgbClr val="F2B800"/>
              </a:solidFill>
              <a:effectLst/>
              <a:uLnTx/>
              <a:uFillTx/>
              <a:latin typeface="Calibri Light" panose="020F0302020204030204"/>
              <a:ea typeface="+mj-ea"/>
              <a:cs typeface="+mj-cs"/>
            </a:endParaRPr>
          </a:p>
        </p:txBody>
      </p:sp>
      <p:sp>
        <p:nvSpPr>
          <p:cNvPr id="15" name="TextBox 14">
            <a:extLst>
              <a:ext uri="{FF2B5EF4-FFF2-40B4-BE49-F238E27FC236}">
                <a16:creationId xmlns:a16="http://schemas.microsoft.com/office/drawing/2014/main" id="{CE6E330F-2413-424F-93CE-E5F3FDDCC75D}"/>
              </a:ext>
            </a:extLst>
          </p:cNvPr>
          <p:cNvSpPr txBox="1"/>
          <p:nvPr/>
        </p:nvSpPr>
        <p:spPr>
          <a:xfrm>
            <a:off x="2075717" y="6863955"/>
            <a:ext cx="72391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www.bons-plans-voyage-new-york.com/tous-les-bons-plans/bons-plans-sportifs/comprendre-match-football-americain/"/>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B6372B-4098-4FE9-B2B1-C377F65A5FA9}"/>
              </a:ext>
            </a:extLst>
          </p:cNvPr>
          <p:cNvSpPr txBox="1"/>
          <p:nvPr/>
        </p:nvSpPr>
        <p:spPr>
          <a:xfrm>
            <a:off x="1749649" y="862543"/>
            <a:ext cx="8692701" cy="461665"/>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Other Restraints –Infants, Children and Youths</a:t>
            </a:r>
            <a:endPar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C1A21A8-E92A-4F60-ACC7-A0C013104916}"/>
              </a:ext>
            </a:extLst>
          </p:cNvPr>
          <p:cNvSpPr/>
          <p:nvPr/>
        </p:nvSpPr>
        <p:spPr>
          <a:xfrm>
            <a:off x="313457" y="1778259"/>
            <a:ext cx="9567865" cy="38472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altLang="en-US" sz="1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BF90B3D-FE81-4236-BD98-2FAB08901EFD}"/>
              </a:ext>
            </a:extLst>
          </p:cNvPr>
          <p:cNvSpPr txBox="1"/>
          <p:nvPr/>
        </p:nvSpPr>
        <p:spPr>
          <a:xfrm>
            <a:off x="8669724" y="7094787"/>
            <a:ext cx="150235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5" tooltip="https://commons.wikimedia.org/wiki/File:Testing22222.jpg"/>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6"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99086C0-C97E-48A4-ADED-606904B6FAEB}"/>
              </a:ext>
            </a:extLst>
          </p:cNvPr>
          <p:cNvSpPr/>
          <p:nvPr/>
        </p:nvSpPr>
        <p:spPr>
          <a:xfrm>
            <a:off x="232928" y="1393226"/>
            <a:ext cx="11726138" cy="5447645"/>
          </a:xfrm>
          <a:prstGeom prst="rect">
            <a:avLst/>
          </a:prstGeom>
          <a:solidFill>
            <a:schemeClr val="accent5">
              <a:lumMod val="60000"/>
              <a:lumOff val="40000"/>
            </a:schemeClr>
          </a:solidFill>
          <a:ln>
            <a:solidFill>
              <a:schemeClr val="tx1"/>
            </a:solidFill>
          </a:ln>
        </p:spPr>
        <p:txBody>
          <a:bodyPr wrap="square" numCol="2">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sng" strike="noStrike" kern="1200" cap="none" spc="0" normalizeH="0" baseline="0" noProof="0" dirty="0">
                <a:ln>
                  <a:noFill/>
                </a:ln>
                <a:solidFill>
                  <a:srgbClr val="FF3300"/>
                </a:solidFill>
                <a:effectLst/>
                <a:uLnTx/>
                <a:uFillTx/>
                <a:latin typeface="Calibri" panose="020F0502020204030204"/>
                <a:ea typeface="+mn-ea"/>
                <a:cs typeface="+mn-cs"/>
              </a:rPr>
              <a:t>DO NOT:</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1" i="0" u="sng" strike="noStrike" kern="1200" cap="none" spc="0" normalizeH="0" baseline="0" noProof="0" dirty="0">
                <a:ln>
                  <a:noFill/>
                </a:ln>
                <a:solidFill>
                  <a:srgbClr val="FF3300"/>
                </a:solidFill>
                <a:effectLst/>
                <a:uLnTx/>
                <a:uFillTx/>
                <a:latin typeface="Calibri" panose="020F0502020204030204"/>
                <a:ea typeface="+mn-ea"/>
                <a:cs typeface="+mn-cs"/>
              </a:rPr>
              <a:t>Use infant or child seats in front seat</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1" i="0" u="sng" strike="noStrike" kern="1200" cap="none" spc="0" normalizeH="0" baseline="0" noProof="0" dirty="0">
                <a:ln>
                  <a:noFill/>
                </a:ln>
                <a:solidFill>
                  <a:srgbClr val="FF3300"/>
                </a:solidFill>
                <a:effectLst/>
                <a:uLnTx/>
                <a:uFillTx/>
                <a:latin typeface="Calibri" panose="020F0502020204030204"/>
                <a:ea typeface="+mn-ea"/>
                <a:cs typeface="+mn-cs"/>
              </a:rPr>
              <a:t>Hold a child or infant on lap or share seat belt</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1" i="0" u="sng" strike="noStrike" kern="1200" cap="none" spc="0" normalizeH="0" baseline="0" noProof="0" dirty="0">
                <a:ln>
                  <a:noFill/>
                </a:ln>
                <a:solidFill>
                  <a:srgbClr val="FF3300"/>
                </a:solidFill>
                <a:effectLst/>
                <a:uLnTx/>
                <a:uFillTx/>
                <a:latin typeface="Calibri" panose="020F0502020204030204"/>
                <a:ea typeface="+mn-ea"/>
                <a:cs typeface="+mn-cs"/>
              </a:rPr>
              <a:t>Fasten a child with you in your restraint</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1" i="0" u="sng" strike="noStrike" kern="1200" cap="none" spc="0" normalizeH="0" baseline="0" noProof="0" dirty="0">
                <a:ln>
                  <a:noFill/>
                </a:ln>
                <a:solidFill>
                  <a:srgbClr val="FF3300"/>
                </a:solidFill>
                <a:effectLst/>
                <a:uLnTx/>
                <a:uFillTx/>
                <a:latin typeface="Calibri" panose="020F0502020204030204"/>
                <a:ea typeface="+mn-ea"/>
                <a:cs typeface="+mn-cs"/>
              </a:rPr>
              <a:t>Buy older, used seats- (Check expiration)</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1" i="0" u="sng" strike="noStrike" kern="1200" cap="none" spc="0" normalizeH="0" baseline="0" noProof="0" dirty="0">
                <a:ln>
                  <a:noFill/>
                </a:ln>
                <a:solidFill>
                  <a:srgbClr val="FF3300"/>
                </a:solidFill>
                <a:effectLst/>
                <a:uLnTx/>
                <a:uFillTx/>
                <a:latin typeface="Calibri" panose="020F0502020204030204"/>
                <a:ea typeface="+mn-ea"/>
                <a:cs typeface="+mn-cs"/>
              </a:rPr>
              <a:t>Seats that have been in any accident</a:t>
            </a:r>
          </a:p>
          <a:p>
            <a:pPr marL="114300" marR="0" lvl="2" indent="0" algn="l" defTabSz="914400" rtl="0" eaLnBrk="1" fontAlgn="auto" latinLnBrk="0" hangingPunct="1">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15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If you are in need of proper safety seats, there are organizations that may supply one at minimal or no cost.</a:t>
            </a:r>
          </a:p>
          <a:p>
            <a:pPr marL="5715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There are PennDot safety programs that properly fit and secure safety seats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altLang="en-US" sz="3200" b="1" i="0" u="sng" strike="noStrike" kern="1200" cap="none" spc="0" normalizeH="0" baseline="0" noProof="0" dirty="0">
              <a:ln>
                <a:noFill/>
              </a:ln>
              <a:solidFill>
                <a:srgbClr val="FF3300"/>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altLang="en-US" sz="3200" b="1" i="0" u="sng" strike="noStrike" kern="1200" cap="none" spc="0" normalizeH="0" baseline="0" noProof="0" dirty="0">
              <a:ln>
                <a:noFill/>
              </a:ln>
              <a:solidFill>
                <a:srgbClr val="FF3300"/>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altLang="en-US" sz="3200" b="1" i="0" u="sng" strike="noStrike" kern="1200" cap="none" spc="0" normalizeH="0" baseline="0" noProof="0" dirty="0">
              <a:ln>
                <a:noFill/>
              </a:ln>
              <a:solidFill>
                <a:srgbClr val="FF330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D19FA96-A1D9-4DB0-B9AA-C5A2C388DE2E}"/>
              </a:ext>
            </a:extLst>
          </p:cNvPr>
          <p:cNvSpPr/>
          <p:nvPr/>
        </p:nvSpPr>
        <p:spPr>
          <a:xfrm>
            <a:off x="682275" y="6297131"/>
            <a:ext cx="10827451" cy="461665"/>
          </a:xfrm>
          <a:prstGeom prst="rect">
            <a:avLst/>
          </a:prstGeom>
          <a:solidFill>
            <a:srgbClr val="FF0000"/>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0"/>
                <a:solidFill>
                  <a:srgbClr val="FFFF00"/>
                </a:solidFill>
                <a:effectLst>
                  <a:innerShdw blurRad="63500" dist="50800" dir="13500000">
                    <a:srgbClr val="000000">
                      <a:alpha val="50000"/>
                    </a:srgbClr>
                  </a:innerShdw>
                </a:effectLst>
                <a:uLnTx/>
                <a:uFillTx/>
                <a:latin typeface="Calibri" panose="020F0502020204030204"/>
                <a:ea typeface="+mn-ea"/>
                <a:cs typeface="+mn-cs"/>
              </a:rPr>
              <a:t>ALWAYS DOUBLE CHECK FOR CHILDREN AND INFANTS BEFORE LEAVING THE CAR</a:t>
            </a:r>
          </a:p>
        </p:txBody>
      </p:sp>
      <p:pic>
        <p:nvPicPr>
          <p:cNvPr id="12" name="Picture 11">
            <a:extLst>
              <a:ext uri="{FF2B5EF4-FFF2-40B4-BE49-F238E27FC236}">
                <a16:creationId xmlns:a16="http://schemas.microsoft.com/office/drawing/2014/main" id="{5B43F099-A169-4F4A-8B61-8B18A56658F0}"/>
              </a:ext>
            </a:extLst>
          </p:cNvPr>
          <p:cNvPicPr>
            <a:picLocks noChangeAspect="1"/>
          </p:cNvPicPr>
          <p:nvPr/>
        </p:nvPicPr>
        <p:blipFill>
          <a:blip r:embed="rId7"/>
          <a:stretch>
            <a:fillRect/>
          </a:stretch>
        </p:blipFill>
        <p:spPr>
          <a:xfrm>
            <a:off x="7613118" y="5814747"/>
            <a:ext cx="3896608" cy="354237"/>
          </a:xfrm>
          <a:prstGeom prst="rect">
            <a:avLst/>
          </a:prstGeom>
        </p:spPr>
      </p:pic>
    </p:spTree>
    <p:extLst>
      <p:ext uri="{BB962C8B-B14F-4D97-AF65-F5344CB8AC3E}">
        <p14:creationId xmlns:p14="http://schemas.microsoft.com/office/powerpoint/2010/main" val="2590522105"/>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a:extLst>
              <a:ext uri="{FF2B5EF4-FFF2-40B4-BE49-F238E27FC236}">
                <a16:creationId xmlns:a16="http://schemas.microsoft.com/office/drawing/2014/main" id="{A54E867C-7E37-4FD4-B6F7-464A73081A54}"/>
              </a:ext>
            </a:extLst>
          </p:cNvPr>
          <p:cNvSpPr>
            <a:spLocks noGrp="1" noChangeArrowheads="1"/>
          </p:cNvSpPr>
          <p:nvPr>
            <p:ph type="title"/>
          </p:nvPr>
        </p:nvSpPr>
        <p:spPr>
          <a:xfrm>
            <a:off x="1905000" y="0"/>
            <a:ext cx="8229600" cy="1371600"/>
          </a:xfrm>
        </p:spPr>
        <p:txBody>
          <a:bodyPr/>
          <a:lstStyle/>
          <a:p>
            <a:pPr eaLnBrk="1" hangingPunct="1">
              <a:defRPr/>
            </a:pPr>
            <a:r>
              <a:rPr lang="en-US" altLang="en-US" sz="3600" b="1" dirty="0"/>
              <a:t>Occupant Protection</a:t>
            </a:r>
            <a:br>
              <a:rPr lang="en-US" altLang="en-US" b="1" dirty="0"/>
            </a:br>
            <a:endParaRPr lang="en-US" altLang="en-US" sz="3200" b="1" dirty="0"/>
          </a:p>
        </p:txBody>
      </p:sp>
      <p:sp>
        <p:nvSpPr>
          <p:cNvPr id="12293" name="Rectangle 5">
            <a:extLst>
              <a:ext uri="{FF2B5EF4-FFF2-40B4-BE49-F238E27FC236}">
                <a16:creationId xmlns:a16="http://schemas.microsoft.com/office/drawing/2014/main" id="{ED86816B-DE34-4D9C-AF96-491A3D7E2C89}"/>
              </a:ext>
            </a:extLst>
          </p:cNvPr>
          <p:cNvSpPr>
            <a:spLocks noChangeArrowheads="1"/>
          </p:cNvSpPr>
          <p:nvPr/>
        </p:nvSpPr>
        <p:spPr bwMode="auto">
          <a:xfrm>
            <a:off x="990600" y="2244273"/>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https://crashstats.nhtsa.dot.gov/#/PublicationList/17</a:t>
            </a:r>
            <a:endPar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 name="Rectangle 1">
            <a:extLst>
              <a:ext uri="{FF2B5EF4-FFF2-40B4-BE49-F238E27FC236}">
                <a16:creationId xmlns:a16="http://schemas.microsoft.com/office/drawing/2014/main" id="{0BAD1489-BBD1-46D7-9EEE-19D0F3F3575F}"/>
              </a:ext>
            </a:extLst>
          </p:cNvPr>
          <p:cNvSpPr/>
          <p:nvPr/>
        </p:nvSpPr>
        <p:spPr>
          <a:xfrm>
            <a:off x="1495743" y="3293524"/>
            <a:ext cx="6096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ction="ppaction://hlinksldjump"/>
              </a:rPr>
              <a:t>https://www.bing.com/videos/search?q=seat+belt+use&amp;&amp;view=detail&amp;mid=5374DF13DE84DA7598CA5374DF13DE84DA7598CA&amp;rvsmid=E94054130511250BA745E94054130511250BA745&amp;FORM=VDQVAP</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F20CAFF-86F6-45E6-BA19-F11FD89A40DB}"/>
              </a:ext>
            </a:extLst>
          </p:cNvPr>
          <p:cNvSpPr/>
          <p:nvPr/>
        </p:nvSpPr>
        <p:spPr>
          <a:xfrm>
            <a:off x="1495743" y="4549066"/>
            <a:ext cx="500951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https://www.youtube.com/watch?v=U6gNknUQbio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C5CA32C-35AE-428A-BE8C-3C641C795941}"/>
              </a:ext>
            </a:extLst>
          </p:cNvPr>
          <p:cNvSpPr/>
          <p:nvPr/>
        </p:nvSpPr>
        <p:spPr>
          <a:xfrm>
            <a:off x="1495743" y="1115439"/>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https://crashinfo.penndot.gov/PCIT/featuredReports.html?param=109</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F8151E3-92BA-4D58-81EF-B6088545DB8A}"/>
              </a:ext>
            </a:extLst>
          </p:cNvPr>
          <p:cNvSpPr/>
          <p:nvPr/>
        </p:nvSpPr>
        <p:spPr>
          <a:xfrm>
            <a:off x="1495743" y="1874941"/>
            <a:ext cx="467980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https://cdan.nhtsa.gov/SASStoredProcess/guest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CBA1530-E643-43DB-9378-51C4FC01B227}"/>
              </a:ext>
            </a:extLst>
          </p:cNvPr>
          <p:cNvSpPr txBox="1"/>
          <p:nvPr/>
        </p:nvSpPr>
        <p:spPr>
          <a:xfrm>
            <a:off x="1676400" y="2933700"/>
            <a:ext cx="3657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VIDEO LINKS</a:t>
            </a:r>
          </a:p>
        </p:txBody>
      </p:sp>
      <p:sp>
        <p:nvSpPr>
          <p:cNvPr id="9" name="TextBox 8">
            <a:extLst>
              <a:ext uri="{FF2B5EF4-FFF2-40B4-BE49-F238E27FC236}">
                <a16:creationId xmlns:a16="http://schemas.microsoft.com/office/drawing/2014/main" id="{35B153C0-4DF5-41FB-814B-D70221271E6D}"/>
              </a:ext>
            </a:extLst>
          </p:cNvPr>
          <p:cNvSpPr txBox="1"/>
          <p:nvPr/>
        </p:nvSpPr>
        <p:spPr>
          <a:xfrm>
            <a:off x="1495743" y="819150"/>
            <a:ext cx="23333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STATISTICS LINKS</a:t>
            </a:r>
          </a:p>
        </p:txBody>
      </p:sp>
    </p:spTree>
    <p:extLst>
      <p:ext uri="{BB962C8B-B14F-4D97-AF65-F5344CB8AC3E}">
        <p14:creationId xmlns:p14="http://schemas.microsoft.com/office/powerpoint/2010/main" val="328512923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F125D9-E43D-4E81-A5B5-AF1BA06FA0D4}"/>
              </a:ext>
            </a:extLst>
          </p:cNvPr>
          <p:cNvSpPr/>
          <p:nvPr/>
        </p:nvSpPr>
        <p:spPr>
          <a:xfrm>
            <a:off x="1189594" y="452675"/>
            <a:ext cx="5135006" cy="80461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08D2BC7-DBA8-4846-A07C-E13B0220A34C}"/>
              </a:ext>
            </a:extLst>
          </p:cNvPr>
          <p:cNvSpPr/>
          <p:nvPr/>
        </p:nvSpPr>
        <p:spPr>
          <a:xfrm>
            <a:off x="1189594" y="333958"/>
            <a:ext cx="485152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The Driving Task</a:t>
            </a:r>
          </a:p>
        </p:txBody>
      </p:sp>
      <p:graphicFrame>
        <p:nvGraphicFramePr>
          <p:cNvPr id="2" name="Diagram 1">
            <a:extLst>
              <a:ext uri="{FF2B5EF4-FFF2-40B4-BE49-F238E27FC236}">
                <a16:creationId xmlns:a16="http://schemas.microsoft.com/office/drawing/2014/main" id="{EC0D60E9-B030-408C-9BF7-5050926FB551}"/>
              </a:ext>
            </a:extLst>
          </p:cNvPr>
          <p:cNvGraphicFramePr/>
          <p:nvPr>
            <p:extLst/>
          </p:nvPr>
        </p:nvGraphicFramePr>
        <p:xfrm>
          <a:off x="181069" y="452675"/>
          <a:ext cx="11642757" cy="7677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0BB29D90-7D6C-4064-8EE6-A4C624A69283}"/>
              </a:ext>
            </a:extLst>
          </p:cNvPr>
          <p:cNvSpPr>
            <a:spLocks noGrp="1"/>
          </p:cNvSpPr>
          <p:nvPr>
            <p:ph idx="1"/>
          </p:nvPr>
        </p:nvSpPr>
        <p:spPr>
          <a:xfrm>
            <a:off x="1088503" y="1394234"/>
            <a:ext cx="6398148" cy="1674879"/>
          </a:xfr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ctr">
              <a:buNone/>
            </a:pPr>
            <a:r>
              <a:rPr lang="en-US" sz="3200" b="1">
                <a:solidFill>
                  <a:schemeClr val="accent1">
                    <a:lumMod val="50000"/>
                  </a:schemeClr>
                </a:solidFill>
              </a:rPr>
              <a:t>THINK OF IT AS A CHAIN-</a:t>
            </a:r>
          </a:p>
          <a:p>
            <a:r>
              <a:rPr lang="en-US" sz="3200" b="1">
                <a:solidFill>
                  <a:schemeClr val="accent1">
                    <a:lumMod val="50000"/>
                  </a:schemeClr>
                </a:solidFill>
              </a:rPr>
              <a:t>IT IS COMPLEX (HAS MANY LINKS)</a:t>
            </a:r>
          </a:p>
          <a:p>
            <a:r>
              <a:rPr lang="en-US" sz="3200" b="1">
                <a:solidFill>
                  <a:schemeClr val="accent1">
                    <a:lumMod val="50000"/>
                  </a:schemeClr>
                </a:solidFill>
              </a:rPr>
              <a:t>IT REQUIRES:</a:t>
            </a:r>
            <a:endParaRPr lang="en-US" b="1">
              <a:solidFill>
                <a:schemeClr val="accent1">
                  <a:lumMod val="50000"/>
                </a:schemeClr>
              </a:solidFill>
            </a:endParaRPr>
          </a:p>
        </p:txBody>
      </p:sp>
      <p:sp>
        <p:nvSpPr>
          <p:cNvPr id="9" name="Plus Sign 8">
            <a:extLst>
              <a:ext uri="{FF2B5EF4-FFF2-40B4-BE49-F238E27FC236}">
                <a16:creationId xmlns:a16="http://schemas.microsoft.com/office/drawing/2014/main" id="{B2CA3284-8AAB-438B-B304-53EFC6E5BD1C}"/>
              </a:ext>
            </a:extLst>
          </p:cNvPr>
          <p:cNvSpPr/>
          <p:nvPr/>
        </p:nvSpPr>
        <p:spPr>
          <a:xfrm>
            <a:off x="1642036" y="4278655"/>
            <a:ext cx="470169" cy="563019"/>
          </a:xfrm>
          <a:prstGeom prst="mathPlus">
            <a:avLst/>
          </a:prstGeom>
          <a:solidFill>
            <a:schemeClr val="bg1"/>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Equals 12">
            <a:extLst>
              <a:ext uri="{FF2B5EF4-FFF2-40B4-BE49-F238E27FC236}">
                <a16:creationId xmlns:a16="http://schemas.microsoft.com/office/drawing/2014/main" id="{B268567E-9927-4B2F-91E7-53C794553E44}"/>
              </a:ext>
            </a:extLst>
          </p:cNvPr>
          <p:cNvSpPr/>
          <p:nvPr/>
        </p:nvSpPr>
        <p:spPr>
          <a:xfrm>
            <a:off x="7309693" y="3904669"/>
            <a:ext cx="1225685" cy="773349"/>
          </a:xfrm>
          <a:prstGeom prst="mathEqual">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Plus Sign 14">
            <a:extLst>
              <a:ext uri="{FF2B5EF4-FFF2-40B4-BE49-F238E27FC236}">
                <a16:creationId xmlns:a16="http://schemas.microsoft.com/office/drawing/2014/main" id="{3F7D897E-E6FA-4355-B35F-57D1CE7C937D}"/>
              </a:ext>
            </a:extLst>
          </p:cNvPr>
          <p:cNvSpPr/>
          <p:nvPr/>
        </p:nvSpPr>
        <p:spPr>
          <a:xfrm>
            <a:off x="4519140" y="4010672"/>
            <a:ext cx="470169" cy="563019"/>
          </a:xfrm>
          <a:prstGeom prst="mathPlus">
            <a:avLst/>
          </a:prstGeom>
          <a:solidFill>
            <a:schemeClr val="bg1"/>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Plus Sign 16">
            <a:extLst>
              <a:ext uri="{FF2B5EF4-FFF2-40B4-BE49-F238E27FC236}">
                <a16:creationId xmlns:a16="http://schemas.microsoft.com/office/drawing/2014/main" id="{F82517D1-AB52-4DF3-8895-866E79EFD289}"/>
              </a:ext>
            </a:extLst>
          </p:cNvPr>
          <p:cNvSpPr/>
          <p:nvPr/>
        </p:nvSpPr>
        <p:spPr>
          <a:xfrm>
            <a:off x="3035834" y="4071708"/>
            <a:ext cx="470169" cy="563019"/>
          </a:xfrm>
          <a:prstGeom prst="mathPlus">
            <a:avLst/>
          </a:prstGeom>
          <a:solidFill>
            <a:schemeClr val="bg1"/>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Plus Sign 17">
            <a:extLst>
              <a:ext uri="{FF2B5EF4-FFF2-40B4-BE49-F238E27FC236}">
                <a16:creationId xmlns:a16="http://schemas.microsoft.com/office/drawing/2014/main" id="{67271465-2803-4751-9760-957DFDEB840C}"/>
              </a:ext>
            </a:extLst>
          </p:cNvPr>
          <p:cNvSpPr/>
          <p:nvPr/>
        </p:nvSpPr>
        <p:spPr>
          <a:xfrm>
            <a:off x="5980107" y="3997145"/>
            <a:ext cx="470169" cy="563019"/>
          </a:xfrm>
          <a:prstGeom prst="mathPlus">
            <a:avLst/>
          </a:prstGeom>
          <a:solidFill>
            <a:schemeClr val="bg1"/>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692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2000"/>
                                  </p:stCondLst>
                                  <p:childTnLst>
                                    <p:set>
                                      <p:cBhvr>
                                        <p:cTn id="6" dur="1" fill="hold">
                                          <p:stCondLst>
                                            <p:cond delay="0"/>
                                          </p:stCondLst>
                                        </p:cTn>
                                        <p:tgtEl>
                                          <p:spTgt spid="2">
                                            <p:graphicEl>
                                              <a:dgm id="{6F026880-59EC-4715-B3F3-B5AC1AC86CB2}"/>
                                            </p:graphicEl>
                                          </p:spTgt>
                                        </p:tgtEl>
                                        <p:attrNameLst>
                                          <p:attrName>style.visibility</p:attrName>
                                        </p:attrNameLst>
                                      </p:cBhvr>
                                      <p:to>
                                        <p:strVal val="visible"/>
                                      </p:to>
                                    </p:set>
                                    <p:animEffect transition="in" filter="fade">
                                      <p:cBhvr>
                                        <p:cTn id="7" dur="1750"/>
                                        <p:tgtEl>
                                          <p:spTgt spid="2">
                                            <p:graphicEl>
                                              <a:dgm id="{6F026880-59EC-4715-B3F3-B5AC1AC86CB2}"/>
                                            </p:graphicEl>
                                          </p:spTgt>
                                        </p:tgtEl>
                                      </p:cBhvr>
                                    </p:animEffect>
                                    <p:anim calcmode="lin" valueType="num">
                                      <p:cBhvr>
                                        <p:cTn id="8" dur="1750" fill="hold"/>
                                        <p:tgtEl>
                                          <p:spTgt spid="2">
                                            <p:graphicEl>
                                              <a:dgm id="{6F026880-59EC-4715-B3F3-B5AC1AC86CB2}"/>
                                            </p:graphicEl>
                                          </p:spTgt>
                                        </p:tgtEl>
                                        <p:attrNameLst>
                                          <p:attrName>ppt_w</p:attrName>
                                        </p:attrNameLst>
                                      </p:cBhvr>
                                      <p:tavLst>
                                        <p:tav tm="0" fmla="#ppt_w*sin(2.5*pi*$)">
                                          <p:val>
                                            <p:fltVal val="0"/>
                                          </p:val>
                                        </p:tav>
                                        <p:tav tm="100000">
                                          <p:val>
                                            <p:fltVal val="1"/>
                                          </p:val>
                                        </p:tav>
                                      </p:tavLst>
                                    </p:anim>
                                    <p:anim calcmode="lin" valueType="num">
                                      <p:cBhvr>
                                        <p:cTn id="9" dur="1750" fill="hold"/>
                                        <p:tgtEl>
                                          <p:spTgt spid="2">
                                            <p:graphicEl>
                                              <a:dgm id="{6F026880-59EC-4715-B3F3-B5AC1AC86CB2}"/>
                                            </p:graphicEl>
                                          </p:spTgt>
                                        </p:tgtEl>
                                        <p:attrNameLst>
                                          <p:attrName>ppt_h</p:attrName>
                                        </p:attrNameLst>
                                      </p:cBhvr>
                                      <p:tavLst>
                                        <p:tav tm="0">
                                          <p:val>
                                            <p:strVal val="#ppt_h"/>
                                          </p:val>
                                        </p:tav>
                                        <p:tav tm="100000">
                                          <p:val>
                                            <p:strVal val="#ppt_h"/>
                                          </p:val>
                                        </p:tav>
                                      </p:tavLst>
                                    </p:anim>
                                  </p:childTnLst>
                                </p:cTn>
                              </p:par>
                            </p:childTnLst>
                          </p:cTn>
                        </p:par>
                        <p:par>
                          <p:cTn id="10" fill="hold">
                            <p:stCondLst>
                              <p:cond delay="3750"/>
                            </p:stCondLst>
                            <p:childTnLst>
                              <p:par>
                                <p:cTn id="11" presetID="45" presetClass="entr" presetSubtype="0" fill="hold" grpId="0" nodeType="afterEffect">
                                  <p:stCondLst>
                                    <p:cond delay="2000"/>
                                  </p:stCondLst>
                                  <p:childTnLst>
                                    <p:set>
                                      <p:cBhvr>
                                        <p:cTn id="12" dur="1" fill="hold">
                                          <p:stCondLst>
                                            <p:cond delay="0"/>
                                          </p:stCondLst>
                                        </p:cTn>
                                        <p:tgtEl>
                                          <p:spTgt spid="2">
                                            <p:graphicEl>
                                              <a:dgm id="{C4EDC36F-A62D-4E8A-9767-4312ACDDF3D7}"/>
                                            </p:graphicEl>
                                          </p:spTgt>
                                        </p:tgtEl>
                                        <p:attrNameLst>
                                          <p:attrName>style.visibility</p:attrName>
                                        </p:attrNameLst>
                                      </p:cBhvr>
                                      <p:to>
                                        <p:strVal val="visible"/>
                                      </p:to>
                                    </p:set>
                                    <p:animEffect transition="in" filter="fade">
                                      <p:cBhvr>
                                        <p:cTn id="13" dur="1750"/>
                                        <p:tgtEl>
                                          <p:spTgt spid="2">
                                            <p:graphicEl>
                                              <a:dgm id="{C4EDC36F-A62D-4E8A-9767-4312ACDDF3D7}"/>
                                            </p:graphicEl>
                                          </p:spTgt>
                                        </p:tgtEl>
                                      </p:cBhvr>
                                    </p:animEffect>
                                    <p:anim calcmode="lin" valueType="num">
                                      <p:cBhvr>
                                        <p:cTn id="14" dur="1750" fill="hold"/>
                                        <p:tgtEl>
                                          <p:spTgt spid="2">
                                            <p:graphicEl>
                                              <a:dgm id="{C4EDC36F-A62D-4E8A-9767-4312ACDDF3D7}"/>
                                            </p:graphicEl>
                                          </p:spTgt>
                                        </p:tgtEl>
                                        <p:attrNameLst>
                                          <p:attrName>ppt_w</p:attrName>
                                        </p:attrNameLst>
                                      </p:cBhvr>
                                      <p:tavLst>
                                        <p:tav tm="0" fmla="#ppt_w*sin(2.5*pi*$)">
                                          <p:val>
                                            <p:fltVal val="0"/>
                                          </p:val>
                                        </p:tav>
                                        <p:tav tm="100000">
                                          <p:val>
                                            <p:fltVal val="1"/>
                                          </p:val>
                                        </p:tav>
                                      </p:tavLst>
                                    </p:anim>
                                    <p:anim calcmode="lin" valueType="num">
                                      <p:cBhvr>
                                        <p:cTn id="15" dur="1750" fill="hold"/>
                                        <p:tgtEl>
                                          <p:spTgt spid="2">
                                            <p:graphicEl>
                                              <a:dgm id="{C4EDC36F-A62D-4E8A-9767-4312ACDDF3D7}"/>
                                            </p:graphicEl>
                                          </p:spTgt>
                                        </p:tgtEl>
                                        <p:attrNameLst>
                                          <p:attrName>ppt_h</p:attrName>
                                        </p:attrNameLst>
                                      </p:cBhvr>
                                      <p:tavLst>
                                        <p:tav tm="0">
                                          <p:val>
                                            <p:strVal val="#ppt_h"/>
                                          </p:val>
                                        </p:tav>
                                        <p:tav tm="100000">
                                          <p:val>
                                            <p:strVal val="#ppt_h"/>
                                          </p:val>
                                        </p:tav>
                                      </p:tavLst>
                                    </p:anim>
                                  </p:childTnLst>
                                </p:cTn>
                              </p:par>
                            </p:childTnLst>
                          </p:cTn>
                        </p:par>
                        <p:par>
                          <p:cTn id="16" fill="hold">
                            <p:stCondLst>
                              <p:cond delay="7500"/>
                            </p:stCondLst>
                            <p:childTnLst>
                              <p:par>
                                <p:cTn id="17" presetID="45" presetClass="entr" presetSubtype="0" fill="hold" grpId="0" nodeType="afterEffect">
                                  <p:stCondLst>
                                    <p:cond delay="2000"/>
                                  </p:stCondLst>
                                  <p:childTnLst>
                                    <p:set>
                                      <p:cBhvr>
                                        <p:cTn id="18" dur="1" fill="hold">
                                          <p:stCondLst>
                                            <p:cond delay="0"/>
                                          </p:stCondLst>
                                        </p:cTn>
                                        <p:tgtEl>
                                          <p:spTgt spid="2">
                                            <p:graphicEl>
                                              <a:dgm id="{EA40D2F8-6182-4187-8D3D-7B0226604237}"/>
                                            </p:graphicEl>
                                          </p:spTgt>
                                        </p:tgtEl>
                                        <p:attrNameLst>
                                          <p:attrName>style.visibility</p:attrName>
                                        </p:attrNameLst>
                                      </p:cBhvr>
                                      <p:to>
                                        <p:strVal val="visible"/>
                                      </p:to>
                                    </p:set>
                                    <p:animEffect transition="in" filter="fade">
                                      <p:cBhvr>
                                        <p:cTn id="19" dur="1750"/>
                                        <p:tgtEl>
                                          <p:spTgt spid="2">
                                            <p:graphicEl>
                                              <a:dgm id="{EA40D2F8-6182-4187-8D3D-7B0226604237}"/>
                                            </p:graphicEl>
                                          </p:spTgt>
                                        </p:tgtEl>
                                      </p:cBhvr>
                                    </p:animEffect>
                                    <p:anim calcmode="lin" valueType="num">
                                      <p:cBhvr>
                                        <p:cTn id="20" dur="1750" fill="hold"/>
                                        <p:tgtEl>
                                          <p:spTgt spid="2">
                                            <p:graphicEl>
                                              <a:dgm id="{EA40D2F8-6182-4187-8D3D-7B0226604237}"/>
                                            </p:graphicEl>
                                          </p:spTgt>
                                        </p:tgtEl>
                                        <p:attrNameLst>
                                          <p:attrName>ppt_w</p:attrName>
                                        </p:attrNameLst>
                                      </p:cBhvr>
                                      <p:tavLst>
                                        <p:tav tm="0" fmla="#ppt_w*sin(2.5*pi*$)">
                                          <p:val>
                                            <p:fltVal val="0"/>
                                          </p:val>
                                        </p:tav>
                                        <p:tav tm="100000">
                                          <p:val>
                                            <p:fltVal val="1"/>
                                          </p:val>
                                        </p:tav>
                                      </p:tavLst>
                                    </p:anim>
                                    <p:anim calcmode="lin" valueType="num">
                                      <p:cBhvr>
                                        <p:cTn id="21" dur="1750" fill="hold"/>
                                        <p:tgtEl>
                                          <p:spTgt spid="2">
                                            <p:graphicEl>
                                              <a:dgm id="{EA40D2F8-6182-4187-8D3D-7B0226604237}"/>
                                            </p:graphicEl>
                                          </p:spTgt>
                                        </p:tgtEl>
                                        <p:attrNameLst>
                                          <p:attrName>ppt_h</p:attrName>
                                        </p:attrNameLst>
                                      </p:cBhvr>
                                      <p:tavLst>
                                        <p:tav tm="0">
                                          <p:val>
                                            <p:strVal val="#ppt_h"/>
                                          </p:val>
                                        </p:tav>
                                        <p:tav tm="100000">
                                          <p:val>
                                            <p:strVal val="#ppt_h"/>
                                          </p:val>
                                        </p:tav>
                                      </p:tavLst>
                                    </p:anim>
                                  </p:childTnLst>
                                </p:cTn>
                              </p:par>
                            </p:childTnLst>
                          </p:cTn>
                        </p:par>
                        <p:par>
                          <p:cTn id="22" fill="hold">
                            <p:stCondLst>
                              <p:cond delay="11250"/>
                            </p:stCondLst>
                            <p:childTnLst>
                              <p:par>
                                <p:cTn id="23" presetID="45" presetClass="entr" presetSubtype="0" fill="hold" grpId="0" nodeType="afterEffect">
                                  <p:stCondLst>
                                    <p:cond delay="2000"/>
                                  </p:stCondLst>
                                  <p:childTnLst>
                                    <p:set>
                                      <p:cBhvr>
                                        <p:cTn id="24" dur="1" fill="hold">
                                          <p:stCondLst>
                                            <p:cond delay="0"/>
                                          </p:stCondLst>
                                        </p:cTn>
                                        <p:tgtEl>
                                          <p:spTgt spid="2">
                                            <p:graphicEl>
                                              <a:dgm id="{7E821072-B475-461F-879E-6654D699AE09}"/>
                                            </p:graphicEl>
                                          </p:spTgt>
                                        </p:tgtEl>
                                        <p:attrNameLst>
                                          <p:attrName>style.visibility</p:attrName>
                                        </p:attrNameLst>
                                      </p:cBhvr>
                                      <p:to>
                                        <p:strVal val="visible"/>
                                      </p:to>
                                    </p:set>
                                    <p:animEffect transition="in" filter="fade">
                                      <p:cBhvr>
                                        <p:cTn id="25" dur="1750"/>
                                        <p:tgtEl>
                                          <p:spTgt spid="2">
                                            <p:graphicEl>
                                              <a:dgm id="{7E821072-B475-461F-879E-6654D699AE09}"/>
                                            </p:graphicEl>
                                          </p:spTgt>
                                        </p:tgtEl>
                                      </p:cBhvr>
                                    </p:animEffect>
                                    <p:anim calcmode="lin" valueType="num">
                                      <p:cBhvr>
                                        <p:cTn id="26" dur="1750" fill="hold"/>
                                        <p:tgtEl>
                                          <p:spTgt spid="2">
                                            <p:graphicEl>
                                              <a:dgm id="{7E821072-B475-461F-879E-6654D699AE09}"/>
                                            </p:graphicEl>
                                          </p:spTgt>
                                        </p:tgtEl>
                                        <p:attrNameLst>
                                          <p:attrName>ppt_w</p:attrName>
                                        </p:attrNameLst>
                                      </p:cBhvr>
                                      <p:tavLst>
                                        <p:tav tm="0" fmla="#ppt_w*sin(2.5*pi*$)">
                                          <p:val>
                                            <p:fltVal val="0"/>
                                          </p:val>
                                        </p:tav>
                                        <p:tav tm="100000">
                                          <p:val>
                                            <p:fltVal val="1"/>
                                          </p:val>
                                        </p:tav>
                                      </p:tavLst>
                                    </p:anim>
                                    <p:anim calcmode="lin" valueType="num">
                                      <p:cBhvr>
                                        <p:cTn id="27" dur="1750" fill="hold"/>
                                        <p:tgtEl>
                                          <p:spTgt spid="2">
                                            <p:graphicEl>
                                              <a:dgm id="{7E821072-B475-461F-879E-6654D699AE09}"/>
                                            </p:graphicEl>
                                          </p:spTgt>
                                        </p:tgtEl>
                                        <p:attrNameLst>
                                          <p:attrName>ppt_h</p:attrName>
                                        </p:attrNameLst>
                                      </p:cBhvr>
                                      <p:tavLst>
                                        <p:tav tm="0">
                                          <p:val>
                                            <p:strVal val="#ppt_h"/>
                                          </p:val>
                                        </p:tav>
                                        <p:tav tm="100000">
                                          <p:val>
                                            <p:strVal val="#ppt_h"/>
                                          </p:val>
                                        </p:tav>
                                      </p:tavLst>
                                    </p:anim>
                                  </p:childTnLst>
                                </p:cTn>
                              </p:par>
                            </p:childTnLst>
                          </p:cTn>
                        </p:par>
                        <p:par>
                          <p:cTn id="28" fill="hold">
                            <p:stCondLst>
                              <p:cond delay="15000"/>
                            </p:stCondLst>
                            <p:childTnLst>
                              <p:par>
                                <p:cTn id="29" presetID="45" presetClass="entr" presetSubtype="0" fill="hold" grpId="0" nodeType="afterEffect">
                                  <p:stCondLst>
                                    <p:cond delay="2000"/>
                                  </p:stCondLst>
                                  <p:childTnLst>
                                    <p:set>
                                      <p:cBhvr>
                                        <p:cTn id="30" dur="1" fill="hold">
                                          <p:stCondLst>
                                            <p:cond delay="0"/>
                                          </p:stCondLst>
                                        </p:cTn>
                                        <p:tgtEl>
                                          <p:spTgt spid="2">
                                            <p:graphicEl>
                                              <a:dgm id="{2FB566DA-A8A6-42D2-A85F-DD154A62DDFF}"/>
                                            </p:graphicEl>
                                          </p:spTgt>
                                        </p:tgtEl>
                                        <p:attrNameLst>
                                          <p:attrName>style.visibility</p:attrName>
                                        </p:attrNameLst>
                                      </p:cBhvr>
                                      <p:to>
                                        <p:strVal val="visible"/>
                                      </p:to>
                                    </p:set>
                                    <p:animEffect transition="in" filter="fade">
                                      <p:cBhvr>
                                        <p:cTn id="31" dur="1750"/>
                                        <p:tgtEl>
                                          <p:spTgt spid="2">
                                            <p:graphicEl>
                                              <a:dgm id="{2FB566DA-A8A6-42D2-A85F-DD154A62DDFF}"/>
                                            </p:graphicEl>
                                          </p:spTgt>
                                        </p:tgtEl>
                                      </p:cBhvr>
                                    </p:animEffect>
                                    <p:anim calcmode="lin" valueType="num">
                                      <p:cBhvr>
                                        <p:cTn id="32" dur="1750" fill="hold"/>
                                        <p:tgtEl>
                                          <p:spTgt spid="2">
                                            <p:graphicEl>
                                              <a:dgm id="{2FB566DA-A8A6-42D2-A85F-DD154A62DDFF}"/>
                                            </p:graphicEl>
                                          </p:spTgt>
                                        </p:tgtEl>
                                        <p:attrNameLst>
                                          <p:attrName>ppt_w</p:attrName>
                                        </p:attrNameLst>
                                      </p:cBhvr>
                                      <p:tavLst>
                                        <p:tav tm="0" fmla="#ppt_w*sin(2.5*pi*$)">
                                          <p:val>
                                            <p:fltVal val="0"/>
                                          </p:val>
                                        </p:tav>
                                        <p:tav tm="100000">
                                          <p:val>
                                            <p:fltVal val="1"/>
                                          </p:val>
                                        </p:tav>
                                      </p:tavLst>
                                    </p:anim>
                                    <p:anim calcmode="lin" valueType="num">
                                      <p:cBhvr>
                                        <p:cTn id="33" dur="1750" fill="hold"/>
                                        <p:tgtEl>
                                          <p:spTgt spid="2">
                                            <p:graphicEl>
                                              <a:dgm id="{2FB566DA-A8A6-42D2-A85F-DD154A62DDFF}"/>
                                            </p:graphicEl>
                                          </p:spTgt>
                                        </p:tgtEl>
                                        <p:attrNameLst>
                                          <p:attrName>ppt_h</p:attrName>
                                        </p:attrNameLst>
                                      </p:cBhvr>
                                      <p:tavLst>
                                        <p:tav tm="0">
                                          <p:val>
                                            <p:strVal val="#ppt_h"/>
                                          </p:val>
                                        </p:tav>
                                        <p:tav tm="100000">
                                          <p:val>
                                            <p:strVal val="#ppt_h"/>
                                          </p:val>
                                        </p:tav>
                                      </p:tavLst>
                                    </p:anim>
                                  </p:childTnLst>
                                </p:cTn>
                              </p:par>
                            </p:childTnLst>
                          </p:cTn>
                        </p:par>
                        <p:par>
                          <p:cTn id="34" fill="hold">
                            <p:stCondLst>
                              <p:cond delay="18750"/>
                            </p:stCondLst>
                            <p:childTnLst>
                              <p:par>
                                <p:cTn id="35" presetID="45" presetClass="entr" presetSubtype="0" fill="hold" grpId="0" nodeType="afterEffect">
                                  <p:stCondLst>
                                    <p:cond delay="2000"/>
                                  </p:stCondLst>
                                  <p:childTnLst>
                                    <p:set>
                                      <p:cBhvr>
                                        <p:cTn id="36" dur="1" fill="hold">
                                          <p:stCondLst>
                                            <p:cond delay="0"/>
                                          </p:stCondLst>
                                        </p:cTn>
                                        <p:tgtEl>
                                          <p:spTgt spid="2">
                                            <p:graphicEl>
                                              <a:dgm id="{79FDCAD1-28E7-4451-941E-3301567615F7}"/>
                                            </p:graphicEl>
                                          </p:spTgt>
                                        </p:tgtEl>
                                        <p:attrNameLst>
                                          <p:attrName>style.visibility</p:attrName>
                                        </p:attrNameLst>
                                      </p:cBhvr>
                                      <p:to>
                                        <p:strVal val="visible"/>
                                      </p:to>
                                    </p:set>
                                    <p:animEffect transition="in" filter="fade">
                                      <p:cBhvr>
                                        <p:cTn id="37" dur="1750"/>
                                        <p:tgtEl>
                                          <p:spTgt spid="2">
                                            <p:graphicEl>
                                              <a:dgm id="{79FDCAD1-28E7-4451-941E-3301567615F7}"/>
                                            </p:graphicEl>
                                          </p:spTgt>
                                        </p:tgtEl>
                                      </p:cBhvr>
                                    </p:animEffect>
                                    <p:anim calcmode="lin" valueType="num">
                                      <p:cBhvr>
                                        <p:cTn id="38" dur="1750" fill="hold"/>
                                        <p:tgtEl>
                                          <p:spTgt spid="2">
                                            <p:graphicEl>
                                              <a:dgm id="{79FDCAD1-28E7-4451-941E-3301567615F7}"/>
                                            </p:graphicEl>
                                          </p:spTgt>
                                        </p:tgtEl>
                                        <p:attrNameLst>
                                          <p:attrName>ppt_w</p:attrName>
                                        </p:attrNameLst>
                                      </p:cBhvr>
                                      <p:tavLst>
                                        <p:tav tm="0" fmla="#ppt_w*sin(2.5*pi*$)">
                                          <p:val>
                                            <p:fltVal val="0"/>
                                          </p:val>
                                        </p:tav>
                                        <p:tav tm="100000">
                                          <p:val>
                                            <p:fltVal val="1"/>
                                          </p:val>
                                        </p:tav>
                                      </p:tavLst>
                                    </p:anim>
                                    <p:anim calcmode="lin" valueType="num">
                                      <p:cBhvr>
                                        <p:cTn id="39" dur="1750" fill="hold"/>
                                        <p:tgtEl>
                                          <p:spTgt spid="2">
                                            <p:graphicEl>
                                              <a:dgm id="{79FDCAD1-28E7-4451-941E-3301567615F7}"/>
                                            </p:graphicEl>
                                          </p:spTgt>
                                        </p:tgtEl>
                                        <p:attrNameLst>
                                          <p:attrName>ppt_h</p:attrName>
                                        </p:attrNameLst>
                                      </p:cBhvr>
                                      <p:tavLst>
                                        <p:tav tm="0">
                                          <p:val>
                                            <p:strVal val="#ppt_h"/>
                                          </p:val>
                                        </p:tav>
                                        <p:tav tm="100000">
                                          <p:val>
                                            <p:strVal val="#ppt_h"/>
                                          </p:val>
                                        </p:tav>
                                      </p:tavLst>
                                    </p:anim>
                                  </p:childTnLst>
                                </p:cTn>
                              </p:par>
                            </p:childTnLst>
                          </p:cTn>
                        </p:par>
                        <p:par>
                          <p:cTn id="40" fill="hold">
                            <p:stCondLst>
                              <p:cond delay="22500"/>
                            </p:stCondLst>
                            <p:childTnLst>
                              <p:par>
                                <p:cTn id="41" presetID="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23000"/>
                            </p:stCondLst>
                            <p:childTnLst>
                              <p:par>
                                <p:cTn id="46" presetID="2" presetClass="entr" presetSubtype="4"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par>
                          <p:cTn id="50" fill="hold">
                            <p:stCondLst>
                              <p:cond delay="23500"/>
                            </p:stCondLst>
                            <p:childTnLst>
                              <p:par>
                                <p:cTn id="51" presetID="2" presetClass="entr" presetSubtype="4"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par>
                          <p:cTn id="55" fill="hold">
                            <p:stCondLst>
                              <p:cond delay="24000"/>
                            </p:stCondLst>
                            <p:childTnLst>
                              <p:par>
                                <p:cTn id="56" presetID="2" presetClass="entr" presetSubtype="4"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par>
                          <p:cTn id="60" fill="hold">
                            <p:stCondLst>
                              <p:cond delay="24500"/>
                            </p:stCondLst>
                            <p:childTnLst>
                              <p:par>
                                <p:cTn id="61" presetID="10"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9" grpId="0" animBg="1"/>
      <p:bldP spid="13" grpId="0" animBg="1"/>
      <p:bldP spid="15"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D2BC7-DBA8-4846-A07C-E13B0220A34C}"/>
              </a:ext>
            </a:extLst>
          </p:cNvPr>
          <p:cNvSpPr/>
          <p:nvPr/>
        </p:nvSpPr>
        <p:spPr>
          <a:xfrm>
            <a:off x="2412269" y="237239"/>
            <a:ext cx="7367466" cy="923330"/>
          </a:xfrm>
          <a:prstGeom prst="rect">
            <a:avLst/>
          </a:prstGeom>
          <a:solidFill>
            <a:srgbClr val="4472C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Links in the Driving Task</a:t>
            </a:r>
          </a:p>
        </p:txBody>
      </p:sp>
      <p:sp>
        <p:nvSpPr>
          <p:cNvPr id="3" name="Rectangle 2">
            <a:extLst>
              <a:ext uri="{FF2B5EF4-FFF2-40B4-BE49-F238E27FC236}">
                <a16:creationId xmlns:a16="http://schemas.microsoft.com/office/drawing/2014/main" id="{127E765D-3EC7-4413-BCD0-D0DE59775543}"/>
              </a:ext>
            </a:extLst>
          </p:cNvPr>
          <p:cNvSpPr/>
          <p:nvPr/>
        </p:nvSpPr>
        <p:spPr>
          <a:xfrm>
            <a:off x="329765" y="1288369"/>
            <a:ext cx="7956985" cy="1165699"/>
          </a:xfrm>
          <a:prstGeom prst="rect">
            <a:avLst/>
          </a:prstGeom>
          <a:solidFill>
            <a:srgbClr val="F2B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EC0D60E9-B030-408C-9BF7-5050926FB551}"/>
              </a:ext>
            </a:extLst>
          </p:cNvPr>
          <p:cNvGraphicFramePr/>
          <p:nvPr>
            <p:extLst/>
          </p:nvPr>
        </p:nvGraphicFramePr>
        <p:xfrm>
          <a:off x="524633" y="1015945"/>
          <a:ext cx="11142733" cy="57125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ontent Placeholder 5">
            <a:extLst>
              <a:ext uri="{FF2B5EF4-FFF2-40B4-BE49-F238E27FC236}">
                <a16:creationId xmlns:a16="http://schemas.microsoft.com/office/drawing/2014/main" id="{0BB29D90-7D6C-4064-8EE6-A4C624A69283}"/>
              </a:ext>
            </a:extLst>
          </p:cNvPr>
          <p:cNvSpPr>
            <a:spLocks noGrp="1"/>
          </p:cNvSpPr>
          <p:nvPr>
            <p:ph idx="1"/>
          </p:nvPr>
        </p:nvSpPr>
        <p:spPr>
          <a:xfrm>
            <a:off x="329765" y="1288369"/>
            <a:ext cx="10018713" cy="1165699"/>
          </a:xfrm>
        </p:spPr>
        <p:txBody>
          <a:bodyPr/>
          <a:lstStyle/>
          <a:p>
            <a:r>
              <a:rPr lang="en-US" b="1">
                <a:solidFill>
                  <a:srgbClr val="203864"/>
                </a:solidFill>
              </a:rPr>
              <a:t>What happens when you remove any of the links?</a:t>
            </a:r>
          </a:p>
          <a:p>
            <a:r>
              <a:rPr lang="en-US" b="1">
                <a:solidFill>
                  <a:srgbClr val="203864"/>
                </a:solidFill>
              </a:rPr>
              <a:t>Or the links are weak?</a:t>
            </a:r>
          </a:p>
        </p:txBody>
      </p:sp>
      <p:sp>
        <p:nvSpPr>
          <p:cNvPr id="9" name="Plus Sign 8">
            <a:extLst>
              <a:ext uri="{FF2B5EF4-FFF2-40B4-BE49-F238E27FC236}">
                <a16:creationId xmlns:a16="http://schemas.microsoft.com/office/drawing/2014/main" id="{B2CA3284-8AAB-438B-B304-53EFC6E5BD1C}"/>
              </a:ext>
            </a:extLst>
          </p:cNvPr>
          <p:cNvSpPr/>
          <p:nvPr/>
        </p:nvSpPr>
        <p:spPr>
          <a:xfrm>
            <a:off x="1935739" y="4028241"/>
            <a:ext cx="470169" cy="563019"/>
          </a:xfrm>
          <a:prstGeom prst="mathPlus">
            <a:avLst/>
          </a:prstGeom>
          <a:solidFill>
            <a:schemeClr val="bg1"/>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Equals 12">
            <a:extLst>
              <a:ext uri="{FF2B5EF4-FFF2-40B4-BE49-F238E27FC236}">
                <a16:creationId xmlns:a16="http://schemas.microsoft.com/office/drawing/2014/main" id="{B268567E-9927-4B2F-91E7-53C794553E44}"/>
              </a:ext>
            </a:extLst>
          </p:cNvPr>
          <p:cNvSpPr/>
          <p:nvPr/>
        </p:nvSpPr>
        <p:spPr>
          <a:xfrm>
            <a:off x="7343425" y="3536756"/>
            <a:ext cx="1225685" cy="773349"/>
          </a:xfrm>
          <a:prstGeom prst="mathEqual">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Plus Sign 14">
            <a:extLst>
              <a:ext uri="{FF2B5EF4-FFF2-40B4-BE49-F238E27FC236}">
                <a16:creationId xmlns:a16="http://schemas.microsoft.com/office/drawing/2014/main" id="{3F7D897E-E6FA-4355-B35F-57D1CE7C937D}"/>
              </a:ext>
            </a:extLst>
          </p:cNvPr>
          <p:cNvSpPr/>
          <p:nvPr/>
        </p:nvSpPr>
        <p:spPr>
          <a:xfrm>
            <a:off x="4732224" y="3746730"/>
            <a:ext cx="470169" cy="563019"/>
          </a:xfrm>
          <a:prstGeom prst="mathPlus">
            <a:avLst/>
          </a:prstGeom>
          <a:solidFill>
            <a:schemeClr val="bg1"/>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Plus Sign 16">
            <a:extLst>
              <a:ext uri="{FF2B5EF4-FFF2-40B4-BE49-F238E27FC236}">
                <a16:creationId xmlns:a16="http://schemas.microsoft.com/office/drawing/2014/main" id="{F82517D1-AB52-4DF3-8895-866E79EFD289}"/>
              </a:ext>
            </a:extLst>
          </p:cNvPr>
          <p:cNvSpPr/>
          <p:nvPr/>
        </p:nvSpPr>
        <p:spPr>
          <a:xfrm>
            <a:off x="3360649" y="3971060"/>
            <a:ext cx="470169" cy="563019"/>
          </a:xfrm>
          <a:prstGeom prst="mathPlus">
            <a:avLst/>
          </a:prstGeom>
          <a:solidFill>
            <a:schemeClr val="bg1"/>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Plus Sign 17">
            <a:extLst>
              <a:ext uri="{FF2B5EF4-FFF2-40B4-BE49-F238E27FC236}">
                <a16:creationId xmlns:a16="http://schemas.microsoft.com/office/drawing/2014/main" id="{67271465-2803-4751-9760-957DFDEB840C}"/>
              </a:ext>
            </a:extLst>
          </p:cNvPr>
          <p:cNvSpPr/>
          <p:nvPr/>
        </p:nvSpPr>
        <p:spPr>
          <a:xfrm>
            <a:off x="6103799" y="3579661"/>
            <a:ext cx="470169" cy="563019"/>
          </a:xfrm>
          <a:prstGeom prst="mathPlus">
            <a:avLst/>
          </a:prstGeom>
          <a:solidFill>
            <a:schemeClr val="bg1"/>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Lightning Bolt 4">
            <a:extLst>
              <a:ext uri="{FF2B5EF4-FFF2-40B4-BE49-F238E27FC236}">
                <a16:creationId xmlns:a16="http://schemas.microsoft.com/office/drawing/2014/main" id="{FB02E016-67F6-49EE-8F3A-D24DB5F4794E}"/>
              </a:ext>
            </a:extLst>
          </p:cNvPr>
          <p:cNvSpPr/>
          <p:nvPr/>
        </p:nvSpPr>
        <p:spPr>
          <a:xfrm rot="1685623">
            <a:off x="2637034" y="-1933319"/>
            <a:ext cx="914400" cy="1210382"/>
          </a:xfrm>
          <a:prstGeom prst="lightningBolt">
            <a:avLst/>
          </a:prstGeom>
          <a:solidFill>
            <a:srgbClr val="FFFF00"/>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Minus Sign 6">
            <a:extLst>
              <a:ext uri="{FF2B5EF4-FFF2-40B4-BE49-F238E27FC236}">
                <a16:creationId xmlns:a16="http://schemas.microsoft.com/office/drawing/2014/main" id="{5F5D1759-352E-49F6-9720-FD822EDC779E}"/>
              </a:ext>
            </a:extLst>
          </p:cNvPr>
          <p:cNvSpPr/>
          <p:nvPr/>
        </p:nvSpPr>
        <p:spPr>
          <a:xfrm>
            <a:off x="3133701" y="3971060"/>
            <a:ext cx="852778" cy="677379"/>
          </a:xfrm>
          <a:prstGeom prst="mathMinus">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Not Equal 7">
            <a:extLst>
              <a:ext uri="{FF2B5EF4-FFF2-40B4-BE49-F238E27FC236}">
                <a16:creationId xmlns:a16="http://schemas.microsoft.com/office/drawing/2014/main" id="{58BC91DB-2A5B-4884-8006-26F20D50AA07}"/>
              </a:ext>
            </a:extLst>
          </p:cNvPr>
          <p:cNvSpPr/>
          <p:nvPr/>
        </p:nvSpPr>
        <p:spPr>
          <a:xfrm>
            <a:off x="7304271" y="3462466"/>
            <a:ext cx="1556699" cy="921928"/>
          </a:xfrm>
          <a:prstGeom prst="mathNotEqual">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840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250"/>
                                  </p:stCondLst>
                                  <p:childTnLst>
                                    <p:animMotion origin="layout" path="M -0.04883 0.00625 L 0.1858 1.34954 " pathEditMode="relative" rAng="0" ptsTypes="AA">
                                      <p:cBhvr>
                                        <p:cTn id="6" dur="2000" fill="hold"/>
                                        <p:tgtEl>
                                          <p:spTgt spid="5"/>
                                        </p:tgtEl>
                                        <p:attrNameLst>
                                          <p:attrName>ppt_x</p:attrName>
                                          <p:attrName>ppt_y</p:attrName>
                                        </p:attrNameLst>
                                      </p:cBhvr>
                                      <p:rCtr x="11732" y="67153"/>
                                    </p:animMotion>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7" presetID="26" presetClass="exit" presetSubtype="0" fill="hold" grpId="0" nodeType="withEffect">
                                  <p:stCondLst>
                                    <p:cond delay="1000"/>
                                  </p:stCondLst>
                                  <p:childTnLst>
                                    <p:animEffect transition="out" filter="wipe(down)">
                                      <p:cBhvr>
                                        <p:cTn id="8" dur="180" accel="50000">
                                          <p:stCondLst>
                                            <p:cond delay="1820"/>
                                          </p:stCondLst>
                                        </p:cTn>
                                        <p:tgtEl>
                                          <p:spTgt spid="17"/>
                                        </p:tgtEl>
                                      </p:cBhvr>
                                    </p:animEffect>
                                    <p:anim calcmode="lin" valueType="num">
                                      <p:cBhvr>
                                        <p:cTn id="9"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10"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11"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4"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16" dur="26">
                                          <p:stCondLst>
                                            <p:cond delay="620"/>
                                          </p:stCondLst>
                                        </p:cTn>
                                        <p:tgtEl>
                                          <p:spTgt spid="17"/>
                                        </p:tgtEl>
                                      </p:cBhvr>
                                      <p:to x="100000" y="60000"/>
                                    </p:animScale>
                                    <p:animScale>
                                      <p:cBhvr>
                                        <p:cTn id="17" dur="166" decel="50000">
                                          <p:stCondLst>
                                            <p:cond delay="646"/>
                                          </p:stCondLst>
                                        </p:cTn>
                                        <p:tgtEl>
                                          <p:spTgt spid="17"/>
                                        </p:tgtEl>
                                      </p:cBhvr>
                                      <p:to x="100000" y="100000"/>
                                    </p:animScale>
                                    <p:animScale>
                                      <p:cBhvr>
                                        <p:cTn id="18" dur="26">
                                          <p:stCondLst>
                                            <p:cond delay="1312"/>
                                          </p:stCondLst>
                                        </p:cTn>
                                        <p:tgtEl>
                                          <p:spTgt spid="17"/>
                                        </p:tgtEl>
                                      </p:cBhvr>
                                      <p:to x="100000" y="80000"/>
                                    </p:animScale>
                                    <p:animScale>
                                      <p:cBhvr>
                                        <p:cTn id="19" dur="166" decel="50000">
                                          <p:stCondLst>
                                            <p:cond delay="1338"/>
                                          </p:stCondLst>
                                        </p:cTn>
                                        <p:tgtEl>
                                          <p:spTgt spid="17"/>
                                        </p:tgtEl>
                                      </p:cBhvr>
                                      <p:to x="100000" y="100000"/>
                                    </p:animScale>
                                    <p:animScale>
                                      <p:cBhvr>
                                        <p:cTn id="20" dur="26">
                                          <p:stCondLst>
                                            <p:cond delay="1642"/>
                                          </p:stCondLst>
                                        </p:cTn>
                                        <p:tgtEl>
                                          <p:spTgt spid="17"/>
                                        </p:tgtEl>
                                      </p:cBhvr>
                                      <p:to x="100000" y="90000"/>
                                    </p:animScale>
                                    <p:animScale>
                                      <p:cBhvr>
                                        <p:cTn id="21" dur="166" decel="50000">
                                          <p:stCondLst>
                                            <p:cond delay="1668"/>
                                          </p:stCondLst>
                                        </p:cTn>
                                        <p:tgtEl>
                                          <p:spTgt spid="17"/>
                                        </p:tgtEl>
                                      </p:cBhvr>
                                      <p:to x="100000" y="100000"/>
                                    </p:animScale>
                                    <p:animScale>
                                      <p:cBhvr>
                                        <p:cTn id="22" dur="26">
                                          <p:stCondLst>
                                            <p:cond delay="1808"/>
                                          </p:stCondLst>
                                        </p:cTn>
                                        <p:tgtEl>
                                          <p:spTgt spid="17"/>
                                        </p:tgtEl>
                                      </p:cBhvr>
                                      <p:to x="100000" y="95000"/>
                                    </p:animScale>
                                    <p:animScale>
                                      <p:cBhvr>
                                        <p:cTn id="23" dur="166" decel="50000">
                                          <p:stCondLst>
                                            <p:cond delay="1834"/>
                                          </p:stCondLst>
                                        </p:cTn>
                                        <p:tgtEl>
                                          <p:spTgt spid="17"/>
                                        </p:tgtEl>
                                      </p:cBhvr>
                                      <p:to x="100000" y="100000"/>
                                    </p:animScale>
                                    <p:set>
                                      <p:cBhvr>
                                        <p:cTn id="24" dur="1" fill="hold">
                                          <p:stCondLst>
                                            <p:cond delay="1999"/>
                                          </p:stCondLst>
                                        </p:cTn>
                                        <p:tgtEl>
                                          <p:spTgt spid="17"/>
                                        </p:tgtEl>
                                        <p:attrNameLst>
                                          <p:attrName>style.visibility</p:attrName>
                                        </p:attrNameLst>
                                      </p:cBhvr>
                                      <p:to>
                                        <p:strVal val="hidden"/>
                                      </p:to>
                                    </p:set>
                                  </p:childTnLst>
                                  <p:subTnLst>
                                    <p:audio>
                                      <p:cMediaNode>
                                        <p:cTn display="0" masterRel="sameClick">
                                          <p:stCondLst>
                                            <p:cond evt="begin" delay="0">
                                              <p:tn val="7"/>
                                            </p:cond>
                                          </p:stCondLst>
                                          <p:endCondLst>
                                            <p:cond evt="onStopAudio" delay="0">
                                              <p:tgtEl>
                                                <p:sldTgt/>
                                              </p:tgtEl>
                                            </p:cond>
                                          </p:endCondLst>
                                        </p:cTn>
                                        <p:tgtEl>
                                          <p:sndTgt r:embed="rId4" name="bomb.wav"/>
                                        </p:tgtEl>
                                      </p:cMediaNode>
                                    </p:audio>
                                  </p:subTnLst>
                                </p:cTn>
                              </p:par>
                            </p:childTnLst>
                          </p:cTn>
                        </p:par>
                        <p:par>
                          <p:cTn id="25" fill="hold">
                            <p:stCondLst>
                              <p:cond delay="3000"/>
                            </p:stCondLst>
                            <p:childTnLst>
                              <p:par>
                                <p:cTn id="26" presetID="47" presetClass="entr" presetSubtype="0" fill="hold" grpId="0"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500"/>
                                        <p:tgtEl>
                                          <p:spTgt spid="7"/>
                                        </p:tgtEl>
                                      </p:cBhvr>
                                    </p:animEffect>
                                    <p:anim calcmode="lin" valueType="num">
                                      <p:cBhvr>
                                        <p:cTn id="29" dur="1500" fill="hold"/>
                                        <p:tgtEl>
                                          <p:spTgt spid="7"/>
                                        </p:tgtEl>
                                        <p:attrNameLst>
                                          <p:attrName>ppt_x</p:attrName>
                                        </p:attrNameLst>
                                      </p:cBhvr>
                                      <p:tavLst>
                                        <p:tav tm="0">
                                          <p:val>
                                            <p:strVal val="#ppt_x"/>
                                          </p:val>
                                        </p:tav>
                                        <p:tav tm="100000">
                                          <p:val>
                                            <p:strVal val="#ppt_x"/>
                                          </p:val>
                                        </p:tav>
                                      </p:tavLst>
                                    </p:anim>
                                    <p:anim calcmode="lin" valueType="num">
                                      <p:cBhvr>
                                        <p:cTn id="30" dur="15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4750"/>
                            </p:stCondLst>
                            <p:childTnLst>
                              <p:par>
                                <p:cTn id="32" presetID="10" presetClass="exit" presetSubtype="0" fill="hold" grpId="0" nodeType="after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par>
                          <p:cTn id="35" fill="hold">
                            <p:stCondLst>
                              <p:cond delay="5250"/>
                            </p:stCondLst>
                            <p:childTnLst>
                              <p:par>
                                <p:cTn id="36" presetID="2" presetClass="entr" presetSubtype="8"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838200" y="2552017"/>
            <a:ext cx="10515600" cy="4101052"/>
          </a:xfrm>
          <a:solidFill>
            <a:srgbClr val="4773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a:normAutofit lnSpcReduction="10000"/>
          </a:bodyPr>
          <a:lstStyle/>
          <a:p>
            <a:pPr algn="ctr"/>
            <a:r>
              <a:rPr lang="en-US" sz="4800" b="1" dirty="0">
                <a:solidFill>
                  <a:schemeClr val="bg1"/>
                </a:solidFill>
                <a:effectLst>
                  <a:outerShdw blurRad="38100" dist="38100" dir="2700000" algn="tl">
                    <a:srgbClr val="000000">
                      <a:alpha val="43137"/>
                    </a:srgbClr>
                  </a:outerShdw>
                </a:effectLst>
              </a:rPr>
              <a:t>Remember,</a:t>
            </a:r>
          </a:p>
          <a:p>
            <a:pPr algn="ctr"/>
            <a:r>
              <a:rPr lang="en-US" sz="4800" b="1" dirty="0">
                <a:solidFill>
                  <a:schemeClr val="bg1"/>
                </a:solidFill>
                <a:effectLst>
                  <a:outerShdw blurRad="38100" dist="38100" dir="2700000" algn="tl">
                    <a:srgbClr val="000000">
                      <a:alpha val="43137"/>
                    </a:srgbClr>
                  </a:outerShdw>
                </a:effectLst>
              </a:rPr>
              <a:t>You must BE AWARE and ACT ON:</a:t>
            </a:r>
          </a:p>
          <a:p>
            <a:pPr lvl="1">
              <a:buClr>
                <a:srgbClr val="FF0000"/>
              </a:buClr>
              <a:buSzPct val="125000"/>
            </a:pPr>
            <a:r>
              <a:rPr lang="en-US" sz="4400" b="1" dirty="0">
                <a:solidFill>
                  <a:schemeClr val="bg1"/>
                </a:solidFill>
                <a:effectLst>
                  <a:outerShdw blurRad="38100" dist="38100" dir="2700000" algn="tl">
                    <a:srgbClr val="000000">
                      <a:alpha val="43137"/>
                    </a:srgbClr>
                  </a:outerShdw>
                </a:effectLst>
              </a:rPr>
              <a:t>		Signs, Signals, Markings</a:t>
            </a:r>
          </a:p>
          <a:p>
            <a:pPr lvl="1">
              <a:buClr>
                <a:srgbClr val="FF0000"/>
              </a:buClr>
              <a:buSzPct val="125000"/>
            </a:pPr>
            <a:r>
              <a:rPr lang="en-US" sz="4400" b="1" dirty="0">
                <a:solidFill>
                  <a:schemeClr val="bg1"/>
                </a:solidFill>
                <a:effectLst>
                  <a:outerShdw blurRad="38100" dist="38100" dir="2700000" algn="tl">
                    <a:srgbClr val="000000">
                      <a:alpha val="43137"/>
                    </a:srgbClr>
                  </a:outerShdw>
                </a:effectLst>
              </a:rPr>
              <a:t>		Roadway Conditions</a:t>
            </a:r>
          </a:p>
          <a:p>
            <a:pPr lvl="1">
              <a:buClr>
                <a:srgbClr val="FF0000"/>
              </a:buClr>
              <a:buSzPct val="125000"/>
            </a:pPr>
            <a:r>
              <a:rPr lang="en-US" sz="4400" b="1" dirty="0">
                <a:solidFill>
                  <a:schemeClr val="bg1"/>
                </a:solidFill>
                <a:effectLst>
                  <a:outerShdw blurRad="38100" dist="38100" dir="2700000" algn="tl">
                    <a:srgbClr val="000000">
                      <a:alpha val="43137"/>
                    </a:srgbClr>
                  </a:outerShdw>
                </a:effectLst>
              </a:rPr>
              <a:t>		Other Users</a:t>
            </a:r>
          </a:p>
          <a:p>
            <a:pPr lvl="1" algn="ctr">
              <a:buClr>
                <a:srgbClr val="FF0000"/>
              </a:buClr>
              <a:buSzPct val="125000"/>
            </a:pPr>
            <a:r>
              <a:rPr lang="en-US" sz="4400" b="1" u="sng" dirty="0">
                <a:solidFill>
                  <a:schemeClr val="tx1"/>
                </a:solidFill>
                <a:effectLst>
                  <a:outerShdw blurRad="38100" dist="38100" dir="2700000" algn="tl">
                    <a:srgbClr val="000000">
                      <a:alpha val="43137"/>
                    </a:srgbClr>
                  </a:outerShdw>
                </a:effectLst>
              </a:rPr>
              <a:t>PERCEPTION = AWARENESS</a:t>
            </a: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1362635" y="129181"/>
            <a:ext cx="9215718" cy="856937"/>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844550" y="1013106"/>
            <a:ext cx="105156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US" b="1" u="sng" dirty="0">
              <a:solidFill>
                <a:prstClr val="black"/>
              </a:solidFill>
              <a:latin typeface="Calibri" panose="020F0502020204030204"/>
            </a:endParaRPr>
          </a:p>
          <a:p>
            <a:pPr algn="ctr"/>
            <a:r>
              <a:rPr lang="en-US" b="1" u="sng" dirty="0">
                <a:solidFill>
                  <a:prstClr val="black"/>
                </a:solidFill>
                <a:latin typeface="Calibri" panose="020F0502020204030204"/>
              </a:rPr>
              <a:t>The HTS and the Driving Task are Complex</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97666717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91E3F1-EA54-42EB-ABB5-F41F57A213D8}"/>
              </a:ext>
            </a:extLst>
          </p:cNvPr>
          <p:cNvSpPr>
            <a:spLocks noGrp="1"/>
          </p:cNvSpPr>
          <p:nvPr>
            <p:ph type="body" idx="1"/>
          </p:nvPr>
        </p:nvSpPr>
        <p:spPr>
          <a:xfrm>
            <a:off x="628650" y="2397043"/>
            <a:ext cx="10934700" cy="3514659"/>
          </a:xfr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pPr lvl="2"/>
            <a:r>
              <a:rPr lang="en-US" sz="5200" b="1" dirty="0">
                <a:solidFill>
                  <a:schemeClr val="tx1"/>
                </a:solidFill>
              </a:rPr>
              <a:t>Drivers Must:</a:t>
            </a:r>
          </a:p>
          <a:p>
            <a:pPr lvl="2"/>
            <a:endParaRPr lang="en-US" sz="3000" b="1" dirty="0">
              <a:solidFill>
                <a:schemeClr val="tx1"/>
              </a:solidFill>
            </a:endParaRPr>
          </a:p>
          <a:p>
            <a:pPr marL="1600200" lvl="2" indent="-685800">
              <a:buFont typeface="Arial" panose="020B0604020202020204" pitchFamily="34" charset="0"/>
              <a:buChar char="•"/>
            </a:pPr>
            <a:r>
              <a:rPr lang="en-US" sz="5200" b="1" dirty="0">
                <a:solidFill>
                  <a:schemeClr val="tx1"/>
                </a:solidFill>
              </a:rPr>
              <a:t>Be </a:t>
            </a:r>
            <a:r>
              <a:rPr lang="en-US" sz="5200" b="1" u="sng" dirty="0">
                <a:solidFill>
                  <a:schemeClr val="tx1"/>
                </a:solidFill>
              </a:rPr>
              <a:t>PROACTIVE</a:t>
            </a:r>
            <a:r>
              <a:rPr lang="en-US" sz="5200" b="1" dirty="0">
                <a:solidFill>
                  <a:schemeClr val="tx1"/>
                </a:solidFill>
              </a:rPr>
              <a:t>, not just </a:t>
            </a:r>
            <a:r>
              <a:rPr lang="en-US" sz="5200" b="1" u="sng" dirty="0">
                <a:solidFill>
                  <a:schemeClr val="tx1"/>
                </a:solidFill>
              </a:rPr>
              <a:t>REACTIVE</a:t>
            </a:r>
          </a:p>
          <a:p>
            <a:pPr marL="1600200" lvl="2" indent="-685800">
              <a:buFont typeface="Arial" panose="020B0604020202020204" pitchFamily="34" charset="0"/>
              <a:buChar char="•"/>
            </a:pPr>
            <a:r>
              <a:rPr lang="en-US" sz="5200" b="1" u="sng" dirty="0">
                <a:solidFill>
                  <a:schemeClr val="tx1"/>
                </a:solidFill>
              </a:rPr>
              <a:t>Be able to Perceive and Adjust to Avoid Risk</a:t>
            </a:r>
          </a:p>
          <a:p>
            <a:pPr lvl="2"/>
            <a:r>
              <a:rPr lang="en-US" sz="5200" b="1" dirty="0">
                <a:solidFill>
                  <a:schemeClr val="tx1"/>
                </a:solidFill>
              </a:rPr>
              <a:t>		</a:t>
            </a:r>
          </a:p>
        </p:txBody>
      </p:sp>
      <p:sp>
        <p:nvSpPr>
          <p:cNvPr id="4" name="Title 1">
            <a:extLst>
              <a:ext uri="{FF2B5EF4-FFF2-40B4-BE49-F238E27FC236}">
                <a16:creationId xmlns:a16="http://schemas.microsoft.com/office/drawing/2014/main" id="{369C163B-26B4-409B-AF33-CE030BC424E9}"/>
              </a:ext>
            </a:extLst>
          </p:cNvPr>
          <p:cNvSpPr txBox="1">
            <a:spLocks/>
          </p:cNvSpPr>
          <p:nvPr/>
        </p:nvSpPr>
        <p:spPr>
          <a:xfrm>
            <a:off x="2692773" y="32175"/>
            <a:ext cx="6806453" cy="729509"/>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Distractions and Perception</a:t>
            </a:r>
          </a:p>
        </p:txBody>
      </p:sp>
      <p:sp>
        <p:nvSpPr>
          <p:cNvPr id="6" name="Title 1">
            <a:extLst>
              <a:ext uri="{FF2B5EF4-FFF2-40B4-BE49-F238E27FC236}">
                <a16:creationId xmlns:a16="http://schemas.microsoft.com/office/drawing/2014/main" id="{626A542E-EB48-4A4A-8500-54FBEFCB9895}"/>
              </a:ext>
            </a:extLst>
          </p:cNvPr>
          <p:cNvSpPr txBox="1">
            <a:spLocks/>
          </p:cNvSpPr>
          <p:nvPr/>
        </p:nvSpPr>
        <p:spPr>
          <a:xfrm>
            <a:off x="628650" y="735894"/>
            <a:ext cx="10934700" cy="714008"/>
          </a:xfrm>
          <a:prstGeom prst="rect">
            <a:avLst/>
          </a:prstGeom>
          <a:solidFill>
            <a:srgbClr val="4472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sng" strike="noStrike" kern="1200" cap="none" spc="0" normalizeH="0" baseline="0" noProof="0">
                <a:ln>
                  <a:noFill/>
                </a:ln>
                <a:solidFill>
                  <a:srgbClr val="F2B800"/>
                </a:solidFill>
                <a:effectLst/>
                <a:uLnTx/>
                <a:uFillTx/>
                <a:latin typeface="Calibri Light" panose="020F0302020204030204"/>
                <a:ea typeface="+mj-ea"/>
                <a:cs typeface="+mj-cs"/>
              </a:rPr>
              <a:t>The Ultimate Goal</a:t>
            </a:r>
          </a:p>
        </p:txBody>
      </p:sp>
      <p:sp>
        <p:nvSpPr>
          <p:cNvPr id="10" name="TextBox 9">
            <a:extLst>
              <a:ext uri="{FF2B5EF4-FFF2-40B4-BE49-F238E27FC236}">
                <a16:creationId xmlns:a16="http://schemas.microsoft.com/office/drawing/2014/main" id="{F47451CD-C4D7-43F5-BBD8-2A5FA6B8A169}"/>
              </a:ext>
            </a:extLst>
          </p:cNvPr>
          <p:cNvSpPr txBox="1"/>
          <p:nvPr/>
        </p:nvSpPr>
        <p:spPr>
          <a:xfrm>
            <a:off x="331755" y="1461233"/>
            <a:ext cx="2361018" cy="830997"/>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HOW?</a:t>
            </a:r>
          </a:p>
        </p:txBody>
      </p:sp>
      <p:pic>
        <p:nvPicPr>
          <p:cNvPr id="2" name="Picture 1">
            <a:extLst>
              <a:ext uri="{FF2B5EF4-FFF2-40B4-BE49-F238E27FC236}">
                <a16:creationId xmlns:a16="http://schemas.microsoft.com/office/drawing/2014/main" id="{B21417BF-4FDC-4610-9911-8E7BC964469F}"/>
              </a:ext>
            </a:extLst>
          </p:cNvPr>
          <p:cNvPicPr>
            <a:picLocks noChangeAspect="1"/>
          </p:cNvPicPr>
          <p:nvPr/>
        </p:nvPicPr>
        <p:blipFill>
          <a:blip r:embed="rId3"/>
          <a:stretch>
            <a:fillRect/>
          </a:stretch>
        </p:blipFill>
        <p:spPr>
          <a:xfrm>
            <a:off x="2818276" y="1341841"/>
            <a:ext cx="8185092" cy="1176630"/>
          </a:xfrm>
          <a:prstGeom prst="rect">
            <a:avLst/>
          </a:prstGeom>
        </p:spPr>
      </p:pic>
      <p:grpSp>
        <p:nvGrpSpPr>
          <p:cNvPr id="8" name="Group 7">
            <a:extLst>
              <a:ext uri="{FF2B5EF4-FFF2-40B4-BE49-F238E27FC236}">
                <a16:creationId xmlns:a16="http://schemas.microsoft.com/office/drawing/2014/main" id="{4B264E49-55C5-4B1D-ACCF-251556A5B5B5}"/>
              </a:ext>
            </a:extLst>
          </p:cNvPr>
          <p:cNvGrpSpPr/>
          <p:nvPr/>
        </p:nvGrpSpPr>
        <p:grpSpPr>
          <a:xfrm>
            <a:off x="1850065" y="5911702"/>
            <a:ext cx="9503735" cy="853660"/>
            <a:chOff x="1850065" y="5911702"/>
            <a:chExt cx="9503735" cy="853660"/>
          </a:xfrm>
        </p:grpSpPr>
        <p:sp>
          <p:nvSpPr>
            <p:cNvPr id="9" name="Rectangle: Rounded Corners 8">
              <a:extLst>
                <a:ext uri="{FF2B5EF4-FFF2-40B4-BE49-F238E27FC236}">
                  <a16:creationId xmlns:a16="http://schemas.microsoft.com/office/drawing/2014/main" id="{D5B458A7-51A5-4579-8072-DD5AB7471C22}"/>
                </a:ext>
              </a:extLst>
            </p:cNvPr>
            <p:cNvSpPr/>
            <p:nvPr/>
          </p:nvSpPr>
          <p:spPr>
            <a:xfrm>
              <a:off x="1850065" y="5911702"/>
              <a:ext cx="9503735" cy="8536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D967E09-3464-43CA-81ED-5387E9927EB1}"/>
                </a:ext>
              </a:extLst>
            </p:cNvPr>
            <p:cNvSpPr/>
            <p:nvPr/>
          </p:nvSpPr>
          <p:spPr>
            <a:xfrm>
              <a:off x="2434393" y="5984589"/>
              <a:ext cx="8143960" cy="707886"/>
            </a:xfrm>
            <a:prstGeom prst="rect">
              <a:avLst/>
            </a:prstGeom>
            <a:solidFill>
              <a:schemeClr val="accent5">
                <a:lumMod val="75000"/>
              </a:schemeClr>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BE READY, BE SAFE, BE RESPONSIBLE</a:t>
              </a:r>
            </a:p>
          </p:txBody>
        </p:sp>
      </p:grpSp>
    </p:spTree>
    <p:extLst>
      <p:ext uri="{BB962C8B-B14F-4D97-AF65-F5344CB8AC3E}">
        <p14:creationId xmlns:p14="http://schemas.microsoft.com/office/powerpoint/2010/main" val="3889041472"/>
      </p:ext>
    </p:extLst>
  </p:cSld>
  <p:clrMapOvr>
    <a:masterClrMapping/>
  </p:clrMapOvr>
  <p:transition spd="slow">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6604</Words>
  <Application>Microsoft Office PowerPoint</Application>
  <PresentationFormat>Widescreen</PresentationFormat>
  <Paragraphs>985</Paragraphs>
  <Slides>51</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Calibri Light</vt:lpstr>
      <vt:lpstr>Franklin Gothic Medium</vt:lpstr>
      <vt:lpstr>Helvetica Neue</vt:lpstr>
      <vt:lpstr>Symbol</vt:lpstr>
      <vt:lpstr>Times New Roman</vt:lpstr>
      <vt:lpstr>1_Office Theme</vt:lpstr>
      <vt:lpstr>Distracted Driving and Cell Phones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Affecting the Complexity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LINKS DISTRACTED DRIVING</vt:lpstr>
      <vt:lpstr>OCCUPANT PROTECTION FROM INJURY RESTRAINT SYSTEMS SEAT BELTS, AIRBAGS</vt:lpstr>
      <vt:lpstr>OCCUPANT PROTECTION</vt:lpstr>
      <vt:lpstr>OCCUPANT PROTECTION</vt:lpstr>
      <vt:lpstr>OCCUPANT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Occupant Protection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Wolford</dc:creator>
  <cp:lastModifiedBy>Kevin Wolford</cp:lastModifiedBy>
  <cp:revision>9</cp:revision>
  <dcterms:created xsi:type="dcterms:W3CDTF">2019-08-18T12:02:13Z</dcterms:created>
  <dcterms:modified xsi:type="dcterms:W3CDTF">2019-08-22T16:18:05Z</dcterms:modified>
</cp:coreProperties>
</file>