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7" r:id="rId5"/>
    <p:sldId id="294"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60C4BA-AD71-4EE9-A0C5-DBC352853882}" v="9" dt="2021-01-17T13:44:59.758"/>
    <p1510:client id="{78B40153-7029-1708-A09F-12D30D7BBE98}" v="1" dt="2021-01-17T13:41:22.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00" d="100"/>
          <a:sy n="100" d="100"/>
        </p:scale>
        <p:origin x="9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Wolford" userId="e86e3853-065d-4207-abf9-4e651af30894" providerId="ADAL" clId="{6960C4BA-AD71-4EE9-A0C5-DBC352853882}"/>
    <pc:docChg chg="undo custSel modSld">
      <pc:chgData name="Kevin Wolford" userId="e86e3853-065d-4207-abf9-4e651af30894" providerId="ADAL" clId="{6960C4BA-AD71-4EE9-A0C5-DBC352853882}" dt="2021-01-17T13:44:59.758" v="12" actId="931"/>
      <pc:docMkLst>
        <pc:docMk/>
      </pc:docMkLst>
      <pc:sldChg chg="addSp delSp modSp addAnim delAnim">
        <pc:chgData name="Kevin Wolford" userId="e86e3853-065d-4207-abf9-4e651af30894" providerId="ADAL" clId="{6960C4BA-AD71-4EE9-A0C5-DBC352853882}" dt="2021-01-17T13:44:59.758" v="12" actId="931"/>
        <pc:sldMkLst>
          <pc:docMk/>
          <pc:sldMk cId="660348614" sldId="279"/>
        </pc:sldMkLst>
        <pc:picChg chg="add del mod">
          <ac:chgData name="Kevin Wolford" userId="e86e3853-065d-4207-abf9-4e651af30894" providerId="ADAL" clId="{6960C4BA-AD71-4EE9-A0C5-DBC352853882}" dt="2021-01-17T13:44:59.758" v="12" actId="931"/>
          <ac:picMkLst>
            <pc:docMk/>
            <pc:sldMk cId="660348614" sldId="279"/>
            <ac:picMk id="9" creationId="{F9408207-D1C2-4A2D-A1DB-C384A3899EE2}"/>
          </ac:picMkLst>
        </pc:picChg>
        <pc:picChg chg="add del">
          <ac:chgData name="Kevin Wolford" userId="e86e3853-065d-4207-abf9-4e651af30894" providerId="ADAL" clId="{6960C4BA-AD71-4EE9-A0C5-DBC352853882}" dt="2021-01-17T13:44:58.855" v="11" actId="478"/>
          <ac:picMkLst>
            <pc:docMk/>
            <pc:sldMk cId="660348614" sldId="279"/>
            <ac:picMk id="11" creationId="{30127333-C1A3-4B07-A953-C3B5F547A9B5}"/>
          </ac:picMkLst>
        </pc:picChg>
      </pc:sldChg>
      <pc:sldChg chg="modAnim">
        <pc:chgData name="Kevin Wolford" userId="e86e3853-065d-4207-abf9-4e651af30894" providerId="ADAL" clId="{6960C4BA-AD71-4EE9-A0C5-DBC352853882}" dt="2021-01-14T14:00:30.979" v="4"/>
        <pc:sldMkLst>
          <pc:docMk/>
          <pc:sldMk cId="3192746603" sldId="291"/>
        </pc:sldMkLst>
      </pc:sldChg>
      <pc:sldChg chg="modAnim">
        <pc:chgData name="Kevin Wolford" userId="e86e3853-065d-4207-abf9-4e651af30894" providerId="ADAL" clId="{6960C4BA-AD71-4EE9-A0C5-DBC352853882}" dt="2021-01-14T14:01:46.389" v="6"/>
        <pc:sldMkLst>
          <pc:docMk/>
          <pc:sldMk cId="2853987510" sldId="292"/>
        </pc:sldMkLst>
      </pc:sldChg>
    </pc:docChg>
  </pc:docChgLst>
  <pc:docChgLst>
    <pc:chgData name="Kevin Wolford" userId="S::kwolford@iup.edu::e86e3853-065d-4207-abf9-4e651af30894" providerId="AD" clId="Web-{D94C801B-9931-BCF7-78BC-73FB3CA4B53C}"/>
    <pc:docChg chg="modSld">
      <pc:chgData name="Kevin Wolford" userId="S::kwolford@iup.edu::e86e3853-065d-4207-abf9-4e651af30894" providerId="AD" clId="Web-{D94C801B-9931-BCF7-78BC-73FB3CA4B53C}" dt="2020-12-30T15:55:01.200" v="6" actId="20577"/>
      <pc:docMkLst>
        <pc:docMk/>
      </pc:docMkLst>
      <pc:sldChg chg="modSp">
        <pc:chgData name="Kevin Wolford" userId="S::kwolford@iup.edu::e86e3853-065d-4207-abf9-4e651af30894" providerId="AD" clId="Web-{D94C801B-9931-BCF7-78BC-73FB3CA4B53C}" dt="2020-12-30T15:55:01.200" v="6" actId="20577"/>
        <pc:sldMkLst>
          <pc:docMk/>
          <pc:sldMk cId="488532261" sldId="293"/>
        </pc:sldMkLst>
        <pc:spChg chg="mod">
          <ac:chgData name="Kevin Wolford" userId="S::kwolford@iup.edu::e86e3853-065d-4207-abf9-4e651af30894" providerId="AD" clId="Web-{D94C801B-9931-BCF7-78BC-73FB3CA4B53C}" dt="2020-12-30T15:54:29.230" v="3" actId="20577"/>
          <ac:spMkLst>
            <pc:docMk/>
            <pc:sldMk cId="488532261" sldId="293"/>
            <ac:spMk id="2" creationId="{471CA2F2-3CCE-41E8-9D8C-A5137C90901B}"/>
          </ac:spMkLst>
        </pc:spChg>
        <pc:spChg chg="mod">
          <ac:chgData name="Kevin Wolford" userId="S::kwolford@iup.edu::e86e3853-065d-4207-abf9-4e651af30894" providerId="AD" clId="Web-{D94C801B-9931-BCF7-78BC-73FB3CA4B53C}" dt="2020-12-30T15:55:01.200" v="6" actId="20577"/>
          <ac:spMkLst>
            <pc:docMk/>
            <pc:sldMk cId="488532261" sldId="293"/>
            <ac:spMk id="3" creationId="{81A26E95-EB6D-4D2B-8FE3-7E8E8BCD141D}"/>
          </ac:spMkLst>
        </pc:spChg>
      </pc:sldChg>
    </pc:docChg>
  </pc:docChgLst>
  <pc:docChgLst>
    <pc:chgData name="Kevin Wolford" userId="S::kwolford@iup.edu::e86e3853-065d-4207-abf9-4e651af30894" providerId="AD" clId="Web-{78B40153-7029-1708-A09F-12D30D7BBE98}"/>
    <pc:docChg chg="modSld">
      <pc:chgData name="Kevin Wolford" userId="S::kwolford@iup.edu::e86e3853-065d-4207-abf9-4e651af30894" providerId="AD" clId="Web-{78B40153-7029-1708-A09F-12D30D7BBE98}" dt="2021-01-17T13:41:22.248" v="0"/>
      <pc:docMkLst>
        <pc:docMk/>
      </pc:docMkLst>
      <pc:sldChg chg="mod modShow">
        <pc:chgData name="Kevin Wolford" userId="S::kwolford@iup.edu::e86e3853-065d-4207-abf9-4e651af30894" providerId="AD" clId="Web-{78B40153-7029-1708-A09F-12D30D7BBE98}" dt="2021-01-17T13:41:22.248" v="0"/>
        <pc:sldMkLst>
          <pc:docMk/>
          <pc:sldMk cId="205272944" sldId="25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693344-EE56-4892-A49D-C0AB2D5B2974}"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0B1B438D-6642-4001-9403-09277B9FE6D7}">
      <dgm:prSet/>
      <dgm:spPr>
        <a:ln w="57150">
          <a:solidFill>
            <a:srgbClr val="F2B800"/>
          </a:solidFill>
        </a:ln>
      </dgm:spPr>
      <dgm:t>
        <a:bodyPr/>
        <a:lstStyle/>
        <a:p>
          <a:r>
            <a:rPr lang="en-US"/>
            <a:t>Identify</a:t>
          </a:r>
        </a:p>
      </dgm:t>
    </dgm:pt>
    <dgm:pt modelId="{5558C47B-D891-4B55-A241-79083846953E}" type="parTrans" cxnId="{97935060-A7A9-4EFC-A9BF-3C4D4CDE2F4F}">
      <dgm:prSet/>
      <dgm:spPr/>
      <dgm:t>
        <a:bodyPr/>
        <a:lstStyle/>
        <a:p>
          <a:endParaRPr lang="en-US"/>
        </a:p>
      </dgm:t>
    </dgm:pt>
    <dgm:pt modelId="{729C9BB0-34FF-4F3F-9BFB-BEA109FC7A8F}" type="sibTrans" cxnId="{97935060-A7A9-4EFC-A9BF-3C4D4CDE2F4F}">
      <dgm:prSet/>
      <dgm:spPr/>
      <dgm:t>
        <a:bodyPr/>
        <a:lstStyle/>
        <a:p>
          <a:endParaRPr lang="en-US"/>
        </a:p>
      </dgm:t>
    </dgm:pt>
    <dgm:pt modelId="{45FF5D1D-86A5-42A6-B735-49604ECB7CD6}">
      <dgm:prSet custT="1"/>
      <dgm:spPr/>
      <dgm:t>
        <a:bodyPr/>
        <a:lstStyle/>
        <a:p>
          <a:pPr>
            <a:buNone/>
          </a:pPr>
          <a:r>
            <a:rPr lang="en-US" sz="1700" dirty="0"/>
            <a:t>	</a:t>
          </a:r>
          <a:r>
            <a:rPr lang="en-US" sz="2400" b="1" dirty="0">
              <a:solidFill>
                <a:srgbClr val="002060"/>
              </a:solidFill>
            </a:rPr>
            <a:t>those parts of the Highway Transportation System (HTS) that must be quickly perceived</a:t>
          </a:r>
          <a:endParaRPr lang="en-US" sz="1700" b="1" dirty="0">
            <a:solidFill>
              <a:srgbClr val="002060"/>
            </a:solidFill>
          </a:endParaRPr>
        </a:p>
      </dgm:t>
    </dgm:pt>
    <dgm:pt modelId="{3526A2A8-2FE6-4DAD-9694-00A33E0AD69B}" type="parTrans" cxnId="{22A05618-0763-4F02-A46D-B91745C18641}">
      <dgm:prSet/>
      <dgm:spPr/>
      <dgm:t>
        <a:bodyPr/>
        <a:lstStyle/>
        <a:p>
          <a:endParaRPr lang="en-US"/>
        </a:p>
      </dgm:t>
    </dgm:pt>
    <dgm:pt modelId="{FDB5E55A-7665-4CAC-A6C4-DAF5D802A528}" type="sibTrans" cxnId="{22A05618-0763-4F02-A46D-B91745C18641}">
      <dgm:prSet/>
      <dgm:spPr/>
      <dgm:t>
        <a:bodyPr/>
        <a:lstStyle/>
        <a:p>
          <a:endParaRPr lang="en-US"/>
        </a:p>
      </dgm:t>
    </dgm:pt>
    <dgm:pt modelId="{5AD38127-4503-43B7-8864-31954321B48C}">
      <dgm:prSet/>
      <dgm:spPr>
        <a:ln w="57150">
          <a:solidFill>
            <a:srgbClr val="F2B800"/>
          </a:solidFill>
        </a:ln>
      </dgm:spPr>
      <dgm:t>
        <a:bodyPr/>
        <a:lstStyle/>
        <a:p>
          <a:r>
            <a:rPr lang="en-US"/>
            <a:t>Define</a:t>
          </a:r>
        </a:p>
      </dgm:t>
    </dgm:pt>
    <dgm:pt modelId="{F8B2CBC1-D29C-43FF-A102-014455CEED41}" type="parTrans" cxnId="{FF1B6D8A-215F-46DE-8E2E-308796457C0A}">
      <dgm:prSet/>
      <dgm:spPr/>
      <dgm:t>
        <a:bodyPr/>
        <a:lstStyle/>
        <a:p>
          <a:endParaRPr lang="en-US"/>
        </a:p>
      </dgm:t>
    </dgm:pt>
    <dgm:pt modelId="{09F8A6EA-F75B-479D-BC91-92CD290C681D}" type="sibTrans" cxnId="{FF1B6D8A-215F-46DE-8E2E-308796457C0A}">
      <dgm:prSet/>
      <dgm:spPr/>
      <dgm:t>
        <a:bodyPr/>
        <a:lstStyle/>
        <a:p>
          <a:endParaRPr lang="en-US"/>
        </a:p>
      </dgm:t>
    </dgm:pt>
    <dgm:pt modelId="{E5F3D750-7E25-4377-86F9-F504AB4B253B}">
      <dgm:prSet custT="1"/>
      <dgm:spPr/>
      <dgm:t>
        <a:bodyPr/>
        <a:lstStyle/>
        <a:p>
          <a:pPr>
            <a:buNone/>
          </a:pPr>
          <a:r>
            <a:rPr lang="en-US" sz="2400" b="1" dirty="0"/>
            <a:t>	</a:t>
          </a:r>
          <a:r>
            <a:rPr lang="en-US" sz="2400" b="1" dirty="0">
              <a:solidFill>
                <a:srgbClr val="002060"/>
              </a:solidFill>
            </a:rPr>
            <a:t>perception as a mental process that is selective and can be improved</a:t>
          </a:r>
        </a:p>
      </dgm:t>
    </dgm:pt>
    <dgm:pt modelId="{DC0BEB5A-1917-41C2-8CE1-099FFEF17698}" type="parTrans" cxnId="{31FC421C-D17C-45C4-90C9-F27BB8951F07}">
      <dgm:prSet/>
      <dgm:spPr/>
      <dgm:t>
        <a:bodyPr/>
        <a:lstStyle/>
        <a:p>
          <a:endParaRPr lang="en-US"/>
        </a:p>
      </dgm:t>
    </dgm:pt>
    <dgm:pt modelId="{AAAC6F63-F32A-4A72-9F21-30677C5F6594}" type="sibTrans" cxnId="{31FC421C-D17C-45C4-90C9-F27BB8951F07}">
      <dgm:prSet/>
      <dgm:spPr/>
      <dgm:t>
        <a:bodyPr/>
        <a:lstStyle/>
        <a:p>
          <a:endParaRPr lang="en-US"/>
        </a:p>
      </dgm:t>
    </dgm:pt>
    <dgm:pt modelId="{541E3A7E-2F85-4911-B300-3A1966C1CF2A}">
      <dgm:prSet/>
      <dgm:spPr>
        <a:ln w="57150">
          <a:solidFill>
            <a:srgbClr val="F2B800"/>
          </a:solidFill>
        </a:ln>
      </dgm:spPr>
      <dgm:t>
        <a:bodyPr/>
        <a:lstStyle/>
        <a:p>
          <a:r>
            <a:rPr lang="en-US"/>
            <a:t>Define</a:t>
          </a:r>
        </a:p>
      </dgm:t>
    </dgm:pt>
    <dgm:pt modelId="{179BB49F-5B0F-4A3E-8CEB-BE970C41F985}" type="parTrans" cxnId="{6046295C-B2BD-461E-9EFA-62D5607F1E3E}">
      <dgm:prSet/>
      <dgm:spPr/>
      <dgm:t>
        <a:bodyPr/>
        <a:lstStyle/>
        <a:p>
          <a:endParaRPr lang="en-US"/>
        </a:p>
      </dgm:t>
    </dgm:pt>
    <dgm:pt modelId="{B540284C-0CA0-4BB7-B4D4-6AA9ACA51518}" type="sibTrans" cxnId="{6046295C-B2BD-461E-9EFA-62D5607F1E3E}">
      <dgm:prSet/>
      <dgm:spPr/>
      <dgm:t>
        <a:bodyPr/>
        <a:lstStyle/>
        <a:p>
          <a:endParaRPr lang="en-US"/>
        </a:p>
      </dgm:t>
    </dgm:pt>
    <dgm:pt modelId="{F78084A4-F4B8-4B49-A478-E29E210D5687}">
      <dgm:prSet custT="1"/>
      <dgm:spPr/>
      <dgm:t>
        <a:bodyPr/>
        <a:lstStyle/>
        <a:p>
          <a:pPr>
            <a:buNone/>
          </a:pPr>
          <a:r>
            <a:rPr lang="en-US" sz="1800" dirty="0"/>
            <a:t>	</a:t>
          </a:r>
          <a:r>
            <a:rPr lang="en-US" sz="2800" b="1" dirty="0">
              <a:solidFill>
                <a:srgbClr val="002060"/>
              </a:solidFill>
            </a:rPr>
            <a:t>the concept “Projected Path of Travel</a:t>
          </a:r>
          <a:r>
            <a:rPr lang="en-US" sz="2000" b="1" dirty="0">
              <a:solidFill>
                <a:srgbClr val="002060"/>
              </a:solidFill>
            </a:rPr>
            <a:t>”</a:t>
          </a:r>
          <a:endParaRPr lang="en-US" sz="1400" b="1" dirty="0">
            <a:solidFill>
              <a:srgbClr val="002060"/>
            </a:solidFill>
          </a:endParaRPr>
        </a:p>
      </dgm:t>
    </dgm:pt>
    <dgm:pt modelId="{6994A3E0-8D5D-4053-BA28-B2D96131C28F}" type="parTrans" cxnId="{30E70DA9-4A2F-481E-8802-539FBB7A037D}">
      <dgm:prSet/>
      <dgm:spPr/>
      <dgm:t>
        <a:bodyPr/>
        <a:lstStyle/>
        <a:p>
          <a:endParaRPr lang="en-US"/>
        </a:p>
      </dgm:t>
    </dgm:pt>
    <dgm:pt modelId="{C775A196-1249-4DB2-8BED-D2B33583FE25}" type="sibTrans" cxnId="{30E70DA9-4A2F-481E-8802-539FBB7A037D}">
      <dgm:prSet/>
      <dgm:spPr/>
      <dgm:t>
        <a:bodyPr/>
        <a:lstStyle/>
        <a:p>
          <a:endParaRPr lang="en-US"/>
        </a:p>
      </dgm:t>
    </dgm:pt>
    <dgm:pt modelId="{ECE034A6-0FDB-4C77-AC36-E4D30204B30D}">
      <dgm:prSet/>
      <dgm:spPr>
        <a:ln w="57150">
          <a:solidFill>
            <a:srgbClr val="F2B800"/>
          </a:solidFill>
        </a:ln>
      </dgm:spPr>
      <dgm:t>
        <a:bodyPr/>
        <a:lstStyle/>
        <a:p>
          <a:r>
            <a:rPr lang="en-US"/>
            <a:t>Identify</a:t>
          </a:r>
        </a:p>
      </dgm:t>
    </dgm:pt>
    <dgm:pt modelId="{3605C06E-565E-4129-87C5-C78552BEBAA9}" type="parTrans" cxnId="{9AC55204-834B-4061-B405-3585E9F0AB18}">
      <dgm:prSet/>
      <dgm:spPr/>
      <dgm:t>
        <a:bodyPr/>
        <a:lstStyle/>
        <a:p>
          <a:endParaRPr lang="en-US"/>
        </a:p>
      </dgm:t>
    </dgm:pt>
    <dgm:pt modelId="{62BC7DC6-36AB-4B28-9389-366A080B1C56}" type="sibTrans" cxnId="{9AC55204-834B-4061-B405-3585E9F0AB18}">
      <dgm:prSet/>
      <dgm:spPr/>
      <dgm:t>
        <a:bodyPr/>
        <a:lstStyle/>
        <a:p>
          <a:endParaRPr lang="en-US"/>
        </a:p>
      </dgm:t>
    </dgm:pt>
    <dgm:pt modelId="{61B7EBC2-2C2A-4CDE-80CC-7E759CF4E649}">
      <dgm:prSet custT="1"/>
      <dgm:spPr/>
      <dgm:t>
        <a:bodyPr/>
        <a:lstStyle/>
        <a:p>
          <a:pPr>
            <a:buNone/>
          </a:pPr>
          <a:r>
            <a:rPr lang="en-US" sz="1800" dirty="0"/>
            <a:t>	</a:t>
          </a:r>
          <a:r>
            <a:rPr lang="en-US" sz="2400" b="1" dirty="0">
              <a:solidFill>
                <a:srgbClr val="002060"/>
              </a:solidFill>
            </a:rPr>
            <a:t>the three general habits for improving perception of the HTS events</a:t>
          </a:r>
          <a:endParaRPr lang="en-US" sz="1800" b="1" dirty="0">
            <a:solidFill>
              <a:srgbClr val="002060"/>
            </a:solidFill>
          </a:endParaRPr>
        </a:p>
      </dgm:t>
    </dgm:pt>
    <dgm:pt modelId="{2E5A39BB-D986-4A5A-A47F-CB3BD559BFBF}" type="parTrans" cxnId="{46130DEB-1BC2-41EE-BA9B-F3922C6BAC70}">
      <dgm:prSet/>
      <dgm:spPr/>
      <dgm:t>
        <a:bodyPr/>
        <a:lstStyle/>
        <a:p>
          <a:endParaRPr lang="en-US"/>
        </a:p>
      </dgm:t>
    </dgm:pt>
    <dgm:pt modelId="{CA1F853F-A57D-4EF8-9CD3-2B858BDA47E0}" type="sibTrans" cxnId="{46130DEB-1BC2-41EE-BA9B-F3922C6BAC70}">
      <dgm:prSet/>
      <dgm:spPr/>
      <dgm:t>
        <a:bodyPr/>
        <a:lstStyle/>
        <a:p>
          <a:endParaRPr lang="en-US"/>
        </a:p>
      </dgm:t>
    </dgm:pt>
    <dgm:pt modelId="{7D8ECDA4-F3F5-4B50-8D7A-B0E8E885824E}">
      <dgm:prSet/>
      <dgm:spPr>
        <a:ln w="57150">
          <a:solidFill>
            <a:srgbClr val="F2B800"/>
          </a:solidFill>
        </a:ln>
      </dgm:spPr>
      <dgm:t>
        <a:bodyPr/>
        <a:lstStyle/>
        <a:p>
          <a:r>
            <a:rPr lang="en-US" dirty="0"/>
            <a:t>List</a:t>
          </a:r>
        </a:p>
      </dgm:t>
    </dgm:pt>
    <dgm:pt modelId="{FC2A0EAD-A1D6-41F8-BC10-4B1CB95CA982}" type="parTrans" cxnId="{DAA59AB8-8D8F-4AD1-86A1-BDB0AAFDCA4C}">
      <dgm:prSet/>
      <dgm:spPr/>
      <dgm:t>
        <a:bodyPr/>
        <a:lstStyle/>
        <a:p>
          <a:endParaRPr lang="en-US"/>
        </a:p>
      </dgm:t>
    </dgm:pt>
    <dgm:pt modelId="{70AA268A-D7F0-438A-A68B-7B969E8E53D2}" type="sibTrans" cxnId="{DAA59AB8-8D8F-4AD1-86A1-BDB0AAFDCA4C}">
      <dgm:prSet/>
      <dgm:spPr/>
      <dgm:t>
        <a:bodyPr/>
        <a:lstStyle/>
        <a:p>
          <a:endParaRPr lang="en-US"/>
        </a:p>
      </dgm:t>
    </dgm:pt>
    <dgm:pt modelId="{BFDC8E28-9C14-4141-9FFD-E2BD0908E764}">
      <dgm:prSet/>
      <dgm:spPr/>
      <dgm:t>
        <a:bodyPr/>
        <a:lstStyle/>
        <a:p>
          <a:pPr>
            <a:buNone/>
          </a:pPr>
          <a:r>
            <a:rPr lang="en-US" dirty="0"/>
            <a:t>	</a:t>
          </a:r>
          <a:r>
            <a:rPr lang="en-US" b="1" dirty="0">
              <a:solidFill>
                <a:srgbClr val="002060"/>
              </a:solidFill>
            </a:rPr>
            <a:t>the eye habits for vehicle control and selective scanning of the traffic scene; they can state at least three errors drivers make when not using good scanning habits</a:t>
          </a:r>
          <a:r>
            <a:rPr lang="en-US" b="1" dirty="0"/>
            <a:t>.</a:t>
          </a:r>
        </a:p>
      </dgm:t>
    </dgm:pt>
    <dgm:pt modelId="{1CC64E4D-9F1A-4B31-A0C5-197D256E41B3}" type="parTrans" cxnId="{8D4864AC-5D80-4621-BA5E-BAC0C6AB6FE1}">
      <dgm:prSet/>
      <dgm:spPr/>
      <dgm:t>
        <a:bodyPr/>
        <a:lstStyle/>
        <a:p>
          <a:endParaRPr lang="en-US"/>
        </a:p>
      </dgm:t>
    </dgm:pt>
    <dgm:pt modelId="{0D482A87-3C74-4144-931A-D29D7A32E7CA}" type="sibTrans" cxnId="{8D4864AC-5D80-4621-BA5E-BAC0C6AB6FE1}">
      <dgm:prSet/>
      <dgm:spPr/>
      <dgm:t>
        <a:bodyPr/>
        <a:lstStyle/>
        <a:p>
          <a:endParaRPr lang="en-US"/>
        </a:p>
      </dgm:t>
    </dgm:pt>
    <dgm:pt modelId="{794A0AE0-D916-4C6C-A182-07FDA9B6EBBB}" type="pres">
      <dgm:prSet presAssocID="{2C693344-EE56-4892-A49D-C0AB2D5B2974}" presName="Name0" presStyleCnt="0">
        <dgm:presLayoutVars>
          <dgm:dir/>
          <dgm:animLvl val="lvl"/>
          <dgm:resizeHandles val="exact"/>
        </dgm:presLayoutVars>
      </dgm:prSet>
      <dgm:spPr/>
    </dgm:pt>
    <dgm:pt modelId="{A9B90AF5-4E7F-4D03-AF56-9CDF9A3970B4}" type="pres">
      <dgm:prSet presAssocID="{0B1B438D-6642-4001-9403-09277B9FE6D7}" presName="linNode" presStyleCnt="0"/>
      <dgm:spPr/>
    </dgm:pt>
    <dgm:pt modelId="{0BE805A4-B158-461C-B9FB-9D80EEB3FCA3}" type="pres">
      <dgm:prSet presAssocID="{0B1B438D-6642-4001-9403-09277B9FE6D7}" presName="parentText" presStyleLbl="node1" presStyleIdx="0" presStyleCnt="5" custScaleX="86306" custLinFactNeighborX="225">
        <dgm:presLayoutVars>
          <dgm:chMax val="1"/>
          <dgm:bulletEnabled val="1"/>
        </dgm:presLayoutVars>
      </dgm:prSet>
      <dgm:spPr/>
    </dgm:pt>
    <dgm:pt modelId="{0D0B6A5E-534C-4C0B-ADF9-5932ADC96F6B}" type="pres">
      <dgm:prSet presAssocID="{0B1B438D-6642-4001-9403-09277B9FE6D7}" presName="descendantText" presStyleLbl="alignAccFollowNode1" presStyleIdx="0" presStyleCnt="5" custScaleX="171322" custLinFactNeighborX="2383" custLinFactNeighborY="10313">
        <dgm:presLayoutVars>
          <dgm:bulletEnabled val="1"/>
        </dgm:presLayoutVars>
      </dgm:prSet>
      <dgm:spPr/>
    </dgm:pt>
    <dgm:pt modelId="{E2B4226C-E2D1-4C3E-A18B-593B1911D35C}" type="pres">
      <dgm:prSet presAssocID="{729C9BB0-34FF-4F3F-9BFB-BEA109FC7A8F}" presName="sp" presStyleCnt="0"/>
      <dgm:spPr/>
    </dgm:pt>
    <dgm:pt modelId="{7F29D7C1-5063-4BF7-8C63-F89520B525EE}" type="pres">
      <dgm:prSet presAssocID="{5AD38127-4503-43B7-8864-31954321B48C}" presName="linNode" presStyleCnt="0"/>
      <dgm:spPr/>
    </dgm:pt>
    <dgm:pt modelId="{C62FD92A-09CF-449F-B7E7-8A56543DC295}" type="pres">
      <dgm:prSet presAssocID="{5AD38127-4503-43B7-8864-31954321B48C}" presName="parentText" presStyleLbl="node1" presStyleIdx="1" presStyleCnt="5" custScaleX="62718">
        <dgm:presLayoutVars>
          <dgm:chMax val="1"/>
          <dgm:bulletEnabled val="1"/>
        </dgm:presLayoutVars>
      </dgm:prSet>
      <dgm:spPr/>
    </dgm:pt>
    <dgm:pt modelId="{1C9F0C1C-1486-4D84-94EB-ECD97C262EA8}" type="pres">
      <dgm:prSet presAssocID="{5AD38127-4503-43B7-8864-31954321B48C}" presName="descendantText" presStyleLbl="alignAccFollowNode1" presStyleIdx="1" presStyleCnt="5" custScaleX="157717">
        <dgm:presLayoutVars>
          <dgm:bulletEnabled val="1"/>
        </dgm:presLayoutVars>
      </dgm:prSet>
      <dgm:spPr/>
    </dgm:pt>
    <dgm:pt modelId="{9A8C98BA-B973-4321-822D-01E8AF80E19C}" type="pres">
      <dgm:prSet presAssocID="{09F8A6EA-F75B-479D-BC91-92CD290C681D}" presName="sp" presStyleCnt="0"/>
      <dgm:spPr/>
    </dgm:pt>
    <dgm:pt modelId="{B7789DE4-9CA9-4FCA-813B-2FA7B7BCC30A}" type="pres">
      <dgm:prSet presAssocID="{541E3A7E-2F85-4911-B300-3A1966C1CF2A}" presName="linNode" presStyleCnt="0"/>
      <dgm:spPr/>
    </dgm:pt>
    <dgm:pt modelId="{ED06CF1C-561F-42B4-8FA6-B36144293FF7}" type="pres">
      <dgm:prSet presAssocID="{541E3A7E-2F85-4911-B300-3A1966C1CF2A}" presName="parentText" presStyleLbl="node1" presStyleIdx="2" presStyleCnt="5" custScaleX="63399">
        <dgm:presLayoutVars>
          <dgm:chMax val="1"/>
          <dgm:bulletEnabled val="1"/>
        </dgm:presLayoutVars>
      </dgm:prSet>
      <dgm:spPr/>
    </dgm:pt>
    <dgm:pt modelId="{20C0B8D6-1817-4E7B-BB59-CFC41CA3B355}" type="pres">
      <dgm:prSet presAssocID="{541E3A7E-2F85-4911-B300-3A1966C1CF2A}" presName="descendantText" presStyleLbl="alignAccFollowNode1" presStyleIdx="2" presStyleCnt="5" custScaleX="116741">
        <dgm:presLayoutVars>
          <dgm:bulletEnabled val="1"/>
        </dgm:presLayoutVars>
      </dgm:prSet>
      <dgm:spPr/>
    </dgm:pt>
    <dgm:pt modelId="{F59FBE4A-69B4-456A-81A0-A7C8E200016B}" type="pres">
      <dgm:prSet presAssocID="{B540284C-0CA0-4BB7-B4D4-6AA9ACA51518}" presName="sp" presStyleCnt="0"/>
      <dgm:spPr/>
    </dgm:pt>
    <dgm:pt modelId="{0D995559-52BC-4DFC-A2CC-41C6A4F712E4}" type="pres">
      <dgm:prSet presAssocID="{ECE034A6-0FDB-4C77-AC36-E4D30204B30D}" presName="linNode" presStyleCnt="0"/>
      <dgm:spPr/>
    </dgm:pt>
    <dgm:pt modelId="{8844BDF0-1330-420A-B6A5-42B0F7003DA8}" type="pres">
      <dgm:prSet presAssocID="{ECE034A6-0FDB-4C77-AC36-E4D30204B30D}" presName="parentText" presStyleLbl="node1" presStyleIdx="3" presStyleCnt="5" custScaleX="81893">
        <dgm:presLayoutVars>
          <dgm:chMax val="1"/>
          <dgm:bulletEnabled val="1"/>
        </dgm:presLayoutVars>
      </dgm:prSet>
      <dgm:spPr/>
    </dgm:pt>
    <dgm:pt modelId="{F3D94DB2-7335-4421-B839-29EAEAEF7241}" type="pres">
      <dgm:prSet presAssocID="{ECE034A6-0FDB-4C77-AC36-E4D30204B30D}" presName="descendantText" presStyleLbl="alignAccFollowNode1" presStyleIdx="3" presStyleCnt="5" custScaleX="158484">
        <dgm:presLayoutVars>
          <dgm:bulletEnabled val="1"/>
        </dgm:presLayoutVars>
      </dgm:prSet>
      <dgm:spPr/>
    </dgm:pt>
    <dgm:pt modelId="{F3ED3171-C4C8-47CE-BB89-C81049B52EED}" type="pres">
      <dgm:prSet presAssocID="{62BC7DC6-36AB-4B28-9389-366A080B1C56}" presName="sp" presStyleCnt="0"/>
      <dgm:spPr/>
    </dgm:pt>
    <dgm:pt modelId="{69F2B964-688F-42B3-809D-46FE9E66D49E}" type="pres">
      <dgm:prSet presAssocID="{7D8ECDA4-F3F5-4B50-8D7A-B0E8E885824E}" presName="linNode" presStyleCnt="0"/>
      <dgm:spPr/>
    </dgm:pt>
    <dgm:pt modelId="{9F47527E-83E8-4F33-9D2D-9A363B54F4BE}" type="pres">
      <dgm:prSet presAssocID="{7D8ECDA4-F3F5-4B50-8D7A-B0E8E885824E}" presName="parentText" presStyleLbl="node1" presStyleIdx="4" presStyleCnt="5" custScaleX="56590">
        <dgm:presLayoutVars>
          <dgm:chMax val="1"/>
          <dgm:bulletEnabled val="1"/>
        </dgm:presLayoutVars>
      </dgm:prSet>
      <dgm:spPr/>
    </dgm:pt>
    <dgm:pt modelId="{8664FFBA-4386-4C1D-86E4-C1C2E0049B36}" type="pres">
      <dgm:prSet presAssocID="{7D8ECDA4-F3F5-4B50-8D7A-B0E8E885824E}" presName="descendantText" presStyleLbl="alignAccFollowNode1" presStyleIdx="4" presStyleCnt="5" custScaleX="325279" custScaleY="145992">
        <dgm:presLayoutVars>
          <dgm:bulletEnabled val="1"/>
        </dgm:presLayoutVars>
      </dgm:prSet>
      <dgm:spPr/>
    </dgm:pt>
  </dgm:ptLst>
  <dgm:cxnLst>
    <dgm:cxn modelId="{9AC55204-834B-4061-B405-3585E9F0AB18}" srcId="{2C693344-EE56-4892-A49D-C0AB2D5B2974}" destId="{ECE034A6-0FDB-4C77-AC36-E4D30204B30D}" srcOrd="3" destOrd="0" parTransId="{3605C06E-565E-4129-87C5-C78552BEBAA9}" sibTransId="{62BC7DC6-36AB-4B28-9389-366A080B1C56}"/>
    <dgm:cxn modelId="{22A05618-0763-4F02-A46D-B91745C18641}" srcId="{0B1B438D-6642-4001-9403-09277B9FE6D7}" destId="{45FF5D1D-86A5-42A6-B735-49604ECB7CD6}" srcOrd="0" destOrd="0" parTransId="{3526A2A8-2FE6-4DAD-9694-00A33E0AD69B}" sibTransId="{FDB5E55A-7665-4CAC-A6C4-DAF5D802A528}"/>
    <dgm:cxn modelId="{31FC421C-D17C-45C4-90C9-F27BB8951F07}" srcId="{5AD38127-4503-43B7-8864-31954321B48C}" destId="{E5F3D750-7E25-4377-86F9-F504AB4B253B}" srcOrd="0" destOrd="0" parTransId="{DC0BEB5A-1917-41C2-8CE1-099FFEF17698}" sibTransId="{AAAC6F63-F32A-4A72-9F21-30677C5F6594}"/>
    <dgm:cxn modelId="{A6924B35-5876-41C2-AA77-9AB0F98183A5}" type="presOf" srcId="{7D8ECDA4-F3F5-4B50-8D7A-B0E8E885824E}" destId="{9F47527E-83E8-4F33-9D2D-9A363B54F4BE}" srcOrd="0" destOrd="0" presId="urn:microsoft.com/office/officeart/2005/8/layout/vList5"/>
    <dgm:cxn modelId="{D678AE39-1BB6-4F85-9E69-57C02AF2DEEA}" type="presOf" srcId="{61B7EBC2-2C2A-4CDE-80CC-7E759CF4E649}" destId="{F3D94DB2-7335-4421-B839-29EAEAEF7241}" srcOrd="0" destOrd="0" presId="urn:microsoft.com/office/officeart/2005/8/layout/vList5"/>
    <dgm:cxn modelId="{6046295C-B2BD-461E-9EFA-62D5607F1E3E}" srcId="{2C693344-EE56-4892-A49D-C0AB2D5B2974}" destId="{541E3A7E-2F85-4911-B300-3A1966C1CF2A}" srcOrd="2" destOrd="0" parTransId="{179BB49F-5B0F-4A3E-8CEB-BE970C41F985}" sibTransId="{B540284C-0CA0-4BB7-B4D4-6AA9ACA51518}"/>
    <dgm:cxn modelId="{97935060-A7A9-4EFC-A9BF-3C4D4CDE2F4F}" srcId="{2C693344-EE56-4892-A49D-C0AB2D5B2974}" destId="{0B1B438D-6642-4001-9403-09277B9FE6D7}" srcOrd="0" destOrd="0" parTransId="{5558C47B-D891-4B55-A241-79083846953E}" sibTransId="{729C9BB0-34FF-4F3F-9BFB-BEA109FC7A8F}"/>
    <dgm:cxn modelId="{FA13914E-E5C4-45C4-BA23-48F41C460AAB}" type="presOf" srcId="{45FF5D1D-86A5-42A6-B735-49604ECB7CD6}" destId="{0D0B6A5E-534C-4C0B-ADF9-5932ADC96F6B}" srcOrd="0" destOrd="0" presId="urn:microsoft.com/office/officeart/2005/8/layout/vList5"/>
    <dgm:cxn modelId="{7AE2E570-C367-48A2-BF4D-7A7F1A68F299}" type="presOf" srcId="{2C693344-EE56-4892-A49D-C0AB2D5B2974}" destId="{794A0AE0-D916-4C6C-A182-07FDA9B6EBBB}" srcOrd="0" destOrd="0" presId="urn:microsoft.com/office/officeart/2005/8/layout/vList5"/>
    <dgm:cxn modelId="{63AF9852-C8C6-4816-B451-4179B0566DFA}" type="presOf" srcId="{F78084A4-F4B8-4B49-A478-E29E210D5687}" destId="{20C0B8D6-1817-4E7B-BB59-CFC41CA3B355}" srcOrd="0" destOrd="0" presId="urn:microsoft.com/office/officeart/2005/8/layout/vList5"/>
    <dgm:cxn modelId="{FF1B6D8A-215F-46DE-8E2E-308796457C0A}" srcId="{2C693344-EE56-4892-A49D-C0AB2D5B2974}" destId="{5AD38127-4503-43B7-8864-31954321B48C}" srcOrd="1" destOrd="0" parTransId="{F8B2CBC1-D29C-43FF-A102-014455CEED41}" sibTransId="{09F8A6EA-F75B-479D-BC91-92CD290C681D}"/>
    <dgm:cxn modelId="{A292BD94-09D5-4F3F-ACF4-1071ABC855B2}" type="presOf" srcId="{0B1B438D-6642-4001-9403-09277B9FE6D7}" destId="{0BE805A4-B158-461C-B9FB-9D80EEB3FCA3}" srcOrd="0" destOrd="0" presId="urn:microsoft.com/office/officeart/2005/8/layout/vList5"/>
    <dgm:cxn modelId="{41C7EFA4-3040-403D-B3A4-C1A7184792C5}" type="presOf" srcId="{E5F3D750-7E25-4377-86F9-F504AB4B253B}" destId="{1C9F0C1C-1486-4D84-94EB-ECD97C262EA8}" srcOrd="0" destOrd="0" presId="urn:microsoft.com/office/officeart/2005/8/layout/vList5"/>
    <dgm:cxn modelId="{8A6CFAA8-4DE6-49BA-8012-3C1733009103}" type="presOf" srcId="{5AD38127-4503-43B7-8864-31954321B48C}" destId="{C62FD92A-09CF-449F-B7E7-8A56543DC295}" srcOrd="0" destOrd="0" presId="urn:microsoft.com/office/officeart/2005/8/layout/vList5"/>
    <dgm:cxn modelId="{30E70DA9-4A2F-481E-8802-539FBB7A037D}" srcId="{541E3A7E-2F85-4911-B300-3A1966C1CF2A}" destId="{F78084A4-F4B8-4B49-A478-E29E210D5687}" srcOrd="0" destOrd="0" parTransId="{6994A3E0-8D5D-4053-BA28-B2D96131C28F}" sibTransId="{C775A196-1249-4DB2-8BED-D2B33583FE25}"/>
    <dgm:cxn modelId="{8D4864AC-5D80-4621-BA5E-BAC0C6AB6FE1}" srcId="{7D8ECDA4-F3F5-4B50-8D7A-B0E8E885824E}" destId="{BFDC8E28-9C14-4141-9FFD-E2BD0908E764}" srcOrd="0" destOrd="0" parTransId="{1CC64E4D-9F1A-4B31-A0C5-197D256E41B3}" sibTransId="{0D482A87-3C74-4144-931A-D29D7A32E7CA}"/>
    <dgm:cxn modelId="{DAA59AB8-8D8F-4AD1-86A1-BDB0AAFDCA4C}" srcId="{2C693344-EE56-4892-A49D-C0AB2D5B2974}" destId="{7D8ECDA4-F3F5-4B50-8D7A-B0E8E885824E}" srcOrd="4" destOrd="0" parTransId="{FC2A0EAD-A1D6-41F8-BC10-4B1CB95CA982}" sibTransId="{70AA268A-D7F0-438A-A68B-7B969E8E53D2}"/>
    <dgm:cxn modelId="{863FAFBC-8B91-4DA1-8203-E2B306D04959}" type="presOf" srcId="{541E3A7E-2F85-4911-B300-3A1966C1CF2A}" destId="{ED06CF1C-561F-42B4-8FA6-B36144293FF7}" srcOrd="0" destOrd="0" presId="urn:microsoft.com/office/officeart/2005/8/layout/vList5"/>
    <dgm:cxn modelId="{46130DEB-1BC2-41EE-BA9B-F3922C6BAC70}" srcId="{ECE034A6-0FDB-4C77-AC36-E4D30204B30D}" destId="{61B7EBC2-2C2A-4CDE-80CC-7E759CF4E649}" srcOrd="0" destOrd="0" parTransId="{2E5A39BB-D986-4A5A-A47F-CB3BD559BFBF}" sibTransId="{CA1F853F-A57D-4EF8-9CD3-2B858BDA47E0}"/>
    <dgm:cxn modelId="{92794EF7-36F0-46C9-8522-90C9F84B1A7E}" type="presOf" srcId="{ECE034A6-0FDB-4C77-AC36-E4D30204B30D}" destId="{8844BDF0-1330-420A-B6A5-42B0F7003DA8}" srcOrd="0" destOrd="0" presId="urn:microsoft.com/office/officeart/2005/8/layout/vList5"/>
    <dgm:cxn modelId="{A7C5B1FC-8AA6-4AEB-B948-CF54F0926645}" type="presOf" srcId="{BFDC8E28-9C14-4141-9FFD-E2BD0908E764}" destId="{8664FFBA-4386-4C1D-86E4-C1C2E0049B36}" srcOrd="0" destOrd="0" presId="urn:microsoft.com/office/officeart/2005/8/layout/vList5"/>
    <dgm:cxn modelId="{0B7C53C6-FA0C-43DE-997C-6841894E7063}" type="presParOf" srcId="{794A0AE0-D916-4C6C-A182-07FDA9B6EBBB}" destId="{A9B90AF5-4E7F-4D03-AF56-9CDF9A3970B4}" srcOrd="0" destOrd="0" presId="urn:microsoft.com/office/officeart/2005/8/layout/vList5"/>
    <dgm:cxn modelId="{592A5CCD-BD60-4EDF-A143-D05D77F98A28}" type="presParOf" srcId="{A9B90AF5-4E7F-4D03-AF56-9CDF9A3970B4}" destId="{0BE805A4-B158-461C-B9FB-9D80EEB3FCA3}" srcOrd="0" destOrd="0" presId="urn:microsoft.com/office/officeart/2005/8/layout/vList5"/>
    <dgm:cxn modelId="{685E5E11-F669-4539-ACAF-02DD05AFC249}" type="presParOf" srcId="{A9B90AF5-4E7F-4D03-AF56-9CDF9A3970B4}" destId="{0D0B6A5E-534C-4C0B-ADF9-5932ADC96F6B}" srcOrd="1" destOrd="0" presId="urn:microsoft.com/office/officeart/2005/8/layout/vList5"/>
    <dgm:cxn modelId="{A653AAE9-A462-43CD-B5D3-CF17179CD064}" type="presParOf" srcId="{794A0AE0-D916-4C6C-A182-07FDA9B6EBBB}" destId="{E2B4226C-E2D1-4C3E-A18B-593B1911D35C}" srcOrd="1" destOrd="0" presId="urn:microsoft.com/office/officeart/2005/8/layout/vList5"/>
    <dgm:cxn modelId="{FF777B7E-D5E7-4067-86F5-0A7804A9A62A}" type="presParOf" srcId="{794A0AE0-D916-4C6C-A182-07FDA9B6EBBB}" destId="{7F29D7C1-5063-4BF7-8C63-F89520B525EE}" srcOrd="2" destOrd="0" presId="urn:microsoft.com/office/officeart/2005/8/layout/vList5"/>
    <dgm:cxn modelId="{A2179D83-E3DE-4789-A30B-F4F4E8BBDFA7}" type="presParOf" srcId="{7F29D7C1-5063-4BF7-8C63-F89520B525EE}" destId="{C62FD92A-09CF-449F-B7E7-8A56543DC295}" srcOrd="0" destOrd="0" presId="urn:microsoft.com/office/officeart/2005/8/layout/vList5"/>
    <dgm:cxn modelId="{4465EE40-C6F8-43AC-B51F-B96A2C7BD6F5}" type="presParOf" srcId="{7F29D7C1-5063-4BF7-8C63-F89520B525EE}" destId="{1C9F0C1C-1486-4D84-94EB-ECD97C262EA8}" srcOrd="1" destOrd="0" presId="urn:microsoft.com/office/officeart/2005/8/layout/vList5"/>
    <dgm:cxn modelId="{52DED24D-A35A-45D3-881A-F84660A6F1AC}" type="presParOf" srcId="{794A0AE0-D916-4C6C-A182-07FDA9B6EBBB}" destId="{9A8C98BA-B973-4321-822D-01E8AF80E19C}" srcOrd="3" destOrd="0" presId="urn:microsoft.com/office/officeart/2005/8/layout/vList5"/>
    <dgm:cxn modelId="{0A322D77-833F-444D-993C-EE5FF1682791}" type="presParOf" srcId="{794A0AE0-D916-4C6C-A182-07FDA9B6EBBB}" destId="{B7789DE4-9CA9-4FCA-813B-2FA7B7BCC30A}" srcOrd="4" destOrd="0" presId="urn:microsoft.com/office/officeart/2005/8/layout/vList5"/>
    <dgm:cxn modelId="{55F07ABE-14BA-42BD-A28E-080377A11290}" type="presParOf" srcId="{B7789DE4-9CA9-4FCA-813B-2FA7B7BCC30A}" destId="{ED06CF1C-561F-42B4-8FA6-B36144293FF7}" srcOrd="0" destOrd="0" presId="urn:microsoft.com/office/officeart/2005/8/layout/vList5"/>
    <dgm:cxn modelId="{7D14AB98-6105-4433-8B19-06746568E539}" type="presParOf" srcId="{B7789DE4-9CA9-4FCA-813B-2FA7B7BCC30A}" destId="{20C0B8D6-1817-4E7B-BB59-CFC41CA3B355}" srcOrd="1" destOrd="0" presId="urn:microsoft.com/office/officeart/2005/8/layout/vList5"/>
    <dgm:cxn modelId="{9BBE26F6-E0E2-4683-91F7-FA1A901CF3A9}" type="presParOf" srcId="{794A0AE0-D916-4C6C-A182-07FDA9B6EBBB}" destId="{F59FBE4A-69B4-456A-81A0-A7C8E200016B}" srcOrd="5" destOrd="0" presId="urn:microsoft.com/office/officeart/2005/8/layout/vList5"/>
    <dgm:cxn modelId="{397444C1-96FA-4ACF-AAF0-8CC17F78C578}" type="presParOf" srcId="{794A0AE0-D916-4C6C-A182-07FDA9B6EBBB}" destId="{0D995559-52BC-4DFC-A2CC-41C6A4F712E4}" srcOrd="6" destOrd="0" presId="urn:microsoft.com/office/officeart/2005/8/layout/vList5"/>
    <dgm:cxn modelId="{402BF4AC-6CB1-41A2-9BDC-C8EC4173E99B}" type="presParOf" srcId="{0D995559-52BC-4DFC-A2CC-41C6A4F712E4}" destId="{8844BDF0-1330-420A-B6A5-42B0F7003DA8}" srcOrd="0" destOrd="0" presId="urn:microsoft.com/office/officeart/2005/8/layout/vList5"/>
    <dgm:cxn modelId="{6B47D4FF-ABD9-435E-82CF-471A7838CDEA}" type="presParOf" srcId="{0D995559-52BC-4DFC-A2CC-41C6A4F712E4}" destId="{F3D94DB2-7335-4421-B839-29EAEAEF7241}" srcOrd="1" destOrd="0" presId="urn:microsoft.com/office/officeart/2005/8/layout/vList5"/>
    <dgm:cxn modelId="{7D7B0D19-027F-4BEF-93FF-2E5F63DFAA22}" type="presParOf" srcId="{794A0AE0-D916-4C6C-A182-07FDA9B6EBBB}" destId="{F3ED3171-C4C8-47CE-BB89-C81049B52EED}" srcOrd="7" destOrd="0" presId="urn:microsoft.com/office/officeart/2005/8/layout/vList5"/>
    <dgm:cxn modelId="{A50A979B-AE4D-48A9-AEF4-D1E390877B5E}" type="presParOf" srcId="{794A0AE0-D916-4C6C-A182-07FDA9B6EBBB}" destId="{69F2B964-688F-42B3-809D-46FE9E66D49E}" srcOrd="8" destOrd="0" presId="urn:microsoft.com/office/officeart/2005/8/layout/vList5"/>
    <dgm:cxn modelId="{8B419FFD-D417-42D4-BAD3-2C67621E24B2}" type="presParOf" srcId="{69F2B964-688F-42B3-809D-46FE9E66D49E}" destId="{9F47527E-83E8-4F33-9D2D-9A363B54F4BE}" srcOrd="0" destOrd="0" presId="urn:microsoft.com/office/officeart/2005/8/layout/vList5"/>
    <dgm:cxn modelId="{0A3A69CE-878E-4D59-8ACA-7F38AE5D4BC0}" type="presParOf" srcId="{69F2B964-688F-42B3-809D-46FE9E66D49E}" destId="{8664FFBA-4386-4C1D-86E4-C1C2E0049B3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B6A5E-534C-4C0B-ADF9-5932ADC96F6B}">
      <dsp:nvSpPr>
        <dsp:cNvPr id="0" name=""/>
        <dsp:cNvSpPr/>
      </dsp:nvSpPr>
      <dsp:spPr>
        <a:xfrm rot="5400000">
          <a:off x="4911457" y="-2762303"/>
          <a:ext cx="897091" cy="6831393"/>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05740" tIns="102870" rIns="205740" bIns="102870" numCol="1" spcCol="1270" anchor="ctr" anchorCtr="0">
          <a:noAutofit/>
        </a:bodyPr>
        <a:lstStyle/>
        <a:p>
          <a:pPr marL="171450" lvl="1" indent="-171450" algn="l" defTabSz="755650">
            <a:lnSpc>
              <a:spcPct val="90000"/>
            </a:lnSpc>
            <a:spcBef>
              <a:spcPct val="0"/>
            </a:spcBef>
            <a:spcAft>
              <a:spcPct val="15000"/>
            </a:spcAft>
            <a:buNone/>
          </a:pPr>
          <a:r>
            <a:rPr lang="en-US" sz="1700" kern="1200" dirty="0"/>
            <a:t>	</a:t>
          </a:r>
          <a:r>
            <a:rPr lang="en-US" sz="2400" b="1" kern="1200" dirty="0">
              <a:solidFill>
                <a:srgbClr val="002060"/>
              </a:solidFill>
            </a:rPr>
            <a:t>those parts of the Highway Transportation System (HTS) that must be quickly perceived</a:t>
          </a:r>
          <a:endParaRPr lang="en-US" sz="1700" b="1" kern="1200" dirty="0">
            <a:solidFill>
              <a:srgbClr val="002060"/>
            </a:solidFill>
          </a:endParaRPr>
        </a:p>
      </dsp:txBody>
      <dsp:txXfrm rot="-5400000">
        <a:off x="1944306" y="248640"/>
        <a:ext cx="6787601" cy="809507"/>
      </dsp:txXfrm>
    </dsp:sp>
    <dsp:sp modelId="{0BE805A4-B158-461C-B9FB-9D80EEB3FCA3}">
      <dsp:nvSpPr>
        <dsp:cNvPr id="0" name=""/>
        <dsp:cNvSpPr/>
      </dsp:nvSpPr>
      <dsp:spPr>
        <a:xfrm>
          <a:off x="9147" y="194"/>
          <a:ext cx="1935796" cy="1121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57150">
          <a:solidFill>
            <a:srgbClr val="F2B80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Identify</a:t>
          </a:r>
        </a:p>
      </dsp:txBody>
      <dsp:txXfrm>
        <a:off x="63887" y="54934"/>
        <a:ext cx="1826316" cy="1011884"/>
      </dsp:txXfrm>
    </dsp:sp>
    <dsp:sp modelId="{1C9F0C1C-1486-4D84-94EB-ECD97C262EA8}">
      <dsp:nvSpPr>
        <dsp:cNvPr id="0" name=""/>
        <dsp:cNvSpPr/>
      </dsp:nvSpPr>
      <dsp:spPr>
        <a:xfrm rot="5400000">
          <a:off x="4741353" y="-1847315"/>
          <a:ext cx="897091" cy="7171249"/>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05740" tIns="102870" rIns="205740" bIns="102870" numCol="1" spcCol="1270" anchor="ctr" anchorCtr="0">
          <a:noAutofit/>
        </a:bodyPr>
        <a:lstStyle/>
        <a:p>
          <a:pPr marL="228600" lvl="1" indent="-228600" algn="l" defTabSz="1066800">
            <a:lnSpc>
              <a:spcPct val="90000"/>
            </a:lnSpc>
            <a:spcBef>
              <a:spcPct val="0"/>
            </a:spcBef>
            <a:spcAft>
              <a:spcPct val="15000"/>
            </a:spcAft>
            <a:buNone/>
          </a:pPr>
          <a:r>
            <a:rPr lang="en-US" sz="2400" b="1" kern="1200" dirty="0"/>
            <a:t>	</a:t>
          </a:r>
          <a:r>
            <a:rPr lang="en-US" sz="2400" b="1" kern="1200" dirty="0">
              <a:solidFill>
                <a:srgbClr val="002060"/>
              </a:solidFill>
            </a:rPr>
            <a:t>perception as a mental process that is selective and can be improved</a:t>
          </a:r>
        </a:p>
      </dsp:txBody>
      <dsp:txXfrm rot="-5400000">
        <a:off x="1604274" y="1333556"/>
        <a:ext cx="7127457" cy="809507"/>
      </dsp:txXfrm>
    </dsp:sp>
    <dsp:sp modelId="{C62FD92A-09CF-449F-B7E7-8A56543DC295}">
      <dsp:nvSpPr>
        <dsp:cNvPr id="0" name=""/>
        <dsp:cNvSpPr/>
      </dsp:nvSpPr>
      <dsp:spPr>
        <a:xfrm>
          <a:off x="176" y="1177626"/>
          <a:ext cx="1604098" cy="1121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57150">
          <a:solidFill>
            <a:srgbClr val="F2B80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Define</a:t>
          </a:r>
        </a:p>
      </dsp:txBody>
      <dsp:txXfrm>
        <a:off x="54916" y="1232366"/>
        <a:ext cx="1494618" cy="1011884"/>
      </dsp:txXfrm>
    </dsp:sp>
    <dsp:sp modelId="{20C0B8D6-1817-4E7B-BB59-CFC41CA3B355}">
      <dsp:nvSpPr>
        <dsp:cNvPr id="0" name=""/>
        <dsp:cNvSpPr/>
      </dsp:nvSpPr>
      <dsp:spPr>
        <a:xfrm rot="5400000">
          <a:off x="4832913" y="-362607"/>
          <a:ext cx="897091" cy="6556697"/>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05740" tIns="102870" rIns="205740" bIns="102870" numCol="1" spcCol="1270" anchor="ctr" anchorCtr="0">
          <a:noAutofit/>
        </a:bodyPr>
        <a:lstStyle/>
        <a:p>
          <a:pPr marL="171450" lvl="1" indent="-171450" algn="l" defTabSz="800100">
            <a:lnSpc>
              <a:spcPct val="90000"/>
            </a:lnSpc>
            <a:spcBef>
              <a:spcPct val="0"/>
            </a:spcBef>
            <a:spcAft>
              <a:spcPct val="15000"/>
            </a:spcAft>
            <a:buNone/>
          </a:pPr>
          <a:r>
            <a:rPr lang="en-US" sz="1800" kern="1200" dirty="0"/>
            <a:t>	</a:t>
          </a:r>
          <a:r>
            <a:rPr lang="en-US" sz="2800" b="1" kern="1200" dirty="0">
              <a:solidFill>
                <a:srgbClr val="002060"/>
              </a:solidFill>
            </a:rPr>
            <a:t>the concept “Projected Path of Travel</a:t>
          </a:r>
          <a:r>
            <a:rPr lang="en-US" sz="2000" b="1" kern="1200" dirty="0">
              <a:solidFill>
                <a:srgbClr val="002060"/>
              </a:solidFill>
            </a:rPr>
            <a:t>”</a:t>
          </a:r>
          <a:endParaRPr lang="en-US" sz="1400" b="1" kern="1200" dirty="0">
            <a:solidFill>
              <a:srgbClr val="002060"/>
            </a:solidFill>
          </a:endParaRPr>
        </a:p>
      </dsp:txBody>
      <dsp:txXfrm rot="-5400000">
        <a:off x="2003110" y="2510988"/>
        <a:ext cx="6512905" cy="809507"/>
      </dsp:txXfrm>
    </dsp:sp>
    <dsp:sp modelId="{ED06CF1C-561F-42B4-8FA6-B36144293FF7}">
      <dsp:nvSpPr>
        <dsp:cNvPr id="0" name=""/>
        <dsp:cNvSpPr/>
      </dsp:nvSpPr>
      <dsp:spPr>
        <a:xfrm>
          <a:off x="176" y="2355059"/>
          <a:ext cx="2002934" cy="1121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57150">
          <a:solidFill>
            <a:srgbClr val="F2B80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Define</a:t>
          </a:r>
        </a:p>
      </dsp:txBody>
      <dsp:txXfrm>
        <a:off x="54916" y="2409799"/>
        <a:ext cx="1893454" cy="1011884"/>
      </dsp:txXfrm>
    </dsp:sp>
    <dsp:sp modelId="{F3D94DB2-7335-4421-B839-29EAEAEF7241}">
      <dsp:nvSpPr>
        <dsp:cNvPr id="0" name=""/>
        <dsp:cNvSpPr/>
      </dsp:nvSpPr>
      <dsp:spPr>
        <a:xfrm rot="5400000">
          <a:off x="4926194" y="694386"/>
          <a:ext cx="897091" cy="679757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05740" tIns="102870" rIns="205740" bIns="102870" numCol="1" spcCol="1270" anchor="ctr" anchorCtr="0">
          <a:noAutofit/>
        </a:bodyPr>
        <a:lstStyle/>
        <a:p>
          <a:pPr marL="171450" lvl="1" indent="-171450" algn="l" defTabSz="800100">
            <a:lnSpc>
              <a:spcPct val="90000"/>
            </a:lnSpc>
            <a:spcBef>
              <a:spcPct val="0"/>
            </a:spcBef>
            <a:spcAft>
              <a:spcPct val="15000"/>
            </a:spcAft>
            <a:buNone/>
          </a:pPr>
          <a:r>
            <a:rPr lang="en-US" sz="1800" kern="1200" dirty="0"/>
            <a:t>	</a:t>
          </a:r>
          <a:r>
            <a:rPr lang="en-US" sz="2400" b="1" kern="1200" dirty="0">
              <a:solidFill>
                <a:srgbClr val="002060"/>
              </a:solidFill>
            </a:rPr>
            <a:t>the three general habits for improving perception of the HTS events</a:t>
          </a:r>
          <a:endParaRPr lang="en-US" sz="1800" b="1" kern="1200" dirty="0">
            <a:solidFill>
              <a:srgbClr val="002060"/>
            </a:solidFill>
          </a:endParaRPr>
        </a:p>
      </dsp:txBody>
      <dsp:txXfrm rot="-5400000">
        <a:off x="1975953" y="3688419"/>
        <a:ext cx="6753782" cy="809507"/>
      </dsp:txXfrm>
    </dsp:sp>
    <dsp:sp modelId="{8844BDF0-1330-420A-B6A5-42B0F7003DA8}">
      <dsp:nvSpPr>
        <dsp:cNvPr id="0" name=""/>
        <dsp:cNvSpPr/>
      </dsp:nvSpPr>
      <dsp:spPr>
        <a:xfrm>
          <a:off x="176" y="3532491"/>
          <a:ext cx="1975776" cy="1121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57150">
          <a:solidFill>
            <a:srgbClr val="F2B80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Identify</a:t>
          </a:r>
        </a:p>
      </dsp:txBody>
      <dsp:txXfrm>
        <a:off x="54916" y="3587231"/>
        <a:ext cx="1866296" cy="1011884"/>
      </dsp:txXfrm>
    </dsp:sp>
    <dsp:sp modelId="{8664FFBA-4386-4C1D-86E4-C1C2E0049B36}">
      <dsp:nvSpPr>
        <dsp:cNvPr id="0" name=""/>
        <dsp:cNvSpPr/>
      </dsp:nvSpPr>
      <dsp:spPr>
        <a:xfrm rot="5400000">
          <a:off x="4123878" y="1368393"/>
          <a:ext cx="1309681" cy="7992742"/>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None/>
          </a:pPr>
          <a:r>
            <a:rPr lang="en-US" sz="2500" kern="1200" dirty="0"/>
            <a:t>	</a:t>
          </a:r>
          <a:r>
            <a:rPr lang="en-US" sz="2500" b="1" kern="1200" dirty="0">
              <a:solidFill>
                <a:srgbClr val="002060"/>
              </a:solidFill>
            </a:rPr>
            <a:t>the eye habits for vehicle control and selective scanning of the traffic scene; they can state at least three errors drivers make when not using good scanning habits</a:t>
          </a:r>
          <a:r>
            <a:rPr lang="en-US" sz="2500" b="1" kern="1200" dirty="0"/>
            <a:t>.</a:t>
          </a:r>
        </a:p>
      </dsp:txBody>
      <dsp:txXfrm rot="-5400000">
        <a:off x="782348" y="4773857"/>
        <a:ext cx="7928809" cy="1181815"/>
      </dsp:txXfrm>
    </dsp:sp>
    <dsp:sp modelId="{9F47527E-83E8-4F33-9D2D-9A363B54F4BE}">
      <dsp:nvSpPr>
        <dsp:cNvPr id="0" name=""/>
        <dsp:cNvSpPr/>
      </dsp:nvSpPr>
      <dsp:spPr>
        <a:xfrm>
          <a:off x="176" y="4804082"/>
          <a:ext cx="782171" cy="112136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57150">
          <a:solidFill>
            <a:srgbClr val="F2B800"/>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List</a:t>
          </a:r>
        </a:p>
      </dsp:txBody>
      <dsp:txXfrm>
        <a:off x="38358" y="4842264"/>
        <a:ext cx="705807" cy="104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24B52-6E85-4E1D-8AEF-1495BC43C13E}"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5C2A5-7B57-4E17-8A9E-E83842869F3F}" type="slidenum">
              <a:rPr lang="en-US" smtClean="0"/>
              <a:t>‹#›</a:t>
            </a:fld>
            <a:endParaRPr lang="en-US"/>
          </a:p>
        </p:txBody>
      </p:sp>
    </p:spTree>
    <p:extLst>
      <p:ext uri="{BB962C8B-B14F-4D97-AF65-F5344CB8AC3E}">
        <p14:creationId xmlns:p14="http://schemas.microsoft.com/office/powerpoint/2010/main" val="122978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7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A22CBD8-F136-4C4C-A4D2-C982756D9C43}"/>
              </a:ext>
            </a:extLst>
          </p:cNvPr>
          <p:cNvSpPr>
            <a:spLocks noGrp="1"/>
          </p:cNvSpPr>
          <p:nvPr>
            <p:ph type="body" idx="1"/>
          </p:nvPr>
        </p:nvSpPr>
        <p:spPr/>
        <p:txBody>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5" normalizeH="0" baseline="0" noProof="0" dirty="0">
                <a:ln>
                  <a:noFill/>
                </a:ln>
                <a:solidFill>
                  <a:prstClr val="black"/>
                </a:solidFill>
                <a:effectLst/>
                <a:uLnTx/>
                <a:uFillTx/>
                <a:latin typeface="Times New Roman"/>
                <a:ea typeface="+mn-ea"/>
                <a:cs typeface="Times New Roman"/>
              </a:rPr>
              <a:t>Takes </a:t>
            </a:r>
            <a:r>
              <a:rPr kumimoji="0" lang="en-US" sz="1200" b="1" i="0" u="none" strike="noStrike" kern="1200" cap="none" spc="0" normalizeH="0" baseline="0" noProof="0" dirty="0">
                <a:ln>
                  <a:noFill/>
                </a:ln>
                <a:solidFill>
                  <a:prstClr val="black"/>
                </a:solidFill>
                <a:effectLst/>
                <a:uLnTx/>
                <a:uFillTx/>
                <a:latin typeface="Times New Roman"/>
                <a:ea typeface="+mn-ea"/>
                <a:cs typeface="Times New Roman"/>
              </a:rPr>
              <a:t>Time - </a:t>
            </a:r>
            <a:r>
              <a:rPr kumimoji="0" lang="en-US" sz="1200" b="1" i="0" u="none" strike="noStrike" kern="1200" cap="none" spc="-5" normalizeH="0" baseline="0" noProof="0" dirty="0">
                <a:ln>
                  <a:noFill/>
                </a:ln>
                <a:solidFill>
                  <a:prstClr val="black"/>
                </a:solidFill>
                <a:effectLst/>
                <a:uLnTx/>
                <a:uFillTx/>
                <a:latin typeface="Times New Roman"/>
                <a:ea typeface="+mn-ea"/>
                <a:cs typeface="Times New Roman"/>
              </a:rPr>
              <a:t>Must be Selective</a:t>
            </a:r>
            <a:r>
              <a:rPr kumimoji="0" lang="en-US" sz="1200" b="1" i="0" u="none" strike="noStrike" kern="1200" cap="none" spc="15" normalizeH="0" baseline="0" noProof="0" dirty="0">
                <a:ln>
                  <a:noFill/>
                </a:ln>
                <a:solidFill>
                  <a:prstClr val="black"/>
                </a:solidFill>
                <a:effectLst/>
                <a:uLnTx/>
                <a:uFillTx/>
                <a:latin typeface="Times New Roman"/>
                <a:ea typeface="+mn-ea"/>
                <a:cs typeface="Times New Roman"/>
              </a:rPr>
              <a:t> </a:t>
            </a:r>
            <a:r>
              <a:rPr kumimoji="0" lang="en-US" sz="1200" b="1" i="0" u="none" strike="noStrike" kern="1200" cap="none" spc="-5" normalizeH="0" baseline="0" noProof="0" dirty="0">
                <a:ln>
                  <a:noFill/>
                </a:ln>
                <a:solidFill>
                  <a:prstClr val="black"/>
                </a:solidFill>
                <a:effectLst/>
                <a:uLnTx/>
                <a:uFillTx/>
                <a:latin typeface="Times New Roman"/>
                <a:ea typeface="+mn-ea"/>
                <a:cs typeface="Times New Roman"/>
              </a:rPr>
              <a:t>Process</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imes New Roman"/>
              <a:ea typeface="+mn-ea"/>
              <a:cs typeface="Times New Roman"/>
            </a:endParaRPr>
          </a:p>
          <a:p>
            <a:pPr marL="469900" marR="5080" lvl="0" indent="-228600" algn="l" defTabSz="914400" rtl="0" eaLnBrk="1" fontAlgn="auto" latinLnBrk="0" hangingPunct="1">
              <a:lnSpc>
                <a:spcPts val="1370"/>
              </a:lnSpc>
              <a:spcBef>
                <a:spcPts val="0"/>
              </a:spcBef>
              <a:spcAft>
                <a:spcPts val="0"/>
              </a:spcAft>
              <a:buClrTx/>
              <a:buSzTx/>
              <a:buFont typeface="Symbol"/>
              <a:buChar char=""/>
              <a:tabLst>
                <a:tab pos="469265" algn="l"/>
                <a:tab pos="469900" algn="l"/>
              </a:tabLst>
              <a:defRPr/>
            </a:pP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Our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eyes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and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other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senses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can send more information</a:t>
            </a:r>
            <a:r>
              <a:rPr kumimoji="0" lang="en-US" sz="1200" b="0" i="0" u="none" strike="noStrike" kern="1200" cap="none" spc="-7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to  the brain than the brain can attend to in a</a:t>
            </a:r>
            <a:r>
              <a:rPr kumimoji="0" lang="en-US" sz="1200" b="0" i="0" u="none" strike="noStrike" kern="1200" cap="none" spc="-6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moment.</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469900" marR="122555" lvl="0" indent="-228600" algn="l" defTabSz="914400" rtl="0" eaLnBrk="1" fontAlgn="auto" latinLnBrk="0" hangingPunct="1">
              <a:lnSpc>
                <a:spcPct val="95700"/>
              </a:lnSpc>
              <a:spcBef>
                <a:spcPts val="65"/>
              </a:spcBef>
              <a:spcAft>
                <a:spcPts val="0"/>
              </a:spcAft>
              <a:buClrTx/>
              <a:buSzTx/>
              <a:buFont typeface="Symbol"/>
              <a:buChar char=""/>
              <a:tabLst>
                <a:tab pos="469265" algn="l"/>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You can only identify and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process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one thing at a</a:t>
            </a:r>
            <a:r>
              <a:rPr kumimoji="0" lang="en-US" sz="12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time.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Those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items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are familiar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can be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identified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rather quickly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versus something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not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familiar will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take  longer to identify and</a:t>
            </a:r>
            <a:r>
              <a:rPr kumimoji="0" lang="en-US" sz="12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process.</a:t>
            </a:r>
          </a:p>
          <a:p>
            <a:pPr marL="469900" marR="122555" lvl="0" indent="-228600" algn="l" defTabSz="914400" rtl="0" eaLnBrk="1" fontAlgn="auto" latinLnBrk="0" hangingPunct="1">
              <a:lnSpc>
                <a:spcPct val="95700"/>
              </a:lnSpc>
              <a:spcBef>
                <a:spcPts val="65"/>
              </a:spcBef>
              <a:spcAft>
                <a:spcPts val="0"/>
              </a:spcAft>
              <a:buClrTx/>
              <a:buSzTx/>
              <a:buFont typeface="Symbol"/>
              <a:buChar char=""/>
              <a:tabLst>
                <a:tab pos="469265" algn="l"/>
                <a:tab pos="469900" algn="l"/>
              </a:tabLst>
              <a:defRPr/>
            </a:pP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469900" marR="122555" lvl="0" indent="-228600" algn="l" defTabSz="914400" rtl="0" eaLnBrk="1" fontAlgn="auto" latinLnBrk="0" hangingPunct="1">
              <a:lnSpc>
                <a:spcPct val="95700"/>
              </a:lnSpc>
              <a:spcBef>
                <a:spcPts val="65"/>
              </a:spcBef>
              <a:spcAft>
                <a:spcPts val="0"/>
              </a:spcAft>
              <a:buClrTx/>
              <a:buSzTx/>
              <a:buFont typeface="Symbol"/>
              <a:buChar char=""/>
              <a:tabLst>
                <a:tab pos="469265" algn="l"/>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Familiar symbols and objects may be processed more quickly than  sentences or words</a:t>
            </a:r>
          </a:p>
          <a:p>
            <a:endParaRPr lang="en-US" dirty="0"/>
          </a:p>
        </p:txBody>
      </p:sp>
    </p:spTree>
    <p:extLst>
      <p:ext uri="{BB962C8B-B14F-4D97-AF65-F5344CB8AC3E}">
        <p14:creationId xmlns:p14="http://schemas.microsoft.com/office/powerpoint/2010/main" val="627895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Takes time - must be a selective process</a:t>
            </a:r>
          </a:p>
          <a:p>
            <a:pPr marL="469900" marR="5080" lvl="0" indent="-228600" algn="l" defTabSz="914400" rtl="0" eaLnBrk="1" fontAlgn="auto" latinLnBrk="0" hangingPunct="1">
              <a:lnSpc>
                <a:spcPts val="1380"/>
              </a:lnSpc>
              <a:spcBef>
                <a:spcPts val="195"/>
              </a:spcBef>
              <a:spcAft>
                <a:spcPts val="0"/>
              </a:spcAft>
              <a:buClrTx/>
              <a:buSzTx/>
              <a:buFont typeface="Symbol"/>
              <a:buChar char=""/>
              <a:tabLst>
                <a:tab pos="469265" algn="l"/>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Identifying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something 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done with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two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parts of your  vision. </a:t>
            </a:r>
          </a:p>
          <a:p>
            <a:pPr marL="469900" marR="5080" lvl="0" indent="-228600" algn="l" defTabSz="914400" rtl="0" eaLnBrk="1" fontAlgn="auto" latinLnBrk="0" hangingPunct="1">
              <a:lnSpc>
                <a:spcPts val="1380"/>
              </a:lnSpc>
              <a:spcBef>
                <a:spcPts val="195"/>
              </a:spcBef>
              <a:spcAft>
                <a:spcPts val="0"/>
              </a:spcAft>
              <a:buClrTx/>
              <a:buSzTx/>
              <a:buFont typeface="Symbol"/>
              <a:buChar char=""/>
              <a:tabLst>
                <a:tab pos="469265" algn="l"/>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The one part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peripheral-vision and the second  part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central vision. </a:t>
            </a:r>
          </a:p>
          <a:p>
            <a:pPr marL="469900" marR="5080" lvl="0" indent="-228600" algn="l" defTabSz="914400" rtl="0" eaLnBrk="1" fontAlgn="auto" latinLnBrk="0" hangingPunct="1">
              <a:lnSpc>
                <a:spcPts val="1380"/>
              </a:lnSpc>
              <a:spcBef>
                <a:spcPts val="195"/>
              </a:spcBef>
              <a:spcAft>
                <a:spcPts val="0"/>
              </a:spcAft>
              <a:buClrTx/>
              <a:buSzTx/>
              <a:buFont typeface="Symbol"/>
              <a:buChar char=""/>
              <a:tabLst>
                <a:tab pos="469265" algn="l"/>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The latter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no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more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than 10  degrees of your vision and you primarily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use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this part to  identify and read. </a:t>
            </a:r>
          </a:p>
          <a:p>
            <a:pPr marL="469900" marR="5080" lvl="0" indent="-228600" algn="l" defTabSz="914400" rtl="0" eaLnBrk="1" fontAlgn="auto" latinLnBrk="0" hangingPunct="1">
              <a:lnSpc>
                <a:spcPts val="1380"/>
              </a:lnSpc>
              <a:spcBef>
                <a:spcPts val="195"/>
              </a:spcBef>
              <a:spcAft>
                <a:spcPts val="0"/>
              </a:spcAft>
              <a:buClrTx/>
              <a:buSzTx/>
              <a:buFont typeface="Symbol"/>
              <a:buChar char=""/>
              <a:tabLst>
                <a:tab pos="469265" algn="l"/>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The first part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peripheral and this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your field of vision on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either side of central vision. </a:t>
            </a:r>
          </a:p>
          <a:p>
            <a:pPr marL="927100" marR="5080" lvl="1" indent="-228600" algn="l" defTabSz="914400" rtl="0" eaLnBrk="1" fontAlgn="auto" latinLnBrk="0" hangingPunct="1">
              <a:lnSpc>
                <a:spcPts val="1380"/>
              </a:lnSpc>
              <a:spcBef>
                <a:spcPts val="195"/>
              </a:spcBef>
              <a:spcAft>
                <a:spcPts val="0"/>
              </a:spcAft>
              <a:buClrTx/>
              <a:buSzTx/>
              <a:buFont typeface="Symbol"/>
              <a:buChar char=""/>
              <a:tabLst>
                <a:tab pos="469265" algn="l"/>
                <a:tab pos="469900" algn="l"/>
              </a:tabLst>
              <a:defRPr/>
            </a:pP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What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you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see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with this vision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size, color and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movement. </a:t>
            </a:r>
          </a:p>
          <a:p>
            <a:pPr marL="927100" marR="5080" lvl="1" indent="-228600" algn="l" defTabSz="914400" rtl="0" eaLnBrk="1" fontAlgn="auto" latinLnBrk="0" hangingPunct="1">
              <a:lnSpc>
                <a:spcPts val="1380"/>
              </a:lnSpc>
              <a:spcBef>
                <a:spcPts val="195"/>
              </a:spcBef>
              <a:spcAft>
                <a:spcPts val="0"/>
              </a:spcAft>
              <a:buClrTx/>
              <a:buSzTx/>
              <a:buFont typeface="Symbol"/>
              <a:buChar char=""/>
              <a:tabLst>
                <a:tab pos="469265" algn="l"/>
                <a:tab pos="469900" algn="l"/>
              </a:tabLst>
              <a:defRPr/>
            </a:pP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Many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times something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seen in this vision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will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cause you  to direct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your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central vision at the</a:t>
            </a:r>
            <a:r>
              <a:rPr kumimoji="0" lang="en-US" sz="1200" b="0" i="0" u="none" strike="noStrike" kern="1200" cap="none" spc="-2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object.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993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736A7C7-7104-42C7-99DB-35B216D6F0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takes the mind time to process the incoming information-to organize it, classify it and make it meaningful. In a moving vehicle, time is limited. Therefore, our perception of the traffic scene must be a selective process. We must choose what we will attend to and perceive.</a:t>
            </a:r>
          </a:p>
          <a:p>
            <a:endParaRPr lang="en-US" dirty="0"/>
          </a:p>
        </p:txBody>
      </p:sp>
    </p:spTree>
    <p:extLst>
      <p:ext uri="{BB962C8B-B14F-4D97-AF65-F5344CB8AC3E}">
        <p14:creationId xmlns:p14="http://schemas.microsoft.com/office/powerpoint/2010/main" val="861677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D797141-89B0-413B-B9B6-94A353CB69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Factors affecting perception</a:t>
            </a:r>
          </a:p>
          <a:p>
            <a:endParaRPr lang="en-US" dirty="0"/>
          </a:p>
        </p:txBody>
      </p:sp>
    </p:spTree>
    <p:extLst>
      <p:ext uri="{BB962C8B-B14F-4D97-AF65-F5344CB8AC3E}">
        <p14:creationId xmlns:p14="http://schemas.microsoft.com/office/powerpoint/2010/main" val="24984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F4BB5FB-09F9-4F00-8562-D88881A70A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Factors affecting perception</a:t>
            </a:r>
          </a:p>
          <a:p>
            <a:endParaRPr lang="en-US" dirty="0"/>
          </a:p>
        </p:txBody>
      </p:sp>
    </p:spTree>
    <p:extLst>
      <p:ext uri="{BB962C8B-B14F-4D97-AF65-F5344CB8AC3E}">
        <p14:creationId xmlns:p14="http://schemas.microsoft.com/office/powerpoint/2010/main" val="323733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F4BB5FB-09F9-4F00-8562-D88881A70A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Factors affecting perception</a:t>
            </a:r>
          </a:p>
          <a:p>
            <a:endParaRPr lang="en-US" dirty="0"/>
          </a:p>
        </p:txBody>
      </p:sp>
    </p:spTree>
    <p:extLst>
      <p:ext uri="{BB962C8B-B14F-4D97-AF65-F5344CB8AC3E}">
        <p14:creationId xmlns:p14="http://schemas.microsoft.com/office/powerpoint/2010/main" val="605820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BA9BBA-66D2-40B3-806C-9217C67412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Factors affecting perception</a:t>
            </a:r>
          </a:p>
          <a:p>
            <a:endParaRPr lang="en-US" dirty="0"/>
          </a:p>
        </p:txBody>
      </p:sp>
    </p:spTree>
    <p:extLst>
      <p:ext uri="{BB962C8B-B14F-4D97-AF65-F5344CB8AC3E}">
        <p14:creationId xmlns:p14="http://schemas.microsoft.com/office/powerpoint/2010/main" val="245295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Can be improved with direct practices</a:t>
            </a:r>
          </a:p>
          <a:p>
            <a:r>
              <a:rPr lang="en-US" sz="1200" kern="1200" dirty="0">
                <a:solidFill>
                  <a:schemeClr val="tx1"/>
                </a:solidFill>
                <a:effectLst/>
                <a:latin typeface="+mn-lt"/>
                <a:ea typeface="+mn-ea"/>
                <a:cs typeface="+mn-cs"/>
              </a:rPr>
              <a:t>We perceive in order to learn, but we can also learn to improve the perceptual process itself.  Powers of observation develop as they are trained and used in a directed way. No matter how well we think we can perceive, perceptions improve with training and practice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takes the mind time to process the incoming information-to organize it, classify it and make it meaningful. In a moving vehicle, time is limited. Therefore, our perception of the traffic scene must be a selective process. We must choose what we will attend to and perceive.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86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Factors affecting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an expert has problems if the body is not kept in good physical condition. Health, fatigue, drugs and emotions affect perceptions. What our mind selects to process at a given moment depends on our goals or what is important to us.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317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Factors affecting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an expert has problems if the body is not kept in good physical condition.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Health, fatigue, drugs and emotions affect perceptions.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our mind selects to process at a given moment depends on our goals or what is important to us.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216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spcBef>
                <a:spcPts val="0"/>
              </a:spcBef>
              <a:spcAft>
                <a:spcPts val="1000"/>
              </a:spcAft>
            </a:pPr>
            <a:r>
              <a:rPr lang="en-US" sz="1800" kern="1400" dirty="0">
                <a:ln>
                  <a:noFill/>
                </a:ln>
                <a:solidFill>
                  <a:srgbClr val="FF6600"/>
                </a:solidFill>
                <a:effectLst/>
                <a:latin typeface="Trebuchet MS" panose="020B0603020202020204" pitchFamily="34" charset="0"/>
              </a:rPr>
              <a:t>Nature of Perception</a:t>
            </a:r>
          </a:p>
          <a:p>
            <a:pPr marL="0" marR="0" indent="0" algn="just">
              <a:spcBef>
                <a:spcPts val="0"/>
              </a:spcBef>
              <a:spcAft>
                <a:spcPts val="1000"/>
              </a:spcAft>
            </a:pPr>
            <a:r>
              <a:rPr lang="en-US" sz="1200" kern="1400" dirty="0">
                <a:ln>
                  <a:noFill/>
                </a:ln>
                <a:solidFill>
                  <a:srgbClr val="000000"/>
                </a:solidFill>
                <a:effectLst/>
                <a:latin typeface="Trebuchet MS" panose="020B0603020202020204" pitchFamily="34" charset="0"/>
              </a:rPr>
              <a:t>Perception is an ongoing process that involves a number of mental operations such as associating, comparing and matching. It can be done skillfully or haphazardly. </a:t>
            </a:r>
          </a:p>
          <a:p>
            <a:pPr marL="0" marR="0" indent="0" algn="l">
              <a:spcBef>
                <a:spcPts val="0"/>
              </a:spcBef>
              <a:spcAft>
                <a:spcPts val="0"/>
              </a:spcAft>
            </a:pPr>
            <a:r>
              <a:rPr lang="en-US" sz="1200" b="1" kern="1400" dirty="0">
                <a:ln>
                  <a:noFill/>
                </a:ln>
                <a:solidFill>
                  <a:srgbClr val="000000"/>
                </a:solidFill>
                <a:effectLst/>
                <a:latin typeface="Trebuchet MS" panose="020B0603020202020204" pitchFamily="34" charset="0"/>
              </a:rPr>
              <a:t>Involves our senses and brain</a:t>
            </a:r>
          </a:p>
          <a:p>
            <a:pPr marL="0" marR="0" indent="0" algn="just">
              <a:spcBef>
                <a:spcPts val="0"/>
              </a:spcBef>
              <a:spcAft>
                <a:spcPts val="1000"/>
              </a:spcAft>
            </a:pPr>
            <a:r>
              <a:rPr lang="en-US" sz="1200" kern="1400" dirty="0">
                <a:ln>
                  <a:noFill/>
                </a:ln>
                <a:solidFill>
                  <a:srgbClr val="000000"/>
                </a:solidFill>
                <a:effectLst/>
                <a:latin typeface="Trebuchet MS" panose="020B0603020202020204" pitchFamily="34" charset="0"/>
              </a:rPr>
              <a:t>Awareness is the first step in the process of perception. We can't identify something of which we are not aware. To become aware of something means we must not only observe it, we must also give attention to it. A driver is usually aware of traffic controls such as stop signs, traffic lights, and posted speed signs and they are easily identified. Traffic controls that are not so easily identified are warning signs. Drivers see the warning sign, but they do not identify it. We become aware of things through our senses.</a:t>
            </a:r>
          </a:p>
          <a:p>
            <a:pPr marL="0" marR="0" indent="0" algn="l">
              <a:spcBef>
                <a:spcPts val="0"/>
              </a:spcBef>
              <a:spcAft>
                <a:spcPts val="0"/>
              </a:spcAft>
            </a:pPr>
            <a:r>
              <a:rPr lang="en-US" sz="1200" kern="1400" dirty="0">
                <a:ln>
                  <a:noFill/>
                </a:ln>
                <a:solidFill>
                  <a:srgbClr val="000000"/>
                </a:solidFill>
                <a:effectLst/>
                <a:latin typeface="Trebuchet MS" panose="020B0603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7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6688BAA-1169-4CAE-BD31-D50AB32AF8A4}"/>
              </a:ext>
            </a:extLst>
          </p:cNvPr>
          <p:cNvSpPr>
            <a:spLocks noGrp="1"/>
          </p:cNvSpPr>
          <p:nvPr>
            <p:ph type="body" idx="1"/>
          </p:nvPr>
        </p:nvSpPr>
        <p:spPr/>
        <p:txBody>
          <a:bodyPr/>
          <a:lstStyle/>
          <a:p>
            <a:pPr marL="0" indent="0">
              <a:buFont typeface="Arial" panose="020B0604020202020204" pitchFamily="34" charset="0"/>
              <a:buNone/>
            </a:pPr>
            <a:r>
              <a:rPr lang="en-US" dirty="0"/>
              <a:t>Mental  and emotional conditions can affect your perceptual abilities and the driving task.</a:t>
            </a:r>
          </a:p>
          <a:p>
            <a:pPr marL="0" indent="0">
              <a:buFont typeface="Arial" panose="020B0604020202020204" pitchFamily="34" charset="0"/>
              <a:buNone/>
            </a:pPr>
            <a:r>
              <a:rPr lang="en-US" dirty="0"/>
              <a:t> Anger, sadness, happiness</a:t>
            </a:r>
          </a:p>
          <a:p>
            <a:r>
              <a:rPr lang="en-US" dirty="0"/>
              <a:t> Anxiety, depression</a:t>
            </a:r>
          </a:p>
          <a:p>
            <a:r>
              <a:rPr lang="en-US" dirty="0"/>
              <a:t> Mental distractions </a:t>
            </a:r>
          </a:p>
          <a:p>
            <a:r>
              <a:rPr lang="en-US" dirty="0"/>
              <a:t> Medications, Alcohol, Drugs</a:t>
            </a:r>
          </a:p>
          <a:p>
            <a:endParaRPr lang="en-US" dirty="0"/>
          </a:p>
        </p:txBody>
      </p:sp>
    </p:spTree>
    <p:extLst>
      <p:ext uri="{BB962C8B-B14F-4D97-AF65-F5344CB8AC3E}">
        <p14:creationId xmlns:p14="http://schemas.microsoft.com/office/powerpoint/2010/main" val="2243035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slide –effects of speed on FOV</a:t>
            </a:r>
          </a:p>
          <a:p>
            <a:pPr marL="241300" marR="5080" indent="-228600">
              <a:lnSpc>
                <a:spcPts val="1380"/>
              </a:lnSpc>
              <a:spcBef>
                <a:spcPts val="195"/>
              </a:spcBef>
              <a:buFont typeface="Symbol"/>
              <a:buChar char=""/>
              <a:tabLst>
                <a:tab pos="240665" algn="l"/>
                <a:tab pos="241300" algn="l"/>
              </a:tabLst>
            </a:pPr>
            <a:r>
              <a:rPr lang="en-US" sz="1200" dirty="0">
                <a:latin typeface="Times New Roman"/>
                <a:cs typeface="Times New Roman"/>
              </a:rPr>
              <a:t>It takes time for the brain to process the incoming information that it receives. It must organize it, classify it and make it meaningful.  In a moving vehicle , that time is limited.  The speed that a vehicle is travelling can affect the field of vision of the driver.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663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 slide- effects of speed on FOV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a:cs typeface="Times New Roman"/>
              </a:rPr>
              <a:t>It takes the </a:t>
            </a:r>
            <a:r>
              <a:rPr lang="en-US" sz="1200" spc="-5" dirty="0">
                <a:latin typeface="Times New Roman"/>
                <a:cs typeface="Times New Roman"/>
              </a:rPr>
              <a:t>mind time </a:t>
            </a:r>
            <a:r>
              <a:rPr lang="en-US" sz="1200" dirty="0">
                <a:latin typeface="Times New Roman"/>
                <a:cs typeface="Times New Roman"/>
              </a:rPr>
              <a:t>to </a:t>
            </a:r>
            <a:r>
              <a:rPr lang="en-US" sz="1200" spc="-5" dirty="0">
                <a:latin typeface="Times New Roman"/>
                <a:cs typeface="Times New Roman"/>
              </a:rPr>
              <a:t>process </a:t>
            </a:r>
            <a:r>
              <a:rPr lang="en-US" sz="1200" dirty="0">
                <a:latin typeface="Times New Roman"/>
                <a:cs typeface="Times New Roman"/>
              </a:rPr>
              <a:t>the </a:t>
            </a:r>
            <a:r>
              <a:rPr lang="en-US" sz="1200" spc="-5" dirty="0">
                <a:latin typeface="Times New Roman"/>
                <a:cs typeface="Times New Roman"/>
              </a:rPr>
              <a:t>incoming  information-to </a:t>
            </a:r>
            <a:r>
              <a:rPr lang="en-US" sz="1200" dirty="0">
                <a:latin typeface="Times New Roman"/>
                <a:cs typeface="Times New Roman"/>
              </a:rPr>
              <a:t>organize it, </a:t>
            </a:r>
            <a:r>
              <a:rPr lang="en-US" sz="1200" spc="-5" dirty="0">
                <a:latin typeface="Times New Roman"/>
                <a:cs typeface="Times New Roman"/>
              </a:rPr>
              <a:t>classify </a:t>
            </a:r>
            <a:r>
              <a:rPr lang="en-US" sz="1200" dirty="0">
                <a:latin typeface="Times New Roman"/>
                <a:cs typeface="Times New Roman"/>
              </a:rPr>
              <a:t>it and </a:t>
            </a:r>
            <a:r>
              <a:rPr lang="en-US" sz="1200" spc="-5" dirty="0">
                <a:latin typeface="Times New Roman"/>
                <a:cs typeface="Times New Roman"/>
              </a:rPr>
              <a:t>make </a:t>
            </a:r>
            <a:r>
              <a:rPr lang="en-US" sz="1200" dirty="0">
                <a:latin typeface="Times New Roman"/>
                <a:cs typeface="Times New Roman"/>
              </a:rPr>
              <a:t>it  </a:t>
            </a:r>
            <a:r>
              <a:rPr lang="en-US" sz="1200" spc="-5" dirty="0">
                <a:latin typeface="Times New Roman"/>
                <a:cs typeface="Times New Roman"/>
              </a:rPr>
              <a:t>meaningful. </a:t>
            </a:r>
            <a:r>
              <a:rPr lang="en-US" sz="1200" dirty="0">
                <a:latin typeface="Times New Roman"/>
                <a:cs typeface="Times New Roman"/>
              </a:rPr>
              <a:t>In a </a:t>
            </a:r>
            <a:r>
              <a:rPr lang="en-US" sz="1200" spc="-5" dirty="0">
                <a:latin typeface="Times New Roman"/>
                <a:cs typeface="Times New Roman"/>
              </a:rPr>
              <a:t>moving </a:t>
            </a:r>
            <a:r>
              <a:rPr lang="en-US" sz="1200" dirty="0">
                <a:latin typeface="Times New Roman"/>
                <a:cs typeface="Times New Roman"/>
              </a:rPr>
              <a:t>vehicle, </a:t>
            </a:r>
            <a:r>
              <a:rPr lang="en-US" sz="1200" spc="-5" dirty="0">
                <a:latin typeface="Times New Roman"/>
                <a:cs typeface="Times New Roman"/>
              </a:rPr>
              <a:t>time is</a:t>
            </a:r>
            <a:r>
              <a:rPr lang="en-US" sz="1200" spc="25" dirty="0">
                <a:latin typeface="Times New Roman"/>
                <a:cs typeface="Times New Roman"/>
              </a:rPr>
              <a:t> </a:t>
            </a:r>
            <a:r>
              <a:rPr lang="en-US" sz="1200" spc="-5" dirty="0">
                <a:latin typeface="Times New Roman"/>
                <a:cs typeface="Times New Roman"/>
              </a:rPr>
              <a:t>limited.</a:t>
            </a:r>
            <a:endParaRPr lang="en-US" sz="1200" dirty="0">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879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Extra slide- effects of speed on FOV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51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F6833C2C-EA1F-4598-B15F-C32110C9B0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7A50FB11-75F4-4411-8E2B-541B8046C03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5411" name="Rectangle 2">
            <a:extLst>
              <a:ext uri="{FF2B5EF4-FFF2-40B4-BE49-F238E27FC236}">
                <a16:creationId xmlns:a16="http://schemas.microsoft.com/office/drawing/2014/main" id="{7D313130-DD89-4A77-A5EF-C37F455F07A3}"/>
              </a:ext>
            </a:extLst>
          </p:cNvPr>
          <p:cNvSpPr>
            <a:spLocks noGrp="1" noRot="1" noChangeAspect="1" noChangeArrowheads="1" noTextEdit="1"/>
          </p:cNvSpPr>
          <p:nvPr>
            <p:ph type="sldImg"/>
          </p:nvPr>
        </p:nvSpPr>
        <p:spPr>
          <a:xfrm>
            <a:off x="641350" y="1162050"/>
            <a:ext cx="5575300" cy="3136900"/>
          </a:xfrm>
          <a:ln/>
        </p:spPr>
      </p:sp>
      <p:sp>
        <p:nvSpPr>
          <p:cNvPr id="145412" name="Rectangle 3">
            <a:extLst>
              <a:ext uri="{FF2B5EF4-FFF2-40B4-BE49-F238E27FC236}">
                <a16:creationId xmlns:a16="http://schemas.microsoft.com/office/drawing/2014/main" id="{9F285CD8-037A-4062-B742-E8ABE9191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5" normalizeH="0" baseline="0" noProof="0" dirty="0">
                <a:ln>
                  <a:noFill/>
                </a:ln>
                <a:solidFill>
                  <a:prstClr val="black"/>
                </a:solidFill>
                <a:effectLst/>
                <a:uLnTx/>
                <a:uFillTx/>
                <a:latin typeface="Times New Roman"/>
                <a:ea typeface="+mn-ea"/>
                <a:cs typeface="Times New Roman"/>
              </a:rPr>
              <a:t>Session 1 Objectives</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469900" marR="597535" lvl="0" indent="-228600" algn="l" defTabSz="914400" rtl="0" eaLnBrk="1" fontAlgn="auto" latinLnBrk="0" hangingPunct="1">
              <a:lnSpc>
                <a:spcPts val="1380"/>
              </a:lnSpc>
              <a:spcBef>
                <a:spcPts val="5"/>
              </a:spcBef>
              <a:spcAft>
                <a:spcPts val="0"/>
              </a:spcAft>
              <a:buClrTx/>
              <a:buSzTx/>
              <a:buFontTx/>
              <a:buAutoNum type="arabicPeriod"/>
              <a:tabLst>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 those parts of the Highway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Transportation System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must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be quickly  perceived.</a:t>
            </a:r>
          </a:p>
          <a:p>
            <a:pPr marL="469900" marR="0" lvl="0" indent="-228600" algn="l" defTabSz="914400" rtl="0" eaLnBrk="1" fontAlgn="auto" latinLnBrk="0" hangingPunct="1">
              <a:lnSpc>
                <a:spcPts val="1315"/>
              </a:lnSpc>
              <a:spcBef>
                <a:spcPts val="0"/>
              </a:spcBef>
              <a:spcAft>
                <a:spcPts val="0"/>
              </a:spcAft>
              <a:buClrTx/>
              <a:buSzTx/>
              <a:buFontTx/>
              <a:buAutoNum type="arabicPeriod"/>
              <a:tabLst>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Define perception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as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a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mental process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selective and can be</a:t>
            </a:r>
            <a:r>
              <a:rPr kumimoji="0" lang="en-US" sz="12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improved.</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469900" marR="0" lvl="0" indent="-228600" algn="l" defTabSz="914400" rtl="0" eaLnBrk="1" fontAlgn="auto" latinLnBrk="0" hangingPunct="1">
              <a:lnSpc>
                <a:spcPts val="1380"/>
              </a:lnSpc>
              <a:spcBef>
                <a:spcPts val="0"/>
              </a:spcBef>
              <a:spcAft>
                <a:spcPts val="0"/>
              </a:spcAft>
              <a:buClrTx/>
              <a:buSzTx/>
              <a:buFontTx/>
              <a:buAutoNum type="arabicPeriod"/>
              <a:tabLst>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Define the concept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"Projected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Path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of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Travel"</a:t>
            </a:r>
          </a:p>
          <a:p>
            <a:pPr marL="469900" marR="0" lvl="0" indent="-228600" algn="l" defTabSz="914400" rtl="0" eaLnBrk="1" fontAlgn="auto" latinLnBrk="0" hangingPunct="1">
              <a:lnSpc>
                <a:spcPts val="1380"/>
              </a:lnSpc>
              <a:spcBef>
                <a:spcPts val="0"/>
              </a:spcBef>
              <a:spcAft>
                <a:spcPts val="0"/>
              </a:spcAft>
              <a:buClrTx/>
              <a:buSzTx/>
              <a:buFontTx/>
              <a:buAutoNum type="arabicPeriod"/>
              <a:tabLst>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 three general habits for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improving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a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driver's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perceptual</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skills.</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469900" marR="5080" lvl="0" indent="-228600" algn="l" defTabSz="914400" rtl="0" eaLnBrk="1" fontAlgn="auto" latinLnBrk="0" hangingPunct="1">
              <a:lnSpc>
                <a:spcPts val="1380"/>
              </a:lnSpc>
              <a:spcBef>
                <a:spcPts val="65"/>
              </a:spcBef>
              <a:spcAft>
                <a:spcPts val="0"/>
              </a:spcAft>
              <a:buClrTx/>
              <a:buSzTx/>
              <a:buFontTx/>
              <a:buAutoNum type="arabicPeriod"/>
              <a:tabLst>
                <a:tab pos="4699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List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the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eye habits for vehicle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control and selective scanning of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the traffic scene; they can  state at least three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errors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drivers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make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when not using good scanning</a:t>
            </a:r>
            <a:r>
              <a:rPr kumimoji="0" lang="en-US" sz="1200" b="0" i="0" u="none" strike="noStrike" kern="1200" cap="none" spc="-7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habits.</a:t>
            </a:r>
          </a:p>
          <a:p>
            <a:pPr eaLnBrk="1" hangingPunct="1"/>
            <a:endParaRPr lang="en-US" altLang="en-US" dirty="0"/>
          </a:p>
        </p:txBody>
      </p:sp>
    </p:spTree>
    <p:extLst>
      <p:ext uri="{BB962C8B-B14F-4D97-AF65-F5344CB8AC3E}">
        <p14:creationId xmlns:p14="http://schemas.microsoft.com/office/powerpoint/2010/main" val="327635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791657-49EF-4535-84FB-1B0B0847109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complexity of the Highway Transportation System</a:t>
            </a:r>
          </a:p>
          <a:p>
            <a:r>
              <a:rPr lang="en-US" sz="1200" b="1" kern="1200">
                <a:solidFill>
                  <a:schemeClr val="tx1"/>
                </a:solidFill>
                <a:effectLst/>
                <a:latin typeface="+mn-lt"/>
                <a:ea typeface="+mn-ea"/>
                <a:cs typeface="+mn-cs"/>
              </a:rPr>
              <a:t>Own Vehicle</a:t>
            </a:r>
          </a:p>
          <a:p>
            <a:r>
              <a:rPr lang="en-US" sz="1200" kern="1200">
                <a:solidFill>
                  <a:schemeClr val="tx1"/>
                </a:solidFill>
                <a:effectLst/>
                <a:latin typeface="+mn-lt"/>
                <a:ea typeface="+mn-ea"/>
                <a:cs typeface="+mn-cs"/>
              </a:rPr>
              <a:t>Each has its own set of handling characteristics (steering, accelerating, braking,  suspension) and a number of accessories. They vary in width, length and height. A number of engine sizes, transmissions, safety devices and other options are available. </a:t>
            </a:r>
          </a:p>
          <a:p>
            <a:r>
              <a:rPr lang="en-US" sz="1200" b="1" kern="1200">
                <a:solidFill>
                  <a:schemeClr val="tx1"/>
                </a:solidFill>
                <a:effectLst/>
                <a:latin typeface="+mn-lt"/>
                <a:ea typeface="+mn-ea"/>
                <a:cs typeface="+mn-cs"/>
              </a:rPr>
              <a:t>Highway</a:t>
            </a:r>
          </a:p>
          <a:p>
            <a:r>
              <a:rPr lang="en-US" sz="1200" kern="1200">
                <a:solidFill>
                  <a:schemeClr val="tx1"/>
                </a:solidFill>
                <a:effectLst/>
                <a:latin typeface="+mn-lt"/>
                <a:ea typeface="+mn-ea"/>
                <a:cs typeface="+mn-cs"/>
              </a:rPr>
              <a:t>There are almost four million miles of highways linking together all parts of our country. They range from multilane freeways to dirt roads. As perceptive drivers, we must identify all roadway conditions in advance and make proper allowances. </a:t>
            </a:r>
          </a:p>
          <a:p>
            <a:r>
              <a:rPr lang="en-US" sz="1200" b="1" kern="1200">
                <a:solidFill>
                  <a:schemeClr val="tx1"/>
                </a:solidFill>
                <a:effectLst/>
                <a:latin typeface="+mn-lt"/>
                <a:ea typeface="+mn-ea"/>
                <a:cs typeface="+mn-cs"/>
              </a:rPr>
              <a:t>Unrelated</a:t>
            </a:r>
          </a:p>
          <a:p>
            <a:r>
              <a:rPr lang="en-US" sz="1200" kern="1200">
                <a:solidFill>
                  <a:schemeClr val="tx1"/>
                </a:solidFill>
                <a:effectLst/>
                <a:latin typeface="+mn-lt"/>
                <a:ea typeface="+mn-ea"/>
                <a:cs typeface="+mn-cs"/>
              </a:rPr>
              <a:t>Many unrelated events can distract the driver from observing the more important occurrences affecting the path of travel. A driver's attention should be given to such events only when traffic is light.</a:t>
            </a:r>
          </a:p>
          <a:p>
            <a:r>
              <a:rPr lang="en-US" sz="1200" b="1" kern="1200">
                <a:solidFill>
                  <a:schemeClr val="tx1"/>
                </a:solidFill>
                <a:effectLst/>
                <a:latin typeface="+mn-lt"/>
                <a:ea typeface="+mn-ea"/>
                <a:cs typeface="+mn-cs"/>
              </a:rPr>
              <a:t>Traffic Controls</a:t>
            </a:r>
          </a:p>
          <a:p>
            <a:r>
              <a:rPr lang="en-US" sz="1200" kern="1200">
                <a:solidFill>
                  <a:schemeClr val="tx1"/>
                </a:solidFill>
                <a:effectLst/>
                <a:latin typeface="+mn-lt"/>
                <a:ea typeface="+mn-ea"/>
                <a:cs typeface="+mn-cs"/>
              </a:rPr>
              <a:t>Any complex system must have a set of controls if it is to be operated safely and  efficiently.  A variety of signs, signals, and markings are provided to regulate, warn and guide traffic. These are evaluated and changed, so we must keep up-to-date. </a:t>
            </a:r>
          </a:p>
          <a:p>
            <a:r>
              <a:rPr lang="en-US" sz="1200" b="1" kern="1200">
                <a:solidFill>
                  <a:schemeClr val="tx1"/>
                </a:solidFill>
                <a:effectLst/>
                <a:latin typeface="+mn-lt"/>
                <a:ea typeface="+mn-ea"/>
                <a:cs typeface="+mn-cs"/>
              </a:rPr>
              <a:t>Other Users</a:t>
            </a:r>
          </a:p>
          <a:p>
            <a:r>
              <a:rPr lang="en-US" sz="1200" kern="1200">
                <a:solidFill>
                  <a:schemeClr val="tx1"/>
                </a:solidFill>
                <a:effectLst/>
                <a:latin typeface="+mn-lt"/>
                <a:ea typeface="+mn-ea"/>
                <a:cs typeface="+mn-cs"/>
              </a:rPr>
              <a:t>Almost everyone uses the HTS - as passengers, drivers, pedestrians, joggers or bicyclists.  There are over 160 million persons licensed to drive. Each has different goals  and personal traits.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There are more than 170 million registered motor vehicles of varying size, performance capability, kind and condition. As you can see, the HTS is truly a dynamic and complex system. As a result, 	driving involves the constant observation and analysis of many things in the traffic scene. You must also realize that as a driver, you will have only a limited amount of time to perceive these events. Unfortunately, many drivers have collisions because they have not learned how to use their eyes in an efficient manner. Nor do they know what to search for in an orderly way. Their perceptual skills are just not good enough for today's traffic problems. </a:t>
            </a:r>
          </a:p>
          <a:p>
            <a:r>
              <a:rPr lang="en-US" sz="120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11558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80024FE-63F9-4E53-8930-1013EEA2C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1765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446B4D24-D749-4871-96F9-4BA03FDDAC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B1EB6280-A045-4688-8F58-B9C2CA56C38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6435" name="Rectangle 2">
            <a:extLst>
              <a:ext uri="{FF2B5EF4-FFF2-40B4-BE49-F238E27FC236}">
                <a16:creationId xmlns:a16="http://schemas.microsoft.com/office/drawing/2014/main" id="{240CDF8C-37E3-47AE-AE86-D5579C2E4055}"/>
              </a:ext>
            </a:extLst>
          </p:cNvPr>
          <p:cNvSpPr>
            <a:spLocks noGrp="1" noRot="1" noChangeAspect="1" noChangeArrowheads="1" noTextEdit="1"/>
          </p:cNvSpPr>
          <p:nvPr>
            <p:ph type="sldImg"/>
          </p:nvPr>
        </p:nvSpPr>
        <p:spPr>
          <a:xfrm>
            <a:off x="644525" y="417513"/>
            <a:ext cx="5573713" cy="3136900"/>
          </a:xfrm>
          <a:ln/>
        </p:spPr>
      </p:sp>
      <p:sp>
        <p:nvSpPr>
          <p:cNvPr id="146436" name="Rectangle 3">
            <a:extLst>
              <a:ext uri="{FF2B5EF4-FFF2-40B4-BE49-F238E27FC236}">
                <a16:creationId xmlns:a16="http://schemas.microsoft.com/office/drawing/2014/main" id="{0FFB87E9-CB3E-4C82-A2EF-EE0E5A12F699}"/>
              </a:ext>
            </a:extLst>
          </p:cNvPr>
          <p:cNvSpPr>
            <a:spLocks noGrp="1" noChangeArrowheads="1"/>
          </p:cNvSpPr>
          <p:nvPr>
            <p:ph type="body" idx="1"/>
          </p:nvPr>
        </p:nvSpPr>
        <p:spPr>
          <a:xfrm>
            <a:off x="685800" y="3555553"/>
            <a:ext cx="5486400" cy="56130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p>
            <a:r>
              <a:rPr lang="en-US" b="1" u="sng" dirty="0"/>
              <a:t>Own Vehicle</a:t>
            </a:r>
          </a:p>
          <a:p>
            <a:r>
              <a:rPr lang="en-US" b="1" dirty="0">
                <a:highlight>
                  <a:srgbClr val="FFFF00"/>
                </a:highlight>
              </a:rPr>
              <a:t>Each has its own set of handling characteristics (steering, accelerating, braking,  suspension) </a:t>
            </a:r>
            <a:r>
              <a:rPr lang="en-US" dirty="0"/>
              <a:t>and a number of accessories. They vary in width, length height. A number of engine sizes, transmissions, safety devices and other options are available. </a:t>
            </a:r>
          </a:p>
          <a:p>
            <a:r>
              <a:rPr lang="en-US" b="1" u="sng" dirty="0"/>
              <a:t>Highway</a:t>
            </a:r>
          </a:p>
          <a:p>
            <a:r>
              <a:rPr lang="en-US" dirty="0"/>
              <a:t>There are almost four million miles of highways linking together all parts of our country. They range from multilane freeways to dirt roads. As </a:t>
            </a:r>
            <a:r>
              <a:rPr lang="en-US" b="1" dirty="0">
                <a:highlight>
                  <a:srgbClr val="FFFF00"/>
                </a:highlight>
              </a:rPr>
              <a:t>perceptive drivers,</a:t>
            </a:r>
            <a:r>
              <a:rPr lang="en-US" dirty="0">
                <a:highlight>
                  <a:srgbClr val="FFFF00"/>
                </a:highlight>
              </a:rPr>
              <a:t> we </a:t>
            </a:r>
            <a:r>
              <a:rPr lang="en-US" b="1" dirty="0">
                <a:highlight>
                  <a:srgbClr val="FFFF00"/>
                </a:highlight>
              </a:rPr>
              <a:t>must identify all roadway conditions in advance and make proper allowances. </a:t>
            </a:r>
          </a:p>
          <a:p>
            <a:r>
              <a:rPr lang="en-US" b="1" u="sng" dirty="0"/>
              <a:t>Unrelated</a:t>
            </a:r>
          </a:p>
          <a:p>
            <a:r>
              <a:rPr lang="en-US" dirty="0">
                <a:highlight>
                  <a:srgbClr val="FFFF00"/>
                </a:highlight>
              </a:rPr>
              <a:t>Many </a:t>
            </a:r>
            <a:r>
              <a:rPr lang="en-US" b="1" dirty="0">
                <a:highlight>
                  <a:srgbClr val="FFFF00"/>
                </a:highlight>
              </a:rPr>
              <a:t>unrelated events can distract the driver from observing the more important occurrences </a:t>
            </a:r>
            <a:r>
              <a:rPr lang="en-US" dirty="0"/>
              <a:t>affecting the path of travel. A driver's attention should be given to such events only when traffic is light.</a:t>
            </a:r>
          </a:p>
          <a:p>
            <a:r>
              <a:rPr lang="en-US" b="1" u="sng" dirty="0"/>
              <a:t>Traffic Controls</a:t>
            </a:r>
          </a:p>
          <a:p>
            <a:r>
              <a:rPr lang="en-US" dirty="0"/>
              <a:t>Any complex system must have a set of controls if it is to be operated safely and  efficiently.  A variety of signs, signals, and markings are provided to regulate, warn and guide traffic. These are evaluated and changed, so we must keep up-to-date. </a:t>
            </a:r>
          </a:p>
          <a:p>
            <a:r>
              <a:rPr lang="en-US" b="1" u="sng" dirty="0"/>
              <a:t>Other Users</a:t>
            </a:r>
          </a:p>
          <a:p>
            <a:r>
              <a:rPr lang="en-US" dirty="0"/>
              <a:t>Almost everyone uses the HTS - as passengers, drivers, pedestrians, joggers or bicyclists.  There are over 160 million persons licensed to drive. Each has different goals  and personal traits. </a:t>
            </a:r>
            <a:br>
              <a:rPr lang="en-US" dirty="0"/>
            </a:br>
            <a:r>
              <a:rPr lang="en-US" dirty="0"/>
              <a:t>There are more than 170 million registered motor vehicles of varying size, performance capability, kind and condition. As you can see, the HTS is truly a dynamic and complex system. As a result, driving involves the constant observation and analysis of many things in the traffic scene. You must also realize that as a driver, you will have only a limited amount of time to perceive these events. Unfortunately, many drivers have </a:t>
            </a:r>
          </a:p>
          <a:p>
            <a:r>
              <a:rPr lang="en-US" dirty="0"/>
              <a:t>collisions because they have not learned how to use their eyes in an efficient manner. Nor do they know what to search for in an orderly way. Their perceptual skills are just not good enough for today's traffic problems. </a:t>
            </a:r>
          </a:p>
          <a:p>
            <a:pPr eaLnBrk="1" hangingPunct="1"/>
            <a:endParaRPr lang="en-US" altLang="en-US" dirty="0"/>
          </a:p>
        </p:txBody>
      </p:sp>
    </p:spTree>
    <p:extLst>
      <p:ext uri="{BB962C8B-B14F-4D97-AF65-F5344CB8AC3E}">
        <p14:creationId xmlns:p14="http://schemas.microsoft.com/office/powerpoint/2010/main" val="48649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60E89ED7-3259-48C4-9CC7-F7C2CAD7F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93585024-49FB-4430-9C65-7E32A5FCF4C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7459" name="Rectangle 2">
            <a:extLst>
              <a:ext uri="{FF2B5EF4-FFF2-40B4-BE49-F238E27FC236}">
                <a16:creationId xmlns:a16="http://schemas.microsoft.com/office/drawing/2014/main" id="{F076C192-B55E-4B55-81BB-479668ECC339}"/>
              </a:ext>
            </a:extLst>
          </p:cNvPr>
          <p:cNvSpPr>
            <a:spLocks noGrp="1" noRot="1" noChangeAspect="1" noChangeArrowheads="1" noTextEdit="1"/>
          </p:cNvSpPr>
          <p:nvPr>
            <p:ph type="sldImg"/>
          </p:nvPr>
        </p:nvSpPr>
        <p:spPr>
          <a:xfrm>
            <a:off x="641350" y="1162050"/>
            <a:ext cx="5575300" cy="3136900"/>
          </a:xfrm>
          <a:ln/>
        </p:spPr>
      </p:sp>
      <p:sp>
        <p:nvSpPr>
          <p:cNvPr id="147460" name="Rectangle 3">
            <a:extLst>
              <a:ext uri="{FF2B5EF4-FFF2-40B4-BE49-F238E27FC236}">
                <a16:creationId xmlns:a16="http://schemas.microsoft.com/office/drawing/2014/main" id="{7BE4BFA8-3774-4E91-AF1B-A01E75141B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1000"/>
              </a:spcAft>
            </a:pPr>
            <a:r>
              <a:rPr lang="en-US" sz="1800" kern="1400" dirty="0">
                <a:solidFill>
                  <a:srgbClr val="FF6600"/>
                </a:solidFill>
                <a:latin typeface="Trebuchet MS" panose="020B0603020202020204" pitchFamily="34" charset="0"/>
              </a:rPr>
              <a:t>Nature of Perception</a:t>
            </a:r>
          </a:p>
          <a:p>
            <a:pPr algn="just">
              <a:spcAft>
                <a:spcPts val="1000"/>
              </a:spcAft>
            </a:pPr>
            <a:r>
              <a:rPr lang="en-US" kern="1400" dirty="0">
                <a:solidFill>
                  <a:srgbClr val="000000"/>
                </a:solidFill>
                <a:latin typeface="Trebuchet MS" panose="020B0603020202020204" pitchFamily="34" charset="0"/>
              </a:rPr>
              <a:t>Perception is an ongoing process that involves a number of mental operations such as associating, comparing and matching. It can be done skillfully or haphazardly. </a:t>
            </a:r>
          </a:p>
          <a:p>
            <a:r>
              <a:rPr lang="en-US" kern="1400" dirty="0">
                <a:solidFill>
                  <a:srgbClr val="000000"/>
                </a:solidFill>
                <a:latin typeface="Trebuchet MS" panose="020B0603020202020204" pitchFamily="34" charset="0"/>
              </a:rPr>
              <a:t> </a:t>
            </a:r>
            <a:r>
              <a:rPr lang="en-US" sz="1200" b="1" spc="-5" dirty="0">
                <a:solidFill>
                  <a:prstClr val="black"/>
                </a:solidFill>
                <a:latin typeface="Times New Roman"/>
                <a:cs typeface="Times New Roman"/>
              </a:rPr>
              <a:t>Involves our Senses and</a:t>
            </a:r>
            <a:r>
              <a:rPr lang="en-US" sz="1200" b="1" spc="10" dirty="0">
                <a:solidFill>
                  <a:prstClr val="black"/>
                </a:solidFill>
                <a:latin typeface="Times New Roman"/>
                <a:cs typeface="Times New Roman"/>
              </a:rPr>
              <a:t> </a:t>
            </a:r>
            <a:r>
              <a:rPr lang="en-US" sz="1200" b="1" dirty="0">
                <a:solidFill>
                  <a:prstClr val="black"/>
                </a:solidFill>
                <a:latin typeface="Times New Roman"/>
                <a:cs typeface="Times New Roman"/>
              </a:rPr>
              <a:t>Brain</a:t>
            </a:r>
            <a:endParaRPr lang="en-US" sz="1200" dirty="0">
              <a:solidFill>
                <a:prstClr val="black"/>
              </a:solidFill>
              <a:latin typeface="Times New Roman"/>
              <a:cs typeface="Times New Roman"/>
            </a:endParaRPr>
          </a:p>
          <a:p>
            <a:pPr marL="12700">
              <a:lnSpc>
                <a:spcPct val="100000"/>
              </a:lnSpc>
              <a:spcBef>
                <a:spcPts val="100"/>
              </a:spcBef>
            </a:pPr>
            <a:r>
              <a:rPr lang="en-US" sz="1200" b="1" spc="-5" dirty="0">
                <a:latin typeface="Times New Roman"/>
                <a:cs typeface="Times New Roman"/>
              </a:rPr>
              <a:t>Takes </a:t>
            </a:r>
            <a:r>
              <a:rPr lang="en-US" sz="1200" b="1" dirty="0">
                <a:latin typeface="Times New Roman"/>
                <a:cs typeface="Times New Roman"/>
              </a:rPr>
              <a:t>Time - </a:t>
            </a:r>
            <a:r>
              <a:rPr lang="en-US" sz="1200" b="1" spc="-5" dirty="0">
                <a:latin typeface="Times New Roman"/>
                <a:cs typeface="Times New Roman"/>
              </a:rPr>
              <a:t>Must be Selective</a:t>
            </a:r>
            <a:r>
              <a:rPr lang="en-US" sz="1200" b="1" spc="15" dirty="0">
                <a:latin typeface="Times New Roman"/>
                <a:cs typeface="Times New Roman"/>
              </a:rPr>
              <a:t> </a:t>
            </a:r>
            <a:r>
              <a:rPr lang="en-US" sz="1200" b="1" spc="-5" dirty="0">
                <a:latin typeface="Times New Roman"/>
                <a:cs typeface="Times New Roman"/>
              </a:rPr>
              <a:t>Process</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n-US" sz="1200" b="1" spc="-5" dirty="0">
                <a:solidFill>
                  <a:prstClr val="black"/>
                </a:solidFill>
                <a:latin typeface="Times New Roman"/>
                <a:cs typeface="Times New Roman"/>
              </a:rPr>
              <a:t>Can be Improved with </a:t>
            </a:r>
            <a:r>
              <a:rPr lang="en-US" sz="1200" b="1" dirty="0">
                <a:solidFill>
                  <a:prstClr val="black"/>
                </a:solidFill>
                <a:latin typeface="Times New Roman"/>
                <a:cs typeface="Times New Roman"/>
              </a:rPr>
              <a:t>Directed</a:t>
            </a:r>
            <a:r>
              <a:rPr lang="en-US" sz="1200" b="1" spc="10" dirty="0">
                <a:solidFill>
                  <a:prstClr val="black"/>
                </a:solidFill>
                <a:latin typeface="Times New Roman"/>
                <a:cs typeface="Times New Roman"/>
              </a:rPr>
              <a:t> </a:t>
            </a:r>
            <a:r>
              <a:rPr lang="en-US" sz="1200" b="1" dirty="0">
                <a:solidFill>
                  <a:prstClr val="black"/>
                </a:solidFill>
                <a:latin typeface="Times New Roman"/>
                <a:cs typeface="Times New Roman"/>
              </a:rPr>
              <a:t>Practice</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n-US" sz="1200" b="1" dirty="0">
                <a:solidFill>
                  <a:prstClr val="black"/>
                </a:solidFill>
                <a:latin typeface="Times New Roman"/>
                <a:cs typeface="Times New Roman"/>
              </a:rPr>
              <a:t>Certain Factors  Can Affect </a:t>
            </a:r>
            <a:r>
              <a:rPr lang="en-US" sz="1200" b="1" spc="-5" dirty="0">
                <a:solidFill>
                  <a:prstClr val="black"/>
                </a:solidFill>
                <a:latin typeface="Times New Roman"/>
                <a:cs typeface="Times New Roman"/>
              </a:rPr>
              <a:t>Perception</a:t>
            </a:r>
            <a:endParaRPr lang="en-US" sz="1250" dirty="0">
              <a:solidFill>
                <a:prstClr val="black"/>
              </a:solidFill>
              <a:latin typeface="Times New Roman"/>
              <a:cs typeface="Times New Roman"/>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n-US" sz="1200" dirty="0">
              <a:latin typeface="Times New Roman"/>
              <a:cs typeface="Times New Roman"/>
            </a:endParaRPr>
          </a:p>
          <a:p>
            <a:pPr eaLnBrk="1" hangingPunct="1"/>
            <a:endParaRPr lang="en-US" altLang="en-US" dirty="0"/>
          </a:p>
        </p:txBody>
      </p:sp>
    </p:spTree>
    <p:extLst>
      <p:ext uri="{BB962C8B-B14F-4D97-AF65-F5344CB8AC3E}">
        <p14:creationId xmlns:p14="http://schemas.microsoft.com/office/powerpoint/2010/main" val="313338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Involves our senses and brain</a:t>
            </a:r>
          </a:p>
          <a:p>
            <a:r>
              <a:rPr lang="en-US" sz="1200" kern="1200">
                <a:solidFill>
                  <a:schemeClr val="tx1"/>
                </a:solidFill>
                <a:effectLst/>
                <a:latin typeface="+mn-lt"/>
                <a:ea typeface="+mn-ea"/>
                <a:cs typeface="+mn-cs"/>
              </a:rPr>
              <a:t>Awareness is the first step in the process of perception. We can't identify something of which we are not aware. To become aware of something means we must not only observe it, we must also give attention to it. A driver is usually aware of traffic controls such as stop signs, traffic lights, and posted speed signs and they are easily identified. Traffic controls that are not so easily identified are warning signs. Drivers see the warning sign, but they do not identify it.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59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senses bring information to the brain about what is happening around us. The brain then processes the information. The primary senses in driving, that bring information to the brain for processing are: sight, feel, hear, and smell.</a:t>
            </a:r>
          </a:p>
          <a:p>
            <a:r>
              <a:rPr lang="en-US" sz="1200" kern="1200">
                <a:solidFill>
                  <a:schemeClr val="tx1"/>
                </a:solidFill>
                <a:effectLst/>
                <a:latin typeface="+mn-lt"/>
                <a:ea typeface="+mn-ea"/>
                <a:cs typeface="+mn-cs"/>
              </a:rPr>
              <a:t>Incoming information, (data or input), is changed into something meaningful. Then we say, "Oh, now I see," or "I understand," or "Now I know what you mean." So, it is the mind that does the seeing or perceiving. For example, we become aware of a four legged and hairy animal through our senses. If the tail is wagging, we then identify the dog as friendly. </a:t>
            </a:r>
          </a:p>
          <a:p>
            <a:r>
              <a:rPr lang="en-US" sz="1200" kern="1200">
                <a:solidFill>
                  <a:schemeClr val="tx1"/>
                </a:solidFill>
                <a:effectLst/>
                <a:latin typeface="+mn-lt"/>
                <a:ea typeface="+mn-ea"/>
                <a:cs typeface="+mn-cs"/>
              </a:rPr>
              <a:t>To be a safe driver, you must not only be able to observe things quickly, you must also be able to identify or recognize what was observed. </a:t>
            </a:r>
          </a:p>
          <a:p>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4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36B05-EA0C-4877-A064-1C2B2F2EA6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D0091F-A7B5-4D9A-86A7-7C2AC4A394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15A153-99B1-43B3-B07D-E8A2095A3DED}"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310923A-A773-49E4-A6DD-681B9D180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372D3F6-884C-4AB1-AB66-9633ED2205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50384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54364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0050-9171-4D22-9C66-768BE8522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0A129-58EA-44DF-93B6-CB47B93993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FEA27-CACC-4A58-9FB5-D97176F99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E156EC-23E0-482D-B968-8A8866885EB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CD055D-4EF1-4B54-9442-FDB09CA736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0597AD4-1A03-4575-9CCB-80D13B5816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55197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6872-812B-45BD-BA67-95A6F9F19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19BF2C-1415-4849-9F66-AD529824D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0D7B73-1756-4E0D-BD39-3D11A3207E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6C91A5-312F-4D16-B17A-8ACF34911FF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4B5A70-3D65-4CAA-965B-DC85EFD68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D6AC116-8E4A-4194-A03B-599CD1844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02113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25760-6FCE-471F-9AD5-F85C5AD41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262B18-DFBD-44DA-86F9-A90B4B34D7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8FAA8-060B-465C-96F1-F1C2353B8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C1CFA-61AE-4611-8C59-EC66655579EB}" type="datetime1">
              <a:rPr lang="en-US" smtClean="0"/>
              <a:t>1/17/2021</a:t>
            </a:fld>
            <a:endParaRPr lang="en-US"/>
          </a:p>
        </p:txBody>
      </p:sp>
      <p:sp>
        <p:nvSpPr>
          <p:cNvPr id="5" name="Footer Placeholder 4">
            <a:extLst>
              <a:ext uri="{FF2B5EF4-FFF2-40B4-BE49-F238E27FC236}">
                <a16:creationId xmlns:a16="http://schemas.microsoft.com/office/drawing/2014/main" id="{6A0492C6-DA27-4916-A895-BA9D5C75B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D3DBD9-43A9-44B4-AE9C-ACE77795D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47305-64B1-467F-A9FA-F92415AA2450}" type="slidenum">
              <a:rPr lang="en-US" smtClean="0"/>
              <a:t>‹#›</a:t>
            </a:fld>
            <a:endParaRPr lang="en-US"/>
          </a:p>
        </p:txBody>
      </p:sp>
    </p:spTree>
    <p:extLst>
      <p:ext uri="{BB962C8B-B14F-4D97-AF65-F5344CB8AC3E}">
        <p14:creationId xmlns:p14="http://schemas.microsoft.com/office/powerpoint/2010/main" val="2072379356"/>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2" r:id="rId3"/>
    <p:sldLayoutId id="2147483661" r:id="rId4"/>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2.png"/><Relationship Id="rId7" Type="http://schemas.openxmlformats.org/officeDocument/2006/relationships/hyperlink" Target="http://pngimg.com/download/16685"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openclipart.org/detail/182888/eye-icon-by-justin-ternet-182888"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hyperlink" Target="https://en.wikipedia.org/wiki/10_yen_coin" TargetMode="External"/><Relationship Id="rId17" Type="http://schemas.openxmlformats.org/officeDocument/2006/relationships/hyperlink" Target="https://en.wikipedia.org/wiki/Ten_pence_(British_decimal_coin)" TargetMode="External"/><Relationship Id="rId2" Type="http://schemas.openxmlformats.org/officeDocument/2006/relationships/notesSlide" Target="../notesSlides/notesSlide10.xml"/><Relationship Id="rId16" Type="http://schemas.openxmlformats.org/officeDocument/2006/relationships/hyperlink" Target="https://en.wikipedia.org/wiki/Two_pence_(British_decimal_coin)" TargetMode="Externa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svg"/><Relationship Id="rId15" Type="http://schemas.openxmlformats.org/officeDocument/2006/relationships/hyperlink" Target="https://en.wikipedia.org/wiki/Five_pence_(British_coin)" TargetMode="External"/><Relationship Id="rId10" Type="http://schemas.openxmlformats.org/officeDocument/2006/relationships/hyperlink" Target="https://creativecommons.org/licenses/by-sa/3.0/" TargetMode="External"/><Relationship Id="rId19" Type="http://schemas.openxmlformats.org/officeDocument/2006/relationships/hyperlink" Target="http://simple.wikipedia.org/wiki/Pound_sterling" TargetMode="External"/><Relationship Id="rId4" Type="http://schemas.openxmlformats.org/officeDocument/2006/relationships/image" Target="../media/image5.png"/><Relationship Id="rId9" Type="http://schemas.openxmlformats.org/officeDocument/2006/relationships/hyperlink" Target="https://en.wikipedia.org/wiki/Lincoln_cent_mintage_figures" TargetMode="External"/><Relationship Id="rId1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Talk:Human_eye/Archive_1" TargetMode="Externa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4.png"/><Relationship Id="rId7" Type="http://schemas.openxmlformats.org/officeDocument/2006/relationships/hyperlink" Target="https://en.wikipedia.org/wiki/Wiggle_stereoscopy"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gif"/><Relationship Id="rId11" Type="http://schemas.openxmlformats.org/officeDocument/2006/relationships/hyperlink" Target="http://blogthinkbig.com/el-mit-desarrolla-un-sistema-de-cine-en-3d-sin-gafas/" TargetMode="External"/><Relationship Id="rId5" Type="http://schemas.openxmlformats.org/officeDocument/2006/relationships/hyperlink" Target="https://creativecommons.org/licenses/by-nc-sa/3.0/" TargetMode="External"/><Relationship Id="rId10" Type="http://schemas.openxmlformats.org/officeDocument/2006/relationships/hyperlink" Target="https://creativecommons.org/licenses/by-nc-nd/3.0/" TargetMode="External"/><Relationship Id="rId4" Type="http://schemas.openxmlformats.org/officeDocument/2006/relationships/hyperlink" Target="http://aforgrave.ca/detritus/2014/07/29/anaglyph-tutorial-part-1-selecting-the-image/" TargetMode="External"/><Relationship Id="rId9" Type="http://schemas.openxmlformats.org/officeDocument/2006/relationships/hyperlink" Target="https://www.flickr.com/photos/stereoviews/5448746590"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Wiggle_stereoscopy" TargetMode="External"/><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hyperlink" Target="https://creativecommons.org/licenses/by-nc-sa/3.0/" TargetMode="External"/><Relationship Id="rId12" Type="http://schemas.openxmlformats.org/officeDocument/2006/relationships/hyperlink" Target="http://blogthinkbig.com/el-mit-desarrolla-un-sistema-de-cine-en-3d-sin-gafa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aforgrave.ca/detritus/2014/07/29/anaglyph-tutorial-part-1-selecting-the-image/" TargetMode="External"/><Relationship Id="rId11" Type="http://schemas.openxmlformats.org/officeDocument/2006/relationships/hyperlink" Target="https://creativecommons.org/licenses/by-nc-nd/3.0/" TargetMode="External"/><Relationship Id="rId5" Type="http://schemas.openxmlformats.org/officeDocument/2006/relationships/hyperlink" Target="https://creativecommons.org/licenses/by-sa/3.0/" TargetMode="External"/><Relationship Id="rId15" Type="http://schemas.openxmlformats.org/officeDocument/2006/relationships/hyperlink" Target="https://commons.wikimedia.org/wiki/File:Sample_screen_capture_of_Oculus_rift_development_kit_2_screen_buffer.jpg" TargetMode="External"/><Relationship Id="rId10" Type="http://schemas.openxmlformats.org/officeDocument/2006/relationships/hyperlink" Target="https://www.flickr.com/photos/stereoviews/5448746590" TargetMode="External"/><Relationship Id="rId4" Type="http://schemas.openxmlformats.org/officeDocument/2006/relationships/hyperlink" Target="https://en.wikipedia.org/wiki/Talk:Human_eye/Archive_1" TargetMode="External"/><Relationship Id="rId9" Type="http://schemas.openxmlformats.org/officeDocument/2006/relationships/image" Target="../media/image16.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Wiggle_stereoscopy" TargetMode="External"/><Relationship Id="rId13" Type="http://schemas.openxmlformats.org/officeDocument/2006/relationships/hyperlink" Target="https://www.goodfreephotos.com/textures/striped-shirt-design.jpg.php" TargetMode="External"/><Relationship Id="rId3" Type="http://schemas.openxmlformats.org/officeDocument/2006/relationships/image" Target="../media/image4.png"/><Relationship Id="rId7" Type="http://schemas.openxmlformats.org/officeDocument/2006/relationships/hyperlink" Target="https://creativecommons.org/licenses/by-nc-sa/3.0/" TargetMode="External"/><Relationship Id="rId12"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aforgrave.ca/detritus/2014/07/29/anaglyph-tutorial-part-1-selecting-the-image/" TargetMode="External"/><Relationship Id="rId11" Type="http://schemas.openxmlformats.org/officeDocument/2006/relationships/hyperlink" Target="http://blogthinkbig.com/el-mit-desarrolla-un-sistema-de-cine-en-3d-sin-gafas/" TargetMode="External"/><Relationship Id="rId5" Type="http://schemas.openxmlformats.org/officeDocument/2006/relationships/hyperlink" Target="https://creativecommons.org/licenses/by-sa/3.0/" TargetMode="External"/><Relationship Id="rId15" Type="http://schemas.openxmlformats.org/officeDocument/2006/relationships/hyperlink" Target="https://commons.wikimedia.org/wiki/File:Sample_screen_capture_of_Oculus_rift_development_kit_2_screen_buffer.jpg" TargetMode="External"/><Relationship Id="rId10" Type="http://schemas.openxmlformats.org/officeDocument/2006/relationships/hyperlink" Target="https://creativecommons.org/licenses/by-nc-nd/3.0/" TargetMode="External"/><Relationship Id="rId4" Type="http://schemas.openxmlformats.org/officeDocument/2006/relationships/hyperlink" Target="https://en.wikipedia.org/wiki/Talk:Human_eye/Archive_1" TargetMode="External"/><Relationship Id="rId9" Type="http://schemas.openxmlformats.org/officeDocument/2006/relationships/hyperlink" Target="https://www.flickr.com/photos/stereoviews/5448746590" TargetMode="External"/><Relationship Id="rId14" Type="http://schemas.openxmlformats.org/officeDocument/2006/relationships/image" Target="../media/image19.jp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hyperlink" Target="https://creativecommons.org/licenses/by-nc-nd/3.0/" TargetMode="External"/><Relationship Id="rId3" Type="http://schemas.openxmlformats.org/officeDocument/2006/relationships/image" Target="../media/image4.png"/><Relationship Id="rId21" Type="http://schemas.openxmlformats.org/officeDocument/2006/relationships/image" Target="../media/image29.png"/><Relationship Id="rId7" Type="http://schemas.openxmlformats.org/officeDocument/2006/relationships/hyperlink" Target="http://clipartsign.com/353/road-clip-art/" TargetMode="External"/><Relationship Id="rId12" Type="http://schemas.openxmlformats.org/officeDocument/2006/relationships/image" Target="../media/image25.png"/><Relationship Id="rId17" Type="http://schemas.openxmlformats.org/officeDocument/2006/relationships/hyperlink" Target="http://pixel-slinger.deviantart.com/art/Smiling-Pirate-358216419" TargetMode="External"/><Relationship Id="rId2" Type="http://schemas.openxmlformats.org/officeDocument/2006/relationships/notesSlide" Target="../notesSlides/notesSlide16.xml"/><Relationship Id="rId16" Type="http://schemas.openxmlformats.org/officeDocument/2006/relationships/image" Target="../media/image28.png"/><Relationship Id="rId20" Type="http://schemas.openxmlformats.org/officeDocument/2006/relationships/hyperlink" Target="https://www.remix3d.com/details/G009SWXWLLRF" TargetMode="External"/><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24.svg"/><Relationship Id="rId5" Type="http://schemas.openxmlformats.org/officeDocument/2006/relationships/hyperlink" Target="https://creativecommons.org/licenses/by-nc-sa/3.0/" TargetMode="External"/><Relationship Id="rId15" Type="http://schemas.openxmlformats.org/officeDocument/2006/relationships/hyperlink" Target="http://jincythinks.blogspot.com/2012/10/empty-clouds.html" TargetMode="External"/><Relationship Id="rId10" Type="http://schemas.openxmlformats.org/officeDocument/2006/relationships/image" Target="../media/image23.png"/><Relationship Id="rId19" Type="http://schemas.microsoft.com/office/2017/06/relationships/model3d" Target="../media/model3d1.glb"/><Relationship Id="rId4" Type="http://schemas.openxmlformats.org/officeDocument/2006/relationships/hyperlink" Target="http://aforgrave.ca/detritus/2014/07/29/anaglyph-tutorial-part-1-selecting-the-image/" TargetMode="External"/><Relationship Id="rId9" Type="http://schemas.openxmlformats.org/officeDocument/2006/relationships/image" Target="../media/image22.svg"/><Relationship Id="rId1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18" Type="http://schemas.microsoft.com/office/2007/relationships/hdphoto" Target="../media/hdphoto6.wdp"/><Relationship Id="rId3" Type="http://schemas.openxmlformats.org/officeDocument/2006/relationships/image" Target="../media/image31.png"/><Relationship Id="rId21" Type="http://schemas.openxmlformats.org/officeDocument/2006/relationships/image" Target="../media/image38.jpg"/><Relationship Id="rId7" Type="http://schemas.openxmlformats.org/officeDocument/2006/relationships/image" Target="../media/image34.png"/><Relationship Id="rId12" Type="http://schemas.openxmlformats.org/officeDocument/2006/relationships/image" Target="../media/image35.png"/><Relationship Id="rId17" Type="http://schemas.openxmlformats.org/officeDocument/2006/relationships/image" Target="../media/image37.png"/><Relationship Id="rId2" Type="http://schemas.openxmlformats.org/officeDocument/2006/relationships/notesSlide" Target="../notesSlides/notesSlide19.xml"/><Relationship Id="rId16" Type="http://schemas.openxmlformats.org/officeDocument/2006/relationships/hyperlink" Target="https://creativecommons.org/licenses/by-sa/3.0/" TargetMode="External"/><Relationship Id="rId20" Type="http://schemas.openxmlformats.org/officeDocument/2006/relationships/hyperlink" Target="https://creativecommons.org/licenses/by/3.0/" TargetMode="External"/><Relationship Id="rId1" Type="http://schemas.openxmlformats.org/officeDocument/2006/relationships/slideLayout" Target="../slideLayouts/slideLayout1.xml"/><Relationship Id="rId6" Type="http://schemas.openxmlformats.org/officeDocument/2006/relationships/hyperlink" Target="http://revistatvseries.blogspot.com/2009/03/falecimentos.html" TargetMode="External"/><Relationship Id="rId11" Type="http://schemas.openxmlformats.org/officeDocument/2006/relationships/hyperlink" Target="https://creativecommons.org/licenses/by-nc-nd/3.0/" TargetMode="External"/><Relationship Id="rId5" Type="http://schemas.microsoft.com/office/2007/relationships/hdphoto" Target="../media/hdphoto3.wdp"/><Relationship Id="rId15" Type="http://schemas.openxmlformats.org/officeDocument/2006/relationships/hyperlink" Target="http://commons.wikimedia.org/wiki/file:medicine_drugs.svg" TargetMode="External"/><Relationship Id="rId10" Type="http://schemas.openxmlformats.org/officeDocument/2006/relationships/hyperlink" Target="http://www.kitchenstewardship.com/2014/12/29/what-the-heck-does-it-mean-if-i-have-to-heal-my-gut/" TargetMode="External"/><Relationship Id="rId19" Type="http://schemas.openxmlformats.org/officeDocument/2006/relationships/hyperlink" Target="https://esircworldwide.com/substance-abuse-childhood-traumatic-brain-injuries-may-lead-adult-alcohol-abuse-zawn-villines/wwd2-alcohol-info/" TargetMode="External"/><Relationship Id="rId4" Type="http://schemas.openxmlformats.org/officeDocument/2006/relationships/image" Target="../media/image33.png"/><Relationship Id="rId9" Type="http://schemas.openxmlformats.org/officeDocument/2006/relationships/hyperlink" Target="http://rammipr.wordpress.com/2012/11/18/tired-of/" TargetMode="External"/><Relationship Id="rId14" Type="http://schemas.openxmlformats.org/officeDocument/2006/relationships/image" Target="../media/image36.png"/><Relationship Id="rId22" Type="http://schemas.openxmlformats.org/officeDocument/2006/relationships/hyperlink" Target="http://mamasmockingbird.blogspot.com/2010/06/babys-first-broken-leg.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41.png"/><Relationship Id="rId12" Type="http://schemas.openxmlformats.org/officeDocument/2006/relationships/hyperlink" Target="https://creativecommons.org/licenses/by-nc-nd/3.0/"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hyperlink" Target="http://revistatvseries.blogspot.com/2009/03/falecimentos.html" TargetMode="External"/><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CD6FC0-BFCE-405B-99C9-BD09DC0FFCF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6800" y="0"/>
            <a:ext cx="10629900" cy="6858000"/>
          </a:xfrm>
          <a:prstGeom prst="rect">
            <a:avLst/>
          </a:prstGeom>
          <a:ln>
            <a:noFill/>
          </a:ln>
        </p:spPr>
      </p:pic>
      <p:pic>
        <p:nvPicPr>
          <p:cNvPr id="9" name="Picture 8">
            <a:extLst>
              <a:ext uri="{FF2B5EF4-FFF2-40B4-BE49-F238E27FC236}">
                <a16:creationId xmlns:a16="http://schemas.microsoft.com/office/drawing/2014/main" id="{1116EF8D-1128-4D5F-BF24-9DE609F19E3D}"/>
              </a:ext>
            </a:extLst>
          </p:cNvPr>
          <p:cNvPicPr>
            <a:picLocks/>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1510"/>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952750" y="0"/>
            <a:ext cx="6858000" cy="6858000"/>
          </a:xfrm>
          <a:prstGeom prst="rect">
            <a:avLst/>
          </a:prstGeom>
          <a:ln>
            <a:noFill/>
          </a:ln>
          <a:effectLst/>
          <a:scene3d>
            <a:camera prst="orthographicFront"/>
            <a:lightRig rig="threePt" dir="t">
              <a:rot lat="0" lon="0" rev="1200000"/>
            </a:lightRig>
          </a:scene3d>
          <a:sp3d prstMaterial="dkEdge">
            <a:contourClr>
              <a:schemeClr val="bg1">
                <a:lumMod val="95000"/>
              </a:schemeClr>
            </a:contourClr>
          </a:sp3d>
        </p:spPr>
      </p:pic>
      <p:sp>
        <p:nvSpPr>
          <p:cNvPr id="3" name="Subtitle 2">
            <a:extLst>
              <a:ext uri="{FF2B5EF4-FFF2-40B4-BE49-F238E27FC236}">
                <a16:creationId xmlns:a16="http://schemas.microsoft.com/office/drawing/2014/main" id="{03C86CC2-4691-4321-AD21-25847A9CD48C}"/>
              </a:ext>
            </a:extLst>
          </p:cNvPr>
          <p:cNvSpPr>
            <a:spLocks noGrp="1"/>
          </p:cNvSpPr>
          <p:nvPr>
            <p:ph type="subTitle" idx="1"/>
          </p:nvPr>
        </p:nvSpPr>
        <p:spPr>
          <a:xfrm>
            <a:off x="1840508" y="1849129"/>
            <a:ext cx="8510984" cy="3637240"/>
          </a:xfrm>
          <a:solidFill>
            <a:srgbClr val="00B0F0">
              <a:alpha val="82000"/>
            </a:srgb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a:normAutofit/>
          </a:bodyPr>
          <a:lstStyle/>
          <a:p>
            <a:pPr algn="ctr"/>
            <a:r>
              <a:rPr lang="en-US" sz="3800" dirty="0"/>
              <a:t>Perception and Driving Strategies for Different Environments</a:t>
            </a:r>
          </a:p>
          <a:p>
            <a:pPr algn="ctr"/>
            <a:r>
              <a:rPr lang="en-US" sz="3800" dirty="0"/>
              <a:t>Module III of the </a:t>
            </a:r>
          </a:p>
          <a:p>
            <a:pPr algn="ctr"/>
            <a:r>
              <a:rPr lang="en-US" sz="3800" dirty="0"/>
              <a:t>Pennsylvania Enhanced Driver Education Program</a:t>
            </a:r>
          </a:p>
          <a:p>
            <a:endParaRPr lang="en-US" dirty="0"/>
          </a:p>
        </p:txBody>
      </p:sp>
      <p:sp>
        <p:nvSpPr>
          <p:cNvPr id="10" name="TextBox 9">
            <a:extLst>
              <a:ext uri="{FF2B5EF4-FFF2-40B4-BE49-F238E27FC236}">
                <a16:creationId xmlns:a16="http://schemas.microsoft.com/office/drawing/2014/main" id="{7B71A1CB-72C0-46FB-B237-1BCF097795ED}"/>
              </a:ext>
            </a:extLst>
          </p:cNvPr>
          <p:cNvSpPr txBox="1"/>
          <p:nvPr/>
        </p:nvSpPr>
        <p:spPr>
          <a:xfrm>
            <a:off x="2557545" y="6858000"/>
            <a:ext cx="707690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pngimg.com/download/16685"/>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2F540CB-7C40-464A-B779-9B344DA9A8D9}"/>
              </a:ext>
            </a:extLst>
          </p:cNvPr>
          <p:cNvSpPr/>
          <p:nvPr/>
        </p:nvSpPr>
        <p:spPr>
          <a:xfrm>
            <a:off x="321013" y="408007"/>
            <a:ext cx="10804187" cy="923330"/>
          </a:xfrm>
          <a:prstGeom prst="rect">
            <a:avLst/>
          </a:prstGeom>
          <a:solidFill>
            <a:srgbClr val="0070C0"/>
          </a:solidFill>
          <a:ln>
            <a:no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Franklin Gothic Medium" panose="020B0603020102020204" pitchFamily="34" charset="0"/>
                <a:ea typeface="+mn-ea"/>
                <a:cs typeface="+mn-cs"/>
              </a:rPr>
              <a:t>The Perceptual Driving Program </a:t>
            </a:r>
          </a:p>
        </p:txBody>
      </p:sp>
      <p:sp>
        <p:nvSpPr>
          <p:cNvPr id="2" name="TextBox 1">
            <a:extLst>
              <a:ext uri="{FF2B5EF4-FFF2-40B4-BE49-F238E27FC236}">
                <a16:creationId xmlns:a16="http://schemas.microsoft.com/office/drawing/2014/main" id="{CA54435B-F53A-4ADD-81B2-3E4930068F16}"/>
              </a:ext>
            </a:extLst>
          </p:cNvPr>
          <p:cNvSpPr txBox="1"/>
          <p:nvPr/>
        </p:nvSpPr>
        <p:spPr>
          <a:xfrm>
            <a:off x="4691495" y="4945996"/>
            <a:ext cx="3380509" cy="369332"/>
          </a:xfrm>
          <a:prstGeom prst="rect">
            <a:avLst/>
          </a:prstGeom>
          <a:noFill/>
        </p:spPr>
        <p:txBody>
          <a:bodyPr wrap="square" rtlCol="0">
            <a:spAutoFit/>
          </a:bodyPr>
          <a:lstStyle/>
          <a:p>
            <a:r>
              <a:rPr lang="en-US" dirty="0">
                <a:solidFill>
                  <a:schemeClr val="tx2">
                    <a:lumMod val="50000"/>
                  </a:schemeClr>
                </a:solidFill>
              </a:rPr>
              <a:t>A-Session 1 Part 1B Perception</a:t>
            </a:r>
          </a:p>
        </p:txBody>
      </p:sp>
    </p:spTree>
    <p:extLst>
      <p:ext uri="{BB962C8B-B14F-4D97-AF65-F5344CB8AC3E}">
        <p14:creationId xmlns:p14="http://schemas.microsoft.com/office/powerpoint/2010/main" val="20527294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2000"/>
                            </p:stCondLst>
                            <p:childTnLst>
                              <p:par>
                                <p:cTn id="18" presetID="8" presetClass="emph" presetSubtype="0" accel="40000" decel="20000" fill="hold" nodeType="afterEffect">
                                  <p:stCondLst>
                                    <p:cond delay="1000"/>
                                  </p:stCondLst>
                                  <p:childTnLst>
                                    <p:animRot by="43200000">
                                      <p:cBhvr>
                                        <p:cTn id="19" dur="2500" fill="hold"/>
                                        <p:tgtEl>
                                          <p:spTgt spid="9"/>
                                        </p:tgtEl>
                                        <p:attrNameLst>
                                          <p:attrName>r</p:attrName>
                                        </p:attrNameLst>
                                      </p:cBhvr>
                                    </p:animRot>
                                  </p:childTnLst>
                                </p:cTn>
                              </p:par>
                            </p:childTnLst>
                          </p:cTn>
                        </p:par>
                        <p:par>
                          <p:cTn id="20" fill="hold">
                            <p:stCondLst>
                              <p:cond delay="5500"/>
                            </p:stCondLst>
                            <p:childTnLst>
                              <p:par>
                                <p:cTn id="21" presetID="10" presetClass="entr" presetSubtype="0" fill="hold" grpId="0" nodeType="afterEffect">
                                  <p:stCondLst>
                                    <p:cond delay="25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500"/>
                                        <p:tgtEl>
                                          <p:spTgt spid="3">
                                            <p:txEl>
                                              <p:pRg st="0" end="0"/>
                                            </p:txEl>
                                          </p:spTgt>
                                        </p:tgtEl>
                                      </p:cBhvr>
                                    </p:animEffect>
                                  </p:childTnLst>
                                </p:cTn>
                              </p:par>
                              <p:par>
                                <p:cTn id="24" presetID="1" presetClass="entr" presetSubtype="0" fill="hold" grpId="0" nodeType="withEffect">
                                  <p:stCondLst>
                                    <p:cond delay="500"/>
                                  </p:stCondLst>
                                  <p:childTnLst>
                                    <p:set>
                                      <p:cBhvr>
                                        <p:cTn id="25" dur="1" fill="hold">
                                          <p:stCondLst>
                                            <p:cond delay="0"/>
                                          </p:stCondLst>
                                        </p:cTn>
                                        <p:tgtEl>
                                          <p:spTgt spid="3">
                                            <p:bg/>
                                          </p:spTgt>
                                        </p:tgtEl>
                                        <p:attrNameLst>
                                          <p:attrName>style.visibility</p:attrName>
                                        </p:attrNameLst>
                                      </p:cBhvr>
                                      <p:to>
                                        <p:strVal val="visible"/>
                                      </p:to>
                                    </p:set>
                                  </p:childTnLst>
                                </p:cTn>
                              </p:par>
                            </p:childTnLst>
                          </p:cTn>
                        </p:par>
                        <p:par>
                          <p:cTn id="26" fill="hold">
                            <p:stCondLst>
                              <p:cond delay="7250"/>
                            </p:stCondLst>
                            <p:childTnLst>
                              <p:par>
                                <p:cTn id="27" presetID="10" presetClass="entr" presetSubtype="0" fill="hold" grpId="0" nodeType="afterEffect">
                                  <p:stCondLst>
                                    <p:cond delay="25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500"/>
                                        <p:tgtEl>
                                          <p:spTgt spid="3">
                                            <p:txEl>
                                              <p:pRg st="1" end="1"/>
                                            </p:txEl>
                                          </p:spTgt>
                                        </p:tgtEl>
                                      </p:cBhvr>
                                    </p:animEffect>
                                  </p:childTnLst>
                                </p:cTn>
                              </p:par>
                            </p:childTnLst>
                          </p:cTn>
                        </p:par>
                        <p:par>
                          <p:cTn id="30" fill="hold">
                            <p:stCondLst>
                              <p:cond delay="9000"/>
                            </p:stCondLst>
                            <p:childTnLst>
                              <p:par>
                                <p:cTn id="31" presetID="10" presetClass="entr" presetSubtype="0" fill="hold" grpId="0" nodeType="afterEffect">
                                  <p:stCondLst>
                                    <p:cond delay="25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AA0E3E-159E-41DC-AD3B-3A169F87C470}"/>
              </a:ext>
            </a:extLst>
          </p:cNvPr>
          <p:cNvSpPr/>
          <p:nvPr/>
        </p:nvSpPr>
        <p:spPr>
          <a:xfrm>
            <a:off x="484682" y="2151727"/>
            <a:ext cx="10812391"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203864"/>
                </a:solidFill>
                <a:effectLst/>
                <a:uLnTx/>
                <a:uFillTx/>
                <a:latin typeface="Calibri" panose="020F0502020204030204"/>
                <a:ea typeface="+mn-ea"/>
                <a:cs typeface="+mn-cs"/>
              </a:rPr>
              <a:t>We become aware of things through our senses.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203864"/>
                </a:solidFill>
                <a:effectLst/>
                <a:uLnTx/>
                <a:uFillTx/>
                <a:latin typeface="Calibri" panose="020F0502020204030204"/>
                <a:ea typeface="+mn-ea"/>
                <a:cs typeface="+mn-cs"/>
              </a:rPr>
              <a:t>Primary senses in driving, that bring information to the brain for processing are: sight, feel, hear, and smell. </a:t>
            </a:r>
          </a:p>
        </p:txBody>
      </p:sp>
      <p:sp>
        <p:nvSpPr>
          <p:cNvPr id="6" name="Freeform: Shape 5">
            <a:extLst>
              <a:ext uri="{FF2B5EF4-FFF2-40B4-BE49-F238E27FC236}">
                <a16:creationId xmlns:a16="http://schemas.microsoft.com/office/drawing/2014/main" id="{85BE9AC6-7604-41D6-B40B-EDA5EEE42808}"/>
              </a:ext>
            </a:extLst>
          </p:cNvPr>
          <p:cNvSpPr/>
          <p:nvPr/>
        </p:nvSpPr>
        <p:spPr>
          <a:xfrm>
            <a:off x="505182" y="1155870"/>
            <a:ext cx="10991850" cy="1072346"/>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100" b="1" i="0" u="none" strike="noStrike" kern="1200" cap="none" spc="0" normalizeH="0" baseline="0" noProof="0" dirty="0">
                <a:ln>
                  <a:noFill/>
                </a:ln>
                <a:solidFill>
                  <a:prstClr val="white"/>
                </a:solidFill>
                <a:effectLst/>
                <a:uLnTx/>
                <a:uFillTx/>
                <a:latin typeface="Calibri" panose="020F0502020204030204"/>
                <a:ea typeface="+mn-ea"/>
                <a:cs typeface="+mn-cs"/>
              </a:rPr>
              <a:t>The senses bring information to the brain about what is happening around us</a:t>
            </a:r>
          </a:p>
        </p:txBody>
      </p:sp>
      <p:sp>
        <p:nvSpPr>
          <p:cNvPr id="7" name="Rectangle 2">
            <a:extLst>
              <a:ext uri="{FF2B5EF4-FFF2-40B4-BE49-F238E27FC236}">
                <a16:creationId xmlns:a16="http://schemas.microsoft.com/office/drawing/2014/main" id="{4F699FE8-B4EA-4D36-A838-0DC396079BD0}"/>
              </a:ext>
            </a:extLst>
          </p:cNvPr>
          <p:cNvSpPr txBox="1">
            <a:spLocks noChangeArrowheads="1"/>
          </p:cNvSpPr>
          <p:nvPr/>
        </p:nvSpPr>
        <p:spPr>
          <a:xfrm>
            <a:off x="2181225" y="231577"/>
            <a:ext cx="7829550" cy="915110"/>
          </a:xfrm>
          <a:prstGeom prst="rect">
            <a:avLst/>
          </a:prstGeom>
          <a:solidFill>
            <a:srgbClr val="002060"/>
          </a:solidFill>
          <a:ln>
            <a:noFill/>
          </a:ln>
          <a:effectLst/>
          <a:scene3d>
            <a:camera prst="orthographicFront"/>
            <a:lightRig rig="flood" dir="t"/>
          </a:scene3d>
          <a:sp3d extrusionH="254000" contourW="19050" prstMaterial="metal">
            <a:bevelT w="82550" h="44450" prst="artDeco"/>
            <a:bevelB w="82550" h="44450"/>
            <a:extrusionClr>
              <a:schemeClr val="bg1"/>
            </a:extrusionClr>
            <a:contourClr>
              <a:schemeClr val="bg1">
                <a:lumMod val="95000"/>
              </a:schemeClr>
            </a:contourClr>
          </a:sp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6000" b="1" i="0" u="none" strike="noStrike" kern="1200" cap="none" spc="0" normalizeH="0" baseline="0" noProof="0">
                <a:ln>
                  <a:noFill/>
                </a:ln>
                <a:solidFill>
                  <a:prstClr val="white"/>
                </a:solidFill>
                <a:effectLst/>
                <a:uLnTx/>
                <a:uFillTx/>
                <a:latin typeface="Calibri" panose="020F0502020204030204"/>
                <a:ea typeface="+mj-ea"/>
                <a:cs typeface="+mj-cs"/>
              </a:rPr>
              <a:t>Perception</a:t>
            </a:r>
          </a:p>
        </p:txBody>
      </p:sp>
      <p:sp>
        <p:nvSpPr>
          <p:cNvPr id="8" name="Freeform: Shape 7">
            <a:extLst>
              <a:ext uri="{FF2B5EF4-FFF2-40B4-BE49-F238E27FC236}">
                <a16:creationId xmlns:a16="http://schemas.microsoft.com/office/drawing/2014/main" id="{95F433D0-EAEC-4BA8-A6AA-C2EC34F1D0DB}"/>
              </a:ext>
            </a:extLst>
          </p:cNvPr>
          <p:cNvSpPr/>
          <p:nvPr/>
        </p:nvSpPr>
        <p:spPr>
          <a:xfrm>
            <a:off x="505184" y="4706272"/>
            <a:ext cx="11202134" cy="1240616"/>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100" b="0" i="0" u="none" strike="noStrike" kern="1200" cap="none" spc="0" normalizeH="0" baseline="0" noProof="0">
                <a:ln>
                  <a:noFill/>
                </a:ln>
                <a:solidFill>
                  <a:prstClr val="white"/>
                </a:solidFill>
                <a:effectLst/>
                <a:uLnTx/>
                <a:uFillTx/>
                <a:latin typeface="Calibri" panose="020F0502020204030204"/>
                <a:ea typeface="+mn-ea"/>
                <a:cs typeface="+mn-cs"/>
              </a:rPr>
              <a:t>The Brain processes the information into something understandable</a:t>
            </a:r>
          </a:p>
        </p:txBody>
      </p:sp>
      <p:sp>
        <p:nvSpPr>
          <p:cNvPr id="9" name="Rectangle 8">
            <a:extLst>
              <a:ext uri="{FF2B5EF4-FFF2-40B4-BE49-F238E27FC236}">
                <a16:creationId xmlns:a16="http://schemas.microsoft.com/office/drawing/2014/main" id="{741B777F-6BEA-4BE4-9FDF-1E4E7AC16FCB}"/>
              </a:ext>
            </a:extLst>
          </p:cNvPr>
          <p:cNvSpPr/>
          <p:nvPr/>
        </p:nvSpPr>
        <p:spPr>
          <a:xfrm>
            <a:off x="576253" y="5946888"/>
            <a:ext cx="10812391" cy="584775"/>
          </a:xfrm>
          <a:prstGeom prst="rect">
            <a:avLst/>
          </a:prstGeom>
          <a:solidFill>
            <a:srgbClr val="F2B800"/>
          </a:solidFill>
          <a:ln>
            <a:noFill/>
          </a:ln>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345FAD"/>
                </a:solidFill>
                <a:effectLst>
                  <a:outerShdw blurRad="38100" dist="38100" dir="2700000" algn="tl">
                    <a:srgbClr val="000000">
                      <a:alpha val="43137"/>
                    </a:srgbClr>
                  </a:outerShdw>
                </a:effectLst>
                <a:uLnTx/>
                <a:uFillTx/>
                <a:latin typeface="Calibri" panose="020F0502020204030204"/>
                <a:ea typeface="+mn-ea"/>
                <a:cs typeface="+mn-cs"/>
              </a:rPr>
              <a:t>It makes sense of  what is sensed</a:t>
            </a:r>
          </a:p>
        </p:txBody>
      </p:sp>
      <p:sp>
        <p:nvSpPr>
          <p:cNvPr id="2" name="Slide Number Placeholder 1">
            <a:extLst>
              <a:ext uri="{FF2B5EF4-FFF2-40B4-BE49-F238E27FC236}">
                <a16:creationId xmlns:a16="http://schemas.microsoft.com/office/drawing/2014/main" id="{9DBEE7E2-05AF-4169-8C09-300917E0D1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58793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DC0AA-6F52-4D06-A1A1-8A443D00F7B6}"/>
              </a:ext>
            </a:extLst>
          </p:cNvPr>
          <p:cNvSpPr>
            <a:spLocks noGrp="1"/>
          </p:cNvSpPr>
          <p:nvPr>
            <p:ph type="title"/>
          </p:nvPr>
        </p:nvSpPr>
        <p:spPr>
          <a:xfrm>
            <a:off x="328534" y="1153541"/>
            <a:ext cx="10515600" cy="681357"/>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lvl="0" indent="0" algn="l" defTabSz="1377950">
              <a:lnSpc>
                <a:spcPct val="90000"/>
              </a:lnSpc>
              <a:spcBef>
                <a:spcPct val="0"/>
              </a:spcBef>
              <a:spcAft>
                <a:spcPct val="35000"/>
              </a:spcAft>
              <a:buNone/>
            </a:pPr>
            <a:r>
              <a:rPr lang="en-US" sz="3600" b="1" kern="1200"/>
              <a:t>Takes Time – A Selective Process </a:t>
            </a:r>
          </a:p>
        </p:txBody>
      </p:sp>
      <p:sp>
        <p:nvSpPr>
          <p:cNvPr id="4" name="Rectangle: Rounded Corners 3">
            <a:extLst>
              <a:ext uri="{FF2B5EF4-FFF2-40B4-BE49-F238E27FC236}">
                <a16:creationId xmlns:a16="http://schemas.microsoft.com/office/drawing/2014/main" id="{7AAE8181-9DE4-47AA-994F-2DBD4AD5D1BD}"/>
              </a:ext>
            </a:extLst>
          </p:cNvPr>
          <p:cNvSpPr/>
          <p:nvPr/>
        </p:nvSpPr>
        <p:spPr>
          <a:xfrm>
            <a:off x="532146" y="2136604"/>
            <a:ext cx="10515600" cy="46550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7CE7E1D-BC04-4A1D-A95F-69966B653831}"/>
              </a:ext>
            </a:extLst>
          </p:cNvPr>
          <p:cNvSpPr txBox="1"/>
          <p:nvPr/>
        </p:nvSpPr>
        <p:spPr>
          <a:xfrm>
            <a:off x="965136" y="2717256"/>
            <a:ext cx="9129009" cy="1077218"/>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You can only identify and process one thing at a time</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6" name="TextBox 5">
            <a:extLst>
              <a:ext uri="{FF2B5EF4-FFF2-40B4-BE49-F238E27FC236}">
                <a16:creationId xmlns:a16="http://schemas.microsoft.com/office/drawing/2014/main" id="{D8B1F316-88F1-408A-8089-F313B48AE130}"/>
              </a:ext>
            </a:extLst>
          </p:cNvPr>
          <p:cNvSpPr txBox="1"/>
          <p:nvPr/>
        </p:nvSpPr>
        <p:spPr>
          <a:xfrm>
            <a:off x="1144255" y="3429000"/>
            <a:ext cx="9699879" cy="175432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a:ln>
                  <a:noFill/>
                </a:ln>
                <a:solidFill>
                  <a:prstClr val="white"/>
                </a:solidFill>
                <a:effectLst/>
                <a:uLnTx/>
                <a:uFillTx/>
                <a:latin typeface="Calibri" panose="020F0502020204030204"/>
                <a:ea typeface="+mn-ea"/>
                <a:cs typeface="+mn-cs"/>
              </a:rPr>
              <a:t>The familiar can be identified quickly </a:t>
            </a: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versus what is not familiar- that will take longer to identify and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A3D809C-9EB2-4FAE-86E7-99A8789DDA30}"/>
              </a:ext>
            </a:extLst>
          </p:cNvPr>
          <p:cNvPicPr>
            <a:picLocks noChangeAspect="1"/>
          </p:cNvPicPr>
          <p:nvPr/>
        </p:nvPicPr>
        <p:blipFill>
          <a:blip r:embed="rId3"/>
          <a:stretch>
            <a:fillRect/>
          </a:stretch>
        </p:blipFill>
        <p:spPr>
          <a:xfrm>
            <a:off x="2157642" y="0"/>
            <a:ext cx="7876715" cy="1325676"/>
          </a:xfrm>
          <a:prstGeom prst="rect">
            <a:avLst/>
          </a:prstGeom>
        </p:spPr>
      </p:pic>
      <p:sp>
        <p:nvSpPr>
          <p:cNvPr id="2" name="Rectangle 1">
            <a:extLst>
              <a:ext uri="{FF2B5EF4-FFF2-40B4-BE49-F238E27FC236}">
                <a16:creationId xmlns:a16="http://schemas.microsoft.com/office/drawing/2014/main" id="{9A9BA22D-A377-4E46-960C-8C2FBC4C5CF2}"/>
              </a:ext>
            </a:extLst>
          </p:cNvPr>
          <p:cNvSpPr/>
          <p:nvPr/>
        </p:nvSpPr>
        <p:spPr>
          <a:xfrm>
            <a:off x="2488147" y="1985289"/>
            <a:ext cx="649600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Identification Process</a:t>
            </a:r>
          </a:p>
        </p:txBody>
      </p:sp>
      <p:pic>
        <p:nvPicPr>
          <p:cNvPr id="11" name="Graphic 10" descr="Dollar">
            <a:extLst>
              <a:ext uri="{FF2B5EF4-FFF2-40B4-BE49-F238E27FC236}">
                <a16:creationId xmlns:a16="http://schemas.microsoft.com/office/drawing/2014/main" id="{30127333-C1A3-4B07-A953-C3B5F547A9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041" y="4780254"/>
            <a:ext cx="1713771" cy="1713771"/>
          </a:xfrm>
          <a:prstGeom prst="rect">
            <a:avLst/>
          </a:prstGeom>
        </p:spPr>
      </p:pic>
      <p:pic>
        <p:nvPicPr>
          <p:cNvPr id="14" name="Graphic 13" descr="Yuan">
            <a:extLst>
              <a:ext uri="{FF2B5EF4-FFF2-40B4-BE49-F238E27FC236}">
                <a16:creationId xmlns:a16="http://schemas.microsoft.com/office/drawing/2014/main" id="{A922445D-D5FF-4AD1-8DB1-91B2EB2E5D0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85854" y="4842662"/>
            <a:ext cx="1604793" cy="1604793"/>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920EF296-5D31-4BCC-B685-3D1848949C2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573135" y="4916117"/>
            <a:ext cx="1604794" cy="1604794"/>
          </a:xfrm>
          <a:prstGeom prst="rect">
            <a:avLst/>
          </a:prstGeom>
        </p:spPr>
      </p:pic>
      <p:sp>
        <p:nvSpPr>
          <p:cNvPr id="17" name="TextBox 16">
            <a:extLst>
              <a:ext uri="{FF2B5EF4-FFF2-40B4-BE49-F238E27FC236}">
                <a16:creationId xmlns:a16="http://schemas.microsoft.com/office/drawing/2014/main" id="{6EF07AF6-0A6A-450E-92BD-D6394D60CD3F}"/>
              </a:ext>
            </a:extLst>
          </p:cNvPr>
          <p:cNvSpPr txBox="1"/>
          <p:nvPr/>
        </p:nvSpPr>
        <p:spPr>
          <a:xfrm>
            <a:off x="3536854" y="6915928"/>
            <a:ext cx="160479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9" tooltip="https://en.wikipedia.org/wiki/Lincoln_cent_mintage_figure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0"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A5B15EBE-F76C-48D6-9770-97C31D69AFE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927069" y="4818813"/>
            <a:ext cx="1819529" cy="1819529"/>
          </a:xfrm>
          <a:prstGeom prst="rect">
            <a:avLst/>
          </a:prstGeom>
        </p:spPr>
      </p:pic>
      <p:sp>
        <p:nvSpPr>
          <p:cNvPr id="23" name="TextBox 22">
            <a:extLst>
              <a:ext uri="{FF2B5EF4-FFF2-40B4-BE49-F238E27FC236}">
                <a16:creationId xmlns:a16="http://schemas.microsoft.com/office/drawing/2014/main" id="{C34147EC-9F2D-4B60-B589-340BB50E4E10}"/>
              </a:ext>
            </a:extLst>
          </p:cNvPr>
          <p:cNvSpPr txBox="1"/>
          <p:nvPr/>
        </p:nvSpPr>
        <p:spPr>
          <a:xfrm>
            <a:off x="1889766" y="6985177"/>
            <a:ext cx="17137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2" tooltip="https://en.wikipedia.org/wiki/10_yen_coin"/>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0"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Graphic 24" descr="Pound">
            <a:extLst>
              <a:ext uri="{FF2B5EF4-FFF2-40B4-BE49-F238E27FC236}">
                <a16:creationId xmlns:a16="http://schemas.microsoft.com/office/drawing/2014/main" id="{E82F34D6-6DDA-47B7-980A-896DAB569E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13281" y="4878475"/>
            <a:ext cx="1406382" cy="1406382"/>
          </a:xfrm>
          <a:prstGeom prst="rect">
            <a:avLst/>
          </a:prstGeom>
        </p:spPr>
      </p:pic>
      <p:sp>
        <p:nvSpPr>
          <p:cNvPr id="34" name="TextBox 33">
            <a:extLst>
              <a:ext uri="{FF2B5EF4-FFF2-40B4-BE49-F238E27FC236}">
                <a16:creationId xmlns:a16="http://schemas.microsoft.com/office/drawing/2014/main" id="{86A0C70F-244E-4BDB-A5A3-037718589DB0}"/>
              </a:ext>
            </a:extLst>
          </p:cNvPr>
          <p:cNvSpPr txBox="1"/>
          <p:nvPr/>
        </p:nvSpPr>
        <p:spPr>
          <a:xfrm>
            <a:off x="6012104" y="6866615"/>
            <a:ext cx="18195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5" tooltip="https://en.wikipedia.org/wiki/Five_pence_(British_coin)"/>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0"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0240A70-8B20-45CA-8225-76D7674CA372}"/>
              </a:ext>
            </a:extLst>
          </p:cNvPr>
          <p:cNvSpPr txBox="1"/>
          <p:nvPr/>
        </p:nvSpPr>
        <p:spPr>
          <a:xfrm>
            <a:off x="10094145" y="6967375"/>
            <a:ext cx="2343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6" tooltip="https://en.wikipedia.org/wiki/Two_pence_(British_decimal_coin)"/>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0" tooltip="https://creativecommons.org/licenses/by-sa/3.0/"/>
              </a:rPr>
              <a:t>CC BY-SA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870606B-3365-4E18-B0D1-16A57EF90192}"/>
              </a:ext>
            </a:extLst>
          </p:cNvPr>
          <p:cNvSpPr txBox="1"/>
          <p:nvPr/>
        </p:nvSpPr>
        <p:spPr>
          <a:xfrm>
            <a:off x="10094145" y="6726227"/>
            <a:ext cx="26006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7" tooltip="https://en.wikipedia.org/wiki/Ten_pence_(British_decimal_coin)"/>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0" tooltip="https://creativecommons.org/licenses/by-sa/3.0/"/>
              </a:rPr>
              <a:t>CC BY-SA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8" name="Picture 47" descr="A coin on a black background&#10;&#10;Description generated with very high confidence">
            <a:extLst>
              <a:ext uri="{FF2B5EF4-FFF2-40B4-BE49-F238E27FC236}">
                <a16:creationId xmlns:a16="http://schemas.microsoft.com/office/drawing/2014/main" id="{6ACB00B3-4AB6-4C74-A353-14E107FBF92C}"/>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5625990" y="4833763"/>
            <a:ext cx="1819529" cy="1819529"/>
          </a:xfrm>
          <a:prstGeom prst="rect">
            <a:avLst/>
          </a:prstGeom>
        </p:spPr>
      </p:pic>
      <p:sp>
        <p:nvSpPr>
          <p:cNvPr id="49" name="TextBox 48">
            <a:extLst>
              <a:ext uri="{FF2B5EF4-FFF2-40B4-BE49-F238E27FC236}">
                <a16:creationId xmlns:a16="http://schemas.microsoft.com/office/drawing/2014/main" id="{C9476111-E913-4F49-A950-64423467EE50}"/>
              </a:ext>
            </a:extLst>
          </p:cNvPr>
          <p:cNvSpPr txBox="1"/>
          <p:nvPr/>
        </p:nvSpPr>
        <p:spPr>
          <a:xfrm>
            <a:off x="7977156" y="6892956"/>
            <a:ext cx="18195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9" tooltip="http://simple.wikipedia.org/wiki/Pound_sterling"/>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0" tooltip="https://creativecommons.org/licenses/by-sa/3.0/"/>
              </a:rPr>
              <a:t>CC BY-SA</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C72B9BA-648F-4F4F-ADE8-C24FB8D62D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348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repeatCount="3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2000"/>
                                        <p:tgtEl>
                                          <p:spTgt spid="11"/>
                                        </p:tgtEl>
                                      </p:cBhvr>
                                    </p:animEffect>
                                  </p:childTnLst>
                                </p:cTn>
                              </p:par>
                            </p:childTnLst>
                          </p:cTn>
                        </p:par>
                        <p:par>
                          <p:cTn id="8" fill="hold">
                            <p:stCondLst>
                              <p:cond delay="6000"/>
                            </p:stCondLst>
                            <p:childTnLst>
                              <p:par>
                                <p:cTn id="9" presetID="14" presetClass="entr" presetSubtype="10" repeatCount="300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2000"/>
                                        <p:tgtEl>
                                          <p:spTgt spid="16"/>
                                        </p:tgtEl>
                                      </p:cBhvr>
                                    </p:animEffect>
                                  </p:childTnLst>
                                </p:cTn>
                              </p:par>
                            </p:childTnLst>
                          </p:cTn>
                        </p:par>
                        <p:par>
                          <p:cTn id="12" fill="hold">
                            <p:stCondLst>
                              <p:cond delay="12000"/>
                            </p:stCondLst>
                            <p:childTnLst>
                              <p:par>
                                <p:cTn id="13" presetID="14" presetClass="entr" presetSubtype="10" repeatCount="300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2000"/>
                                        <p:tgtEl>
                                          <p:spTgt spid="48"/>
                                        </p:tgtEl>
                                      </p:cBhvr>
                                    </p:animEffect>
                                  </p:childTnLst>
                                </p:cTn>
                              </p:par>
                            </p:childTnLst>
                          </p:cTn>
                        </p:par>
                        <p:par>
                          <p:cTn id="16" fill="hold">
                            <p:stCondLst>
                              <p:cond delay="18000"/>
                            </p:stCondLst>
                            <p:childTnLst>
                              <p:par>
                                <p:cTn id="17" presetID="14" presetClass="entr" presetSubtype="10" repeatCount="300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2000"/>
                                        <p:tgtEl>
                                          <p:spTgt spid="25"/>
                                        </p:tgtEl>
                                      </p:cBhvr>
                                    </p:animEffect>
                                  </p:childTnLst>
                                </p:cTn>
                              </p:par>
                            </p:childTnLst>
                          </p:cTn>
                        </p:par>
                        <p:par>
                          <p:cTn id="20" fill="hold">
                            <p:stCondLst>
                              <p:cond delay="24000"/>
                            </p:stCondLst>
                            <p:childTnLst>
                              <p:par>
                                <p:cTn id="21" presetID="14" presetClass="entr" presetSubtype="10" repeatCount="300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2000"/>
                                        <p:tgtEl>
                                          <p:spTgt spid="22"/>
                                        </p:tgtEl>
                                      </p:cBhvr>
                                    </p:animEffect>
                                  </p:childTnLst>
                                </p:cTn>
                              </p:par>
                            </p:childTnLst>
                          </p:cTn>
                        </p:par>
                        <p:par>
                          <p:cTn id="24" fill="hold">
                            <p:stCondLst>
                              <p:cond delay="30000"/>
                            </p:stCondLst>
                            <p:childTnLst>
                              <p:par>
                                <p:cTn id="25" presetID="14" presetClass="entr" presetSubtype="10" repeatCount="3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DC0AA-6F52-4D06-A1A1-8A443D00F7B6}"/>
              </a:ext>
            </a:extLst>
          </p:cNvPr>
          <p:cNvSpPr>
            <a:spLocks noGrp="1"/>
          </p:cNvSpPr>
          <p:nvPr>
            <p:ph type="title"/>
          </p:nvPr>
        </p:nvSpPr>
        <p:spPr>
          <a:xfrm>
            <a:off x="328534" y="1153541"/>
            <a:ext cx="10515600" cy="681357"/>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lvl="0" indent="0" algn="l" defTabSz="1377950">
              <a:lnSpc>
                <a:spcPct val="90000"/>
              </a:lnSpc>
              <a:spcBef>
                <a:spcPct val="0"/>
              </a:spcBef>
              <a:spcAft>
                <a:spcPct val="35000"/>
              </a:spcAft>
              <a:buNone/>
            </a:pPr>
            <a:r>
              <a:rPr lang="en-US" sz="3600" b="1" kern="1200"/>
              <a:t>Takes Time – A Selective Process </a:t>
            </a:r>
          </a:p>
        </p:txBody>
      </p:sp>
      <p:sp>
        <p:nvSpPr>
          <p:cNvPr id="4" name="Rectangle: Rounded Corners 3">
            <a:extLst>
              <a:ext uri="{FF2B5EF4-FFF2-40B4-BE49-F238E27FC236}">
                <a16:creationId xmlns:a16="http://schemas.microsoft.com/office/drawing/2014/main" id="{7AAE8181-9DE4-47AA-994F-2DBD4AD5D1BD}"/>
              </a:ext>
            </a:extLst>
          </p:cNvPr>
          <p:cNvSpPr/>
          <p:nvPr/>
        </p:nvSpPr>
        <p:spPr>
          <a:xfrm>
            <a:off x="491770" y="2405922"/>
            <a:ext cx="11208460" cy="432455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8DB043-478A-4CF8-BD4A-6FA5F2B8A19F}"/>
              </a:ext>
            </a:extLst>
          </p:cNvPr>
          <p:cNvSpPr txBox="1"/>
          <p:nvPr/>
        </p:nvSpPr>
        <p:spPr>
          <a:xfrm>
            <a:off x="328534" y="2071804"/>
            <a:ext cx="9129009" cy="52322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Two main parts to your field of vision</a:t>
            </a:r>
          </a:p>
        </p:txBody>
      </p:sp>
      <p:sp>
        <p:nvSpPr>
          <p:cNvPr id="8" name="TextBox 7">
            <a:extLst>
              <a:ext uri="{FF2B5EF4-FFF2-40B4-BE49-F238E27FC236}">
                <a16:creationId xmlns:a16="http://schemas.microsoft.com/office/drawing/2014/main" id="{4CEAC593-8141-4A0E-B7D3-C230524FD8E4}"/>
              </a:ext>
            </a:extLst>
          </p:cNvPr>
          <p:cNvSpPr txBox="1"/>
          <p:nvPr/>
        </p:nvSpPr>
        <p:spPr>
          <a:xfrm>
            <a:off x="961292" y="2838455"/>
            <a:ext cx="3546994"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Central Vision (Focus)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about 10⁰</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Details -read and identify</a:t>
            </a:r>
          </a:p>
        </p:txBody>
      </p:sp>
      <p:sp>
        <p:nvSpPr>
          <p:cNvPr id="9" name="TextBox 8">
            <a:extLst>
              <a:ext uri="{FF2B5EF4-FFF2-40B4-BE49-F238E27FC236}">
                <a16:creationId xmlns:a16="http://schemas.microsoft.com/office/drawing/2014/main" id="{EF808A83-01BB-4783-91C9-55E7CD69DC01}"/>
              </a:ext>
            </a:extLst>
          </p:cNvPr>
          <p:cNvSpPr txBox="1"/>
          <p:nvPr/>
        </p:nvSpPr>
        <p:spPr>
          <a:xfrm>
            <a:off x="5586334" y="2838455"/>
            <a:ext cx="6205929" cy="3693319"/>
          </a:xfrm>
          <a:prstGeom prst="rect">
            <a:avLst/>
          </a:prstGeom>
          <a:noFill/>
        </p:spPr>
        <p:txBody>
          <a:bodyPr wrap="square" numCol="1"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Peripheral 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(Sides)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other 90⁰</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Size, color, movement -can draw central vision to these.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A3D809C-9EB2-4FAE-86E7-99A8789DDA30}"/>
              </a:ext>
            </a:extLst>
          </p:cNvPr>
          <p:cNvPicPr>
            <a:picLocks noChangeAspect="1"/>
          </p:cNvPicPr>
          <p:nvPr/>
        </p:nvPicPr>
        <p:blipFill>
          <a:blip r:embed="rId3"/>
          <a:stretch>
            <a:fillRect/>
          </a:stretch>
        </p:blipFill>
        <p:spPr>
          <a:xfrm>
            <a:off x="2157642" y="0"/>
            <a:ext cx="7876715" cy="1325676"/>
          </a:xfrm>
          <a:prstGeom prst="rect">
            <a:avLst/>
          </a:prstGeom>
        </p:spPr>
      </p:pic>
      <p:sp>
        <p:nvSpPr>
          <p:cNvPr id="2" name="Slide Number Placeholder 1">
            <a:extLst>
              <a:ext uri="{FF2B5EF4-FFF2-40B4-BE49-F238E27FC236}">
                <a16:creationId xmlns:a16="http://schemas.microsoft.com/office/drawing/2014/main" id="{F01DA2A2-DB74-4DC1-A849-53AF891DD5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16794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DC0AA-6F52-4D06-A1A1-8A443D00F7B6}"/>
              </a:ext>
            </a:extLst>
          </p:cNvPr>
          <p:cNvSpPr>
            <a:spLocks noGrp="1"/>
          </p:cNvSpPr>
          <p:nvPr>
            <p:ph type="title"/>
          </p:nvPr>
        </p:nvSpPr>
        <p:spPr>
          <a:xfrm>
            <a:off x="328534" y="1153541"/>
            <a:ext cx="10515600" cy="681357"/>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lvl="0" indent="0" algn="l" defTabSz="1377950">
              <a:lnSpc>
                <a:spcPct val="90000"/>
              </a:lnSpc>
              <a:spcBef>
                <a:spcPct val="0"/>
              </a:spcBef>
              <a:spcAft>
                <a:spcPct val="35000"/>
              </a:spcAft>
              <a:buNone/>
            </a:pPr>
            <a:r>
              <a:rPr lang="en-US" sz="3600" b="1" kern="1200"/>
              <a:t>Takes Time – A Selective Process </a:t>
            </a:r>
          </a:p>
        </p:txBody>
      </p:sp>
      <p:sp>
        <p:nvSpPr>
          <p:cNvPr id="4" name="Rectangle: Rounded Corners 3">
            <a:extLst>
              <a:ext uri="{FF2B5EF4-FFF2-40B4-BE49-F238E27FC236}">
                <a16:creationId xmlns:a16="http://schemas.microsoft.com/office/drawing/2014/main" id="{7AAE8181-9DE4-47AA-994F-2DBD4AD5D1BD}"/>
              </a:ext>
            </a:extLst>
          </p:cNvPr>
          <p:cNvSpPr/>
          <p:nvPr/>
        </p:nvSpPr>
        <p:spPr>
          <a:xfrm>
            <a:off x="929386" y="2272077"/>
            <a:ext cx="10118361" cy="4324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8DB043-478A-4CF8-BD4A-6FA5F2B8A19F}"/>
              </a:ext>
            </a:extLst>
          </p:cNvPr>
          <p:cNvSpPr txBox="1"/>
          <p:nvPr/>
        </p:nvSpPr>
        <p:spPr>
          <a:xfrm>
            <a:off x="561509" y="2479217"/>
            <a:ext cx="9129009" cy="52322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345FAD"/>
                </a:solidFill>
                <a:effectLst/>
                <a:uLnTx/>
                <a:uFillTx/>
                <a:latin typeface="Calibri" panose="020F0502020204030204"/>
                <a:ea typeface="+mn-ea"/>
                <a:cs typeface="+mn-cs"/>
              </a:rPr>
              <a:t>Vision- Central and Peripheral</a:t>
            </a:r>
          </a:p>
        </p:txBody>
      </p:sp>
      <p:pic>
        <p:nvPicPr>
          <p:cNvPr id="13" name="Picture 12">
            <a:extLst>
              <a:ext uri="{FF2B5EF4-FFF2-40B4-BE49-F238E27FC236}">
                <a16:creationId xmlns:a16="http://schemas.microsoft.com/office/drawing/2014/main" id="{BA3D809C-9EB2-4FAE-86E7-99A8789DDA30}"/>
              </a:ext>
            </a:extLst>
          </p:cNvPr>
          <p:cNvPicPr>
            <a:picLocks noChangeAspect="1"/>
          </p:cNvPicPr>
          <p:nvPr/>
        </p:nvPicPr>
        <p:blipFill>
          <a:blip r:embed="rId3"/>
          <a:stretch>
            <a:fillRect/>
          </a:stretch>
        </p:blipFill>
        <p:spPr>
          <a:xfrm>
            <a:off x="2157642" y="0"/>
            <a:ext cx="7876715" cy="1325676"/>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5DCC3244-72CB-486C-A04C-69A3A134393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25776" y="3195602"/>
            <a:ext cx="9295081" cy="3207863"/>
          </a:xfrm>
          <a:prstGeom prst="rect">
            <a:avLst/>
          </a:prstGeom>
        </p:spPr>
      </p:pic>
      <p:sp>
        <p:nvSpPr>
          <p:cNvPr id="11" name="TextBox 10">
            <a:extLst>
              <a:ext uri="{FF2B5EF4-FFF2-40B4-BE49-F238E27FC236}">
                <a16:creationId xmlns:a16="http://schemas.microsoft.com/office/drawing/2014/main" id="{6A942EC1-6FE7-414A-ADB1-BEBFE4CC7921}"/>
              </a:ext>
            </a:extLst>
          </p:cNvPr>
          <p:cNvSpPr txBox="1"/>
          <p:nvPr/>
        </p:nvSpPr>
        <p:spPr>
          <a:xfrm>
            <a:off x="1369255" y="6918393"/>
            <a:ext cx="84341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en.wikipedia.org/wiki/Talk:Human_eye/Archive_1"/>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DF44724-8100-4B36-A226-1591A42F80CD}"/>
              </a:ext>
            </a:extLst>
          </p:cNvPr>
          <p:cNvSpPr/>
          <p:nvPr/>
        </p:nvSpPr>
        <p:spPr>
          <a:xfrm>
            <a:off x="5019472" y="3429000"/>
            <a:ext cx="2898843" cy="286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B4C103-741B-4D1E-A2A0-0DB6B1F445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62404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DC0AA-6F52-4D06-A1A1-8A443D00F7B6}"/>
              </a:ext>
            </a:extLst>
          </p:cNvPr>
          <p:cNvSpPr>
            <a:spLocks noGrp="1"/>
          </p:cNvSpPr>
          <p:nvPr>
            <p:ph type="title"/>
          </p:nvPr>
        </p:nvSpPr>
        <p:spPr>
          <a:xfrm>
            <a:off x="328534" y="1153541"/>
            <a:ext cx="10515600" cy="681357"/>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111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lvl="0" defTabSz="1377950">
              <a:spcAft>
                <a:spcPct val="35000"/>
              </a:spcAft>
            </a:pPr>
            <a:r>
              <a:rPr lang="en-US" sz="3600" b="1" dirty="0"/>
              <a:t>Factors affecting perception</a:t>
            </a:r>
          </a:p>
        </p:txBody>
      </p:sp>
      <p:sp>
        <p:nvSpPr>
          <p:cNvPr id="4" name="Rectangle: Rounded Corners 3">
            <a:extLst>
              <a:ext uri="{FF2B5EF4-FFF2-40B4-BE49-F238E27FC236}">
                <a16:creationId xmlns:a16="http://schemas.microsoft.com/office/drawing/2014/main" id="{7AAE8181-9DE4-47AA-994F-2DBD4AD5D1BD}"/>
              </a:ext>
            </a:extLst>
          </p:cNvPr>
          <p:cNvSpPr/>
          <p:nvPr/>
        </p:nvSpPr>
        <p:spPr>
          <a:xfrm>
            <a:off x="967105" y="2442560"/>
            <a:ext cx="10118361" cy="4324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8DB043-478A-4CF8-BD4A-6FA5F2B8A19F}"/>
              </a:ext>
            </a:extLst>
          </p:cNvPr>
          <p:cNvSpPr txBox="1"/>
          <p:nvPr/>
        </p:nvSpPr>
        <p:spPr>
          <a:xfrm>
            <a:off x="485309" y="2114692"/>
            <a:ext cx="9129009" cy="52322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345FAD"/>
                </a:solidFill>
                <a:effectLst/>
                <a:uLnTx/>
                <a:uFillTx/>
                <a:latin typeface="Calibri" panose="020F0502020204030204"/>
                <a:ea typeface="+mn-ea"/>
                <a:cs typeface="+mn-cs"/>
              </a:rPr>
              <a:t>Binocular Vision Allows Depth Perception</a:t>
            </a:r>
          </a:p>
        </p:txBody>
      </p:sp>
      <p:pic>
        <p:nvPicPr>
          <p:cNvPr id="13" name="Picture 12">
            <a:extLst>
              <a:ext uri="{FF2B5EF4-FFF2-40B4-BE49-F238E27FC236}">
                <a16:creationId xmlns:a16="http://schemas.microsoft.com/office/drawing/2014/main" id="{BA3D809C-9EB2-4FAE-86E7-99A8789DDA30}"/>
              </a:ext>
            </a:extLst>
          </p:cNvPr>
          <p:cNvPicPr>
            <a:picLocks noChangeAspect="1"/>
          </p:cNvPicPr>
          <p:nvPr/>
        </p:nvPicPr>
        <p:blipFill>
          <a:blip r:embed="rId3"/>
          <a:stretch>
            <a:fillRect/>
          </a:stretch>
        </p:blipFill>
        <p:spPr>
          <a:xfrm>
            <a:off x="2157642" y="0"/>
            <a:ext cx="7876715" cy="1325676"/>
          </a:xfrm>
          <a:prstGeom prst="rect">
            <a:avLst/>
          </a:prstGeom>
          <a:scene3d>
            <a:camera prst="orthographicFront"/>
            <a:lightRig rig="threePt" dir="t">
              <a:rot lat="0" lon="0" rev="10800000"/>
            </a:lightRig>
          </a:scene3d>
        </p:spPr>
      </p:pic>
      <p:sp>
        <p:nvSpPr>
          <p:cNvPr id="6" name="TextBox 5">
            <a:extLst>
              <a:ext uri="{FF2B5EF4-FFF2-40B4-BE49-F238E27FC236}">
                <a16:creationId xmlns:a16="http://schemas.microsoft.com/office/drawing/2014/main" id="{625C26B0-23DB-4044-B800-5B6910E59326}"/>
              </a:ext>
            </a:extLst>
          </p:cNvPr>
          <p:cNvSpPr txBox="1"/>
          <p:nvPr/>
        </p:nvSpPr>
        <p:spPr>
          <a:xfrm>
            <a:off x="4381502" y="6931173"/>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aforgrave.ca/detritus/2014/07/29/anaglyph-tutorial-part-1-selecting-the-imag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descr="A picture containing indoor, floor&#10;&#10;Description generated with very high confidence">
            <a:extLst>
              <a:ext uri="{FF2B5EF4-FFF2-40B4-BE49-F238E27FC236}">
                <a16:creationId xmlns:a16="http://schemas.microsoft.com/office/drawing/2014/main" id="{F47D987B-A35F-48C2-92E9-AAFA2535512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043351" y="2321829"/>
            <a:ext cx="3878089" cy="3827531"/>
          </a:xfrm>
          <a:prstGeom prst="rect">
            <a:avLst/>
          </a:prstGeom>
          <a:ln>
            <a:noFill/>
          </a:ln>
          <a:effectLst>
            <a:outerShdw blurRad="225425" dist="50800" dir="5220000" algn="ctr">
              <a:srgbClr val="000000">
                <a:alpha val="33000"/>
              </a:srgbClr>
            </a:outerShdw>
          </a:effectLst>
          <a:scene3d>
            <a:camera prst="perspectiveRelaxedModerately"/>
            <a:lightRig rig="harsh" dir="t">
              <a:rot lat="0" lon="0" rev="3000000"/>
            </a:lightRig>
          </a:scene3d>
          <a:sp3d extrusionH="254000" contourW="19050">
            <a:bevelT w="82550" h="44450" prst="angle"/>
            <a:bevelB w="82550" h="44450" prst="angle"/>
            <a:contourClr>
              <a:srgbClr val="FFFFFF"/>
            </a:contourClr>
          </a:sp3d>
        </p:spPr>
      </p:pic>
      <p:sp>
        <p:nvSpPr>
          <p:cNvPr id="12" name="TextBox 11">
            <a:extLst>
              <a:ext uri="{FF2B5EF4-FFF2-40B4-BE49-F238E27FC236}">
                <a16:creationId xmlns:a16="http://schemas.microsoft.com/office/drawing/2014/main" id="{BB8FC348-FAFE-42E5-86A2-77B69DE700BD}"/>
              </a:ext>
            </a:extLst>
          </p:cNvPr>
          <p:cNvSpPr txBox="1"/>
          <p:nvPr/>
        </p:nvSpPr>
        <p:spPr>
          <a:xfrm>
            <a:off x="1769250" y="7365197"/>
            <a:ext cx="2095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s://en.wikipedia.org/wiki/Wiggle_stereoscopy"/>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6BE8ADB-4B7F-4093-BBCD-95621FF38410}"/>
              </a:ext>
            </a:extLst>
          </p:cNvPr>
          <p:cNvSpPr txBox="1"/>
          <p:nvPr/>
        </p:nvSpPr>
        <p:spPr>
          <a:xfrm>
            <a:off x="1530779" y="7286322"/>
            <a:ext cx="2333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9" tooltip="https://www.flickr.com/photos/stereoviews/5448746590"/>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0"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5058358-B8E3-4877-8B94-196475E8769B}"/>
              </a:ext>
            </a:extLst>
          </p:cNvPr>
          <p:cNvSpPr txBox="1"/>
          <p:nvPr/>
        </p:nvSpPr>
        <p:spPr>
          <a:xfrm>
            <a:off x="2351137" y="7503697"/>
            <a:ext cx="55778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1" tooltip="http://blogthinkbig.com/el-mit-desarrolla-un-sistema-de-cine-en-3d-sin-gafa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967CF4-67DA-49DF-9A4B-A9ED78FFAD56}"/>
              </a:ext>
            </a:extLst>
          </p:cNvPr>
          <p:cNvSpPr txBox="1"/>
          <p:nvPr/>
        </p:nvSpPr>
        <p:spPr>
          <a:xfrm>
            <a:off x="1369255" y="2916085"/>
            <a:ext cx="5970659" cy="317009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45FAD"/>
                </a:solidFill>
                <a:effectLst/>
                <a:uLnTx/>
                <a:uFillTx/>
                <a:latin typeface="Calibri" panose="020F0502020204030204"/>
                <a:ea typeface="+mn-ea"/>
                <a:cs typeface="+mn-cs"/>
              </a:rPr>
              <a:t>Having two eyes gives us </a:t>
            </a:r>
            <a:r>
              <a:rPr kumimoji="0" lang="en-US" sz="3600" b="1" i="0" u="sng" strike="noStrike" kern="1200" cap="none" spc="0" normalizeH="0" baseline="0" noProof="0" dirty="0">
                <a:ln>
                  <a:noFill/>
                </a:ln>
                <a:solidFill>
                  <a:srgbClr val="345FAD"/>
                </a:solidFill>
                <a:effectLst/>
                <a:uLnTx/>
                <a:uFillTx/>
                <a:latin typeface="Calibri" panose="020F0502020204030204"/>
                <a:ea typeface="+mn-ea"/>
                <a:cs typeface="+mn-cs"/>
              </a:rPr>
              <a:t>binocular vision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345FAD"/>
                </a:solidFill>
                <a:effectLst/>
                <a:uLnTx/>
                <a:uFillTx/>
                <a:latin typeface="Calibri" panose="020F0502020204030204"/>
                <a:ea typeface="+mn-ea"/>
                <a:cs typeface="+mn-cs"/>
              </a:rPr>
              <a:t>Allows us to have depth perception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345FAD"/>
                </a:solidFill>
                <a:effectLst/>
                <a:uLnTx/>
                <a:uFillTx/>
                <a:latin typeface="Calibri" panose="020F0502020204030204"/>
                <a:ea typeface="+mn-ea"/>
                <a:cs typeface="+mn-cs"/>
              </a:rPr>
              <a:t>Ability to judge distance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C112F4B-C561-4FF3-B3BA-A8EA647921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1006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DC0AA-6F52-4D06-A1A1-8A443D00F7B6}"/>
              </a:ext>
            </a:extLst>
          </p:cNvPr>
          <p:cNvSpPr>
            <a:spLocks noGrp="1"/>
          </p:cNvSpPr>
          <p:nvPr>
            <p:ph type="title"/>
          </p:nvPr>
        </p:nvSpPr>
        <p:spPr>
          <a:xfrm>
            <a:off x="328534" y="1153541"/>
            <a:ext cx="10515600" cy="681357"/>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111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lvl="0" indent="0" algn="l" defTabSz="1377950">
              <a:lnSpc>
                <a:spcPct val="90000"/>
              </a:lnSpc>
              <a:spcBef>
                <a:spcPct val="0"/>
              </a:spcBef>
              <a:spcAft>
                <a:spcPct val="35000"/>
              </a:spcAft>
              <a:buNone/>
            </a:pPr>
            <a:r>
              <a:rPr lang="en-US" sz="3600" b="1" kern="1200"/>
              <a:t>Takes Time – A Selective Process </a:t>
            </a:r>
          </a:p>
        </p:txBody>
      </p:sp>
      <p:sp>
        <p:nvSpPr>
          <p:cNvPr id="4" name="Rectangle: Rounded Corners 3">
            <a:extLst>
              <a:ext uri="{FF2B5EF4-FFF2-40B4-BE49-F238E27FC236}">
                <a16:creationId xmlns:a16="http://schemas.microsoft.com/office/drawing/2014/main" id="{7AAE8181-9DE4-47AA-994F-2DBD4AD5D1BD}"/>
              </a:ext>
            </a:extLst>
          </p:cNvPr>
          <p:cNvSpPr/>
          <p:nvPr/>
        </p:nvSpPr>
        <p:spPr>
          <a:xfrm>
            <a:off x="967105" y="2442560"/>
            <a:ext cx="10118361" cy="4324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8DB043-478A-4CF8-BD4A-6FA5F2B8A19F}"/>
              </a:ext>
            </a:extLst>
          </p:cNvPr>
          <p:cNvSpPr txBox="1"/>
          <p:nvPr/>
        </p:nvSpPr>
        <p:spPr>
          <a:xfrm>
            <a:off x="328534" y="2230807"/>
            <a:ext cx="9129009" cy="52322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Binocular Vision = Depth Perception-3-D</a:t>
            </a:r>
          </a:p>
        </p:txBody>
      </p:sp>
      <p:pic>
        <p:nvPicPr>
          <p:cNvPr id="13" name="Picture 12">
            <a:extLst>
              <a:ext uri="{FF2B5EF4-FFF2-40B4-BE49-F238E27FC236}">
                <a16:creationId xmlns:a16="http://schemas.microsoft.com/office/drawing/2014/main" id="{BA3D809C-9EB2-4FAE-86E7-99A8789DDA30}"/>
              </a:ext>
            </a:extLst>
          </p:cNvPr>
          <p:cNvPicPr>
            <a:picLocks noChangeAspect="1"/>
          </p:cNvPicPr>
          <p:nvPr/>
        </p:nvPicPr>
        <p:blipFill>
          <a:blip r:embed="rId3"/>
          <a:stretch>
            <a:fillRect/>
          </a:stretch>
        </p:blipFill>
        <p:spPr>
          <a:xfrm>
            <a:off x="2157642" y="0"/>
            <a:ext cx="7876715" cy="1325676"/>
          </a:xfrm>
          <a:prstGeom prst="rect">
            <a:avLst/>
          </a:prstGeom>
          <a:scene3d>
            <a:camera prst="orthographicFront"/>
            <a:lightRig rig="threePt" dir="t">
              <a:rot lat="0" lon="0" rev="10800000"/>
            </a:lightRig>
          </a:scene3d>
        </p:spPr>
      </p:pic>
      <p:sp>
        <p:nvSpPr>
          <p:cNvPr id="11" name="TextBox 10">
            <a:extLst>
              <a:ext uri="{FF2B5EF4-FFF2-40B4-BE49-F238E27FC236}">
                <a16:creationId xmlns:a16="http://schemas.microsoft.com/office/drawing/2014/main" id="{6A942EC1-6FE7-414A-ADB1-BEBFE4CC7921}"/>
              </a:ext>
            </a:extLst>
          </p:cNvPr>
          <p:cNvSpPr txBox="1"/>
          <p:nvPr/>
        </p:nvSpPr>
        <p:spPr>
          <a:xfrm>
            <a:off x="1369255" y="6918393"/>
            <a:ext cx="84341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en.wikipedia.org/wiki/Talk:Human_eye/Archive_1"/>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C26B0-23DB-4044-B800-5B6910E59326}"/>
              </a:ext>
            </a:extLst>
          </p:cNvPr>
          <p:cNvSpPr txBox="1"/>
          <p:nvPr/>
        </p:nvSpPr>
        <p:spPr>
          <a:xfrm>
            <a:off x="4381502" y="6931173"/>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aforgrave.ca/detritus/2014/07/29/anaglyph-tutorial-part-1-selecting-the-imag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B8FC348-FAFE-42E5-86A2-77B69DE700BD}"/>
              </a:ext>
            </a:extLst>
          </p:cNvPr>
          <p:cNvSpPr txBox="1"/>
          <p:nvPr/>
        </p:nvSpPr>
        <p:spPr>
          <a:xfrm>
            <a:off x="1769250" y="7365197"/>
            <a:ext cx="2095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s://en.wikipedia.org/wiki/Wiggle_stereoscopy"/>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descr="A close up of a bridge over a body of water&#10;&#10;Description generated with high confidence">
            <a:extLst>
              <a:ext uri="{FF2B5EF4-FFF2-40B4-BE49-F238E27FC236}">
                <a16:creationId xmlns:a16="http://schemas.microsoft.com/office/drawing/2014/main" id="{FE80FAA0-7C96-4B38-84A0-55C35A4B4CFD}"/>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626080" y="3108499"/>
            <a:ext cx="4447748" cy="2992674"/>
          </a:xfrm>
          <a:prstGeom prst="rect">
            <a:avLst/>
          </a:prstGeom>
        </p:spPr>
      </p:pic>
      <p:sp>
        <p:nvSpPr>
          <p:cNvPr id="16" name="TextBox 15">
            <a:extLst>
              <a:ext uri="{FF2B5EF4-FFF2-40B4-BE49-F238E27FC236}">
                <a16:creationId xmlns:a16="http://schemas.microsoft.com/office/drawing/2014/main" id="{D6BE8ADB-4B7F-4093-BBCD-95621FF38410}"/>
              </a:ext>
            </a:extLst>
          </p:cNvPr>
          <p:cNvSpPr txBox="1"/>
          <p:nvPr/>
        </p:nvSpPr>
        <p:spPr>
          <a:xfrm>
            <a:off x="1530779" y="7286322"/>
            <a:ext cx="2333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0" tooltip="https://www.flickr.com/photos/stereoviews/5448746590"/>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1"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5058358-B8E3-4877-8B94-196475E8769B}"/>
              </a:ext>
            </a:extLst>
          </p:cNvPr>
          <p:cNvSpPr txBox="1"/>
          <p:nvPr/>
        </p:nvSpPr>
        <p:spPr>
          <a:xfrm>
            <a:off x="2351137" y="7503697"/>
            <a:ext cx="55778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2" tooltip="http://blogthinkbig.com/el-mit-desarrolla-un-sistema-de-cine-en-3d-sin-gafa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descr="A close up of a bridge over a body of water&#10;&#10;Description generated with high confidence">
            <a:extLst>
              <a:ext uri="{FF2B5EF4-FFF2-40B4-BE49-F238E27FC236}">
                <a16:creationId xmlns:a16="http://schemas.microsoft.com/office/drawing/2014/main" id="{FA319389-A047-493F-9933-3A4E63A2CF8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226629" y="3108499"/>
            <a:ext cx="4447748" cy="2992674"/>
          </a:xfrm>
          <a:prstGeom prst="rect">
            <a:avLst/>
          </a:prstGeom>
        </p:spPr>
      </p:pic>
      <p:pic>
        <p:nvPicPr>
          <p:cNvPr id="18" name="Picture 17" descr="A pair of sunglasses on a table&#10;&#10;Description generated with high confidence">
            <a:extLst>
              <a:ext uri="{FF2B5EF4-FFF2-40B4-BE49-F238E27FC236}">
                <a16:creationId xmlns:a16="http://schemas.microsoft.com/office/drawing/2014/main" id="{A11DC927-DC45-4148-A899-352136721F5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122" b="89865" l="6885" r="94590">
                        <a14:foregroundMark x1="10328" y1="26014" x2="12295" y2="63851"/>
                        <a14:foregroundMark x1="12295" y1="63851" x2="15738" y2="80405"/>
                        <a14:foregroundMark x1="15738" y1="80405" x2="6557" y2="82095"/>
                        <a14:foregroundMark x1="6557" y1="82095" x2="5902" y2="44595"/>
                        <a14:foregroundMark x1="5902" y1="44595" x2="9016" y2="28041"/>
                        <a14:foregroundMark x1="9016" y1="28041" x2="10000" y2="28041"/>
                        <a14:foregroundMark x1="90328" y1="28041" x2="94754" y2="28041"/>
                        <a14:foregroundMark x1="13770" y1="23986" x2="13770" y2="23986"/>
                        <a14:foregroundMark x1="6885" y1="24662" x2="15246" y2="19595"/>
                        <a14:foregroundMark x1="77705" y1="26014" x2="77705" y2="26014"/>
                        <a14:foregroundMark x1="94098" y1="27365" x2="94098" y2="27365"/>
                        <a14:foregroundMark x1="77049" y1="13176" x2="77049" y2="13176"/>
                        <a14:foregroundMark x1="77049" y1="13176" x2="85902" y2="19595"/>
                        <a14:foregroundMark x1="85902" y1="19595" x2="76721" y2="20270"/>
                        <a14:foregroundMark x1="76721" y1="20270" x2="78361" y2="1891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674114" y="3795587"/>
            <a:ext cx="6799427" cy="3299394"/>
          </a:xfrm>
          <a:prstGeom prst="rect">
            <a:avLst/>
          </a:prstGeom>
        </p:spPr>
      </p:pic>
      <p:sp>
        <p:nvSpPr>
          <p:cNvPr id="10" name="TextBox 9">
            <a:extLst>
              <a:ext uri="{FF2B5EF4-FFF2-40B4-BE49-F238E27FC236}">
                <a16:creationId xmlns:a16="http://schemas.microsoft.com/office/drawing/2014/main" id="{BA8EE0C1-ADBC-4BA9-BE47-29411E7FC37A}"/>
              </a:ext>
            </a:extLst>
          </p:cNvPr>
          <p:cNvSpPr txBox="1"/>
          <p:nvPr/>
        </p:nvSpPr>
        <p:spPr>
          <a:xfrm>
            <a:off x="150000" y="7008000"/>
            <a:ext cx="1219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5" tooltip="https://commons.wikimedia.org/wiki/File:Sample_screen_capture_of_Oculus_rift_development_kit_2_screen_buffer.jp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8650AE1D-7E30-4363-8F55-CFF2C09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89374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DC0AA-6F52-4D06-A1A1-8A443D00F7B6}"/>
              </a:ext>
            </a:extLst>
          </p:cNvPr>
          <p:cNvSpPr>
            <a:spLocks noGrp="1"/>
          </p:cNvSpPr>
          <p:nvPr>
            <p:ph type="title"/>
          </p:nvPr>
        </p:nvSpPr>
        <p:spPr>
          <a:xfrm>
            <a:off x="328534" y="1153541"/>
            <a:ext cx="10515600" cy="681357"/>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111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lvl="0" indent="0" algn="l" defTabSz="1377950">
              <a:lnSpc>
                <a:spcPct val="90000"/>
              </a:lnSpc>
              <a:spcBef>
                <a:spcPct val="0"/>
              </a:spcBef>
              <a:spcAft>
                <a:spcPct val="35000"/>
              </a:spcAft>
              <a:buNone/>
            </a:pPr>
            <a:r>
              <a:rPr lang="en-US" sz="3600" b="1" kern="1200" dirty="0"/>
              <a:t>Vision Factors Affecting Perception</a:t>
            </a:r>
          </a:p>
        </p:txBody>
      </p:sp>
      <p:sp>
        <p:nvSpPr>
          <p:cNvPr id="4" name="Rectangle: Rounded Corners 3">
            <a:extLst>
              <a:ext uri="{FF2B5EF4-FFF2-40B4-BE49-F238E27FC236}">
                <a16:creationId xmlns:a16="http://schemas.microsoft.com/office/drawing/2014/main" id="{7AAE8181-9DE4-47AA-994F-2DBD4AD5D1BD}"/>
              </a:ext>
            </a:extLst>
          </p:cNvPr>
          <p:cNvSpPr/>
          <p:nvPr/>
        </p:nvSpPr>
        <p:spPr>
          <a:xfrm>
            <a:off x="967105" y="2442560"/>
            <a:ext cx="10118361" cy="4324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8DB043-478A-4CF8-BD4A-6FA5F2B8A19F}"/>
              </a:ext>
            </a:extLst>
          </p:cNvPr>
          <p:cNvSpPr txBox="1"/>
          <p:nvPr/>
        </p:nvSpPr>
        <p:spPr>
          <a:xfrm>
            <a:off x="328534" y="2230807"/>
            <a:ext cx="9129009" cy="52322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Binocular Vision = Depth Perception-3-D</a:t>
            </a:r>
          </a:p>
        </p:txBody>
      </p:sp>
      <p:pic>
        <p:nvPicPr>
          <p:cNvPr id="13" name="Picture 12">
            <a:extLst>
              <a:ext uri="{FF2B5EF4-FFF2-40B4-BE49-F238E27FC236}">
                <a16:creationId xmlns:a16="http://schemas.microsoft.com/office/drawing/2014/main" id="{BA3D809C-9EB2-4FAE-86E7-99A8789DDA30}"/>
              </a:ext>
            </a:extLst>
          </p:cNvPr>
          <p:cNvPicPr>
            <a:picLocks noChangeAspect="1"/>
          </p:cNvPicPr>
          <p:nvPr/>
        </p:nvPicPr>
        <p:blipFill>
          <a:blip r:embed="rId3"/>
          <a:stretch>
            <a:fillRect/>
          </a:stretch>
        </p:blipFill>
        <p:spPr>
          <a:xfrm>
            <a:off x="2157642" y="0"/>
            <a:ext cx="7876715" cy="1325676"/>
          </a:xfrm>
          <a:prstGeom prst="rect">
            <a:avLst/>
          </a:prstGeom>
          <a:scene3d>
            <a:camera prst="orthographicFront"/>
            <a:lightRig rig="threePt" dir="t">
              <a:rot lat="0" lon="0" rev="10800000"/>
            </a:lightRig>
          </a:scene3d>
        </p:spPr>
      </p:pic>
      <p:sp>
        <p:nvSpPr>
          <p:cNvPr id="11" name="TextBox 10">
            <a:extLst>
              <a:ext uri="{FF2B5EF4-FFF2-40B4-BE49-F238E27FC236}">
                <a16:creationId xmlns:a16="http://schemas.microsoft.com/office/drawing/2014/main" id="{6A942EC1-6FE7-414A-ADB1-BEBFE4CC7921}"/>
              </a:ext>
            </a:extLst>
          </p:cNvPr>
          <p:cNvSpPr txBox="1"/>
          <p:nvPr/>
        </p:nvSpPr>
        <p:spPr>
          <a:xfrm>
            <a:off x="1369255" y="6918393"/>
            <a:ext cx="843415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en.wikipedia.org/wiki/Talk:Human_eye/Archive_1"/>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5C26B0-23DB-4044-B800-5B6910E59326}"/>
              </a:ext>
            </a:extLst>
          </p:cNvPr>
          <p:cNvSpPr txBox="1"/>
          <p:nvPr/>
        </p:nvSpPr>
        <p:spPr>
          <a:xfrm>
            <a:off x="4381502" y="6931173"/>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aforgrave.ca/detritus/2014/07/29/anaglyph-tutorial-part-1-selecting-the-imag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B8FC348-FAFE-42E5-86A2-77B69DE700BD}"/>
              </a:ext>
            </a:extLst>
          </p:cNvPr>
          <p:cNvSpPr txBox="1"/>
          <p:nvPr/>
        </p:nvSpPr>
        <p:spPr>
          <a:xfrm>
            <a:off x="1769250" y="7365197"/>
            <a:ext cx="2095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s://en.wikipedia.org/wiki/Wiggle_stereoscopy"/>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6BE8ADB-4B7F-4093-BBCD-95621FF38410}"/>
              </a:ext>
            </a:extLst>
          </p:cNvPr>
          <p:cNvSpPr txBox="1"/>
          <p:nvPr/>
        </p:nvSpPr>
        <p:spPr>
          <a:xfrm>
            <a:off x="1530779" y="7286322"/>
            <a:ext cx="2333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9" tooltip="https://www.flickr.com/photos/stereoviews/5448746590"/>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0"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5058358-B8E3-4877-8B94-196475E8769B}"/>
              </a:ext>
            </a:extLst>
          </p:cNvPr>
          <p:cNvSpPr txBox="1"/>
          <p:nvPr/>
        </p:nvSpPr>
        <p:spPr>
          <a:xfrm>
            <a:off x="2351137" y="7503697"/>
            <a:ext cx="557784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1" tooltip="http://blogthinkbig.com/el-mit-desarrolla-un-sistema-de-cine-en-3d-sin-gafa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A picture containing person, wall, indoor, man&#10;&#10;Description automatically generated">
            <a:extLst>
              <a:ext uri="{FF2B5EF4-FFF2-40B4-BE49-F238E27FC236}">
                <a16:creationId xmlns:a16="http://schemas.microsoft.com/office/drawing/2014/main" id="{DBD0B68C-2BAF-42E6-BA91-B467B8C76624}"/>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1173117" y="2677391"/>
            <a:ext cx="5743515" cy="3571009"/>
          </a:xfrm>
          <a:prstGeom prst="rect">
            <a:avLst/>
          </a:prstGeom>
        </p:spPr>
      </p:pic>
      <p:pic>
        <p:nvPicPr>
          <p:cNvPr id="9" name="Picture 8" descr="A picture containing indoor, table&#10;&#10;Description automatically generated">
            <a:extLst>
              <a:ext uri="{FF2B5EF4-FFF2-40B4-BE49-F238E27FC236}">
                <a16:creationId xmlns:a16="http://schemas.microsoft.com/office/drawing/2014/main" id="{154BD53B-8A66-4B66-A602-537A47EB13C7}"/>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862140" y="3428773"/>
            <a:ext cx="5196089" cy="1831699"/>
          </a:xfrm>
          <a:prstGeom prst="rect">
            <a:avLst/>
          </a:prstGeom>
        </p:spPr>
      </p:pic>
      <p:sp>
        <p:nvSpPr>
          <p:cNvPr id="10" name="TextBox 9">
            <a:extLst>
              <a:ext uri="{FF2B5EF4-FFF2-40B4-BE49-F238E27FC236}">
                <a16:creationId xmlns:a16="http://schemas.microsoft.com/office/drawing/2014/main" id="{BA8EE0C1-ADBC-4BA9-BE47-29411E7FC37A}"/>
              </a:ext>
            </a:extLst>
          </p:cNvPr>
          <p:cNvSpPr txBox="1"/>
          <p:nvPr/>
        </p:nvSpPr>
        <p:spPr>
          <a:xfrm>
            <a:off x="150000" y="7008000"/>
            <a:ext cx="12192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5" tooltip="https://commons.wikimedia.org/wiki/File:Sample_screen_capture_of_Oculus_rift_development_kit_2_screen_buffer.jp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F39AC36-C446-4959-8521-EB386C8DA3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48147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4DC0AA-6F52-4D06-A1A1-8A443D00F7B6}"/>
              </a:ext>
            </a:extLst>
          </p:cNvPr>
          <p:cNvSpPr>
            <a:spLocks noGrp="1"/>
          </p:cNvSpPr>
          <p:nvPr>
            <p:ph type="title"/>
          </p:nvPr>
        </p:nvSpPr>
        <p:spPr>
          <a:xfrm>
            <a:off x="328534" y="1153541"/>
            <a:ext cx="10515600" cy="681357"/>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111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r>
              <a:rPr lang="en-US" sz="3600" b="1" dirty="0">
                <a:solidFill>
                  <a:schemeClr val="bg1"/>
                </a:solidFill>
              </a:rPr>
              <a:t>Factors affecting perception</a:t>
            </a:r>
          </a:p>
        </p:txBody>
      </p:sp>
      <p:sp>
        <p:nvSpPr>
          <p:cNvPr id="4" name="Rectangle: Rounded Corners 3">
            <a:extLst>
              <a:ext uri="{FF2B5EF4-FFF2-40B4-BE49-F238E27FC236}">
                <a16:creationId xmlns:a16="http://schemas.microsoft.com/office/drawing/2014/main" id="{7AAE8181-9DE4-47AA-994F-2DBD4AD5D1BD}"/>
              </a:ext>
            </a:extLst>
          </p:cNvPr>
          <p:cNvSpPr/>
          <p:nvPr/>
        </p:nvSpPr>
        <p:spPr>
          <a:xfrm>
            <a:off x="967105" y="2442560"/>
            <a:ext cx="10118361" cy="43245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8DB043-478A-4CF8-BD4A-6FA5F2B8A19F}"/>
              </a:ext>
            </a:extLst>
          </p:cNvPr>
          <p:cNvSpPr txBox="1"/>
          <p:nvPr/>
        </p:nvSpPr>
        <p:spPr>
          <a:xfrm>
            <a:off x="328534" y="1921642"/>
            <a:ext cx="9129009" cy="52322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Monocular Vision = NO Depth Perception = 2-D</a:t>
            </a:r>
          </a:p>
        </p:txBody>
      </p:sp>
      <p:pic>
        <p:nvPicPr>
          <p:cNvPr id="13" name="Picture 12">
            <a:extLst>
              <a:ext uri="{FF2B5EF4-FFF2-40B4-BE49-F238E27FC236}">
                <a16:creationId xmlns:a16="http://schemas.microsoft.com/office/drawing/2014/main" id="{BA3D809C-9EB2-4FAE-86E7-99A8789DDA30}"/>
              </a:ext>
            </a:extLst>
          </p:cNvPr>
          <p:cNvPicPr>
            <a:picLocks noChangeAspect="1"/>
          </p:cNvPicPr>
          <p:nvPr/>
        </p:nvPicPr>
        <p:blipFill>
          <a:blip r:embed="rId3"/>
          <a:stretch>
            <a:fillRect/>
          </a:stretch>
        </p:blipFill>
        <p:spPr>
          <a:xfrm>
            <a:off x="2157642" y="0"/>
            <a:ext cx="7876715" cy="1325676"/>
          </a:xfrm>
          <a:prstGeom prst="rect">
            <a:avLst/>
          </a:prstGeom>
          <a:scene3d>
            <a:camera prst="orthographicFront"/>
            <a:lightRig rig="threePt" dir="t">
              <a:rot lat="0" lon="0" rev="10800000"/>
            </a:lightRig>
          </a:scene3d>
        </p:spPr>
      </p:pic>
      <p:sp>
        <p:nvSpPr>
          <p:cNvPr id="6" name="TextBox 5">
            <a:extLst>
              <a:ext uri="{FF2B5EF4-FFF2-40B4-BE49-F238E27FC236}">
                <a16:creationId xmlns:a16="http://schemas.microsoft.com/office/drawing/2014/main" id="{625C26B0-23DB-4044-B800-5B6910E59326}"/>
              </a:ext>
            </a:extLst>
          </p:cNvPr>
          <p:cNvSpPr txBox="1"/>
          <p:nvPr/>
        </p:nvSpPr>
        <p:spPr>
          <a:xfrm>
            <a:off x="4381502" y="6931173"/>
            <a:ext cx="1905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aforgrave.ca/detritus/2014/07/29/anaglyph-tutorial-part-1-selecting-the-image/"/>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4712F58-F5F4-4AB2-9D03-F7C46E08DECD}"/>
              </a:ext>
            </a:extLst>
          </p:cNvPr>
          <p:cNvSpPr/>
          <p:nvPr/>
        </p:nvSpPr>
        <p:spPr>
          <a:xfrm>
            <a:off x="2157640" y="2490753"/>
            <a:ext cx="5713370" cy="42763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17E9C22-46F2-40FF-8F3B-09B29F0FB5E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16200000">
            <a:off x="3235175" y="4799978"/>
            <a:ext cx="3019865" cy="914400"/>
          </a:xfrm>
          <a:prstGeom prst="rect">
            <a:avLst/>
          </a:prstGeom>
        </p:spPr>
      </p:pic>
      <p:pic>
        <p:nvPicPr>
          <p:cNvPr id="11" name="Graphic 10" descr="Suburban scene">
            <a:extLst>
              <a:ext uri="{FF2B5EF4-FFF2-40B4-BE49-F238E27FC236}">
                <a16:creationId xmlns:a16="http://schemas.microsoft.com/office/drawing/2014/main" id="{1D6C0840-4C7F-4BCE-9B3F-044AC3F253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8303" y="3747245"/>
            <a:ext cx="914400" cy="914400"/>
          </a:xfrm>
          <a:prstGeom prst="rect">
            <a:avLst/>
          </a:prstGeom>
        </p:spPr>
      </p:pic>
      <p:pic>
        <p:nvPicPr>
          <p:cNvPr id="15" name="Graphic 14" descr="Farm scene">
            <a:extLst>
              <a:ext uri="{FF2B5EF4-FFF2-40B4-BE49-F238E27FC236}">
                <a16:creationId xmlns:a16="http://schemas.microsoft.com/office/drawing/2014/main" id="{E2356627-943A-4288-95D2-74F1A14999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0408" y="4378638"/>
            <a:ext cx="914400" cy="914400"/>
          </a:xfrm>
          <a:prstGeom prst="rect">
            <a:avLst/>
          </a:prstGeom>
        </p:spPr>
      </p:pic>
      <p:pic>
        <p:nvPicPr>
          <p:cNvPr id="19" name="Graphic 18" descr="Deciduous tree">
            <a:extLst>
              <a:ext uri="{FF2B5EF4-FFF2-40B4-BE49-F238E27FC236}">
                <a16:creationId xmlns:a16="http://schemas.microsoft.com/office/drawing/2014/main" id="{B5DD2A4A-C035-40F2-AA37-88296B36A3C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44712" y="5704459"/>
            <a:ext cx="914400" cy="914400"/>
          </a:xfrm>
          <a:prstGeom prst="rect">
            <a:avLst/>
          </a:prstGeom>
        </p:spPr>
      </p:pic>
      <p:pic>
        <p:nvPicPr>
          <p:cNvPr id="21" name="Graphic 20" descr="Suburban scene">
            <a:extLst>
              <a:ext uri="{FF2B5EF4-FFF2-40B4-BE49-F238E27FC236}">
                <a16:creationId xmlns:a16="http://schemas.microsoft.com/office/drawing/2014/main" id="{73DC0DDD-8FF0-43A4-9E11-F161E6BDC2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79539" y="4574368"/>
            <a:ext cx="914400" cy="914400"/>
          </a:xfrm>
          <a:prstGeom prst="rect">
            <a:avLst/>
          </a:prstGeom>
        </p:spPr>
      </p:pic>
      <p:pic>
        <p:nvPicPr>
          <p:cNvPr id="22" name="Graphic 21" descr="Suburban scene">
            <a:extLst>
              <a:ext uri="{FF2B5EF4-FFF2-40B4-BE49-F238E27FC236}">
                <a16:creationId xmlns:a16="http://schemas.microsoft.com/office/drawing/2014/main" id="{B315AA6C-EB8C-448D-AED5-7F575FA96D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1716" y="5477543"/>
            <a:ext cx="914400" cy="914400"/>
          </a:xfrm>
          <a:prstGeom prst="rect">
            <a:avLst/>
          </a:prstGeom>
        </p:spPr>
      </p:pic>
      <p:pic>
        <p:nvPicPr>
          <p:cNvPr id="23" name="Graphic 22" descr="Deciduous tree">
            <a:extLst>
              <a:ext uri="{FF2B5EF4-FFF2-40B4-BE49-F238E27FC236}">
                <a16:creationId xmlns:a16="http://schemas.microsoft.com/office/drawing/2014/main" id="{BDCFFF00-2C07-4990-9FED-B563CB134A6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3731" y="3722783"/>
            <a:ext cx="914400" cy="914400"/>
          </a:xfrm>
          <a:prstGeom prst="rect">
            <a:avLst/>
          </a:prstGeom>
        </p:spPr>
      </p:pic>
      <p:pic>
        <p:nvPicPr>
          <p:cNvPr id="26" name="Picture 25">
            <a:extLst>
              <a:ext uri="{FF2B5EF4-FFF2-40B4-BE49-F238E27FC236}">
                <a16:creationId xmlns:a16="http://schemas.microsoft.com/office/drawing/2014/main" id="{B3C927ED-AFD4-4052-AE4F-E28BE7C0D62A}"/>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2157641" y="2355816"/>
            <a:ext cx="5713369" cy="1391427"/>
          </a:xfrm>
          <a:prstGeom prst="rect">
            <a:avLst/>
          </a:prstGeom>
        </p:spPr>
      </p:pic>
      <p:grpSp>
        <p:nvGrpSpPr>
          <p:cNvPr id="16" name="Group 15">
            <a:extLst>
              <a:ext uri="{FF2B5EF4-FFF2-40B4-BE49-F238E27FC236}">
                <a16:creationId xmlns:a16="http://schemas.microsoft.com/office/drawing/2014/main" id="{6FBA87F0-B09A-4B0A-BBF3-30D167F709DE}"/>
              </a:ext>
            </a:extLst>
          </p:cNvPr>
          <p:cNvGrpSpPr/>
          <p:nvPr/>
        </p:nvGrpSpPr>
        <p:grpSpPr>
          <a:xfrm>
            <a:off x="8754109" y="4604836"/>
            <a:ext cx="2248467" cy="2044260"/>
            <a:chOff x="9523844" y="1702983"/>
            <a:chExt cx="2248467" cy="2044260"/>
          </a:xfrm>
        </p:grpSpPr>
        <p:sp>
          <p:nvSpPr>
            <p:cNvPr id="12" name="TextBox 11">
              <a:extLst>
                <a:ext uri="{FF2B5EF4-FFF2-40B4-BE49-F238E27FC236}">
                  <a16:creationId xmlns:a16="http://schemas.microsoft.com/office/drawing/2014/main" id="{CADB4AFB-ABFC-4027-9978-F15AFCA272A8}"/>
                </a:ext>
              </a:extLst>
            </p:cNvPr>
            <p:cNvSpPr txBox="1"/>
            <p:nvPr/>
          </p:nvSpPr>
          <p:spPr>
            <a:xfrm>
              <a:off x="10273552" y="1900233"/>
              <a:ext cx="723950" cy="1412836"/>
            </a:xfrm>
            <a:custGeom>
              <a:avLst/>
              <a:gdLst>
                <a:gd name="connsiteX0" fmla="*/ 0 w 530312"/>
                <a:gd name="connsiteY0" fmla="*/ 0 h 1100864"/>
                <a:gd name="connsiteX1" fmla="*/ 530312 w 530312"/>
                <a:gd name="connsiteY1" fmla="*/ 0 h 1100864"/>
                <a:gd name="connsiteX2" fmla="*/ 530312 w 530312"/>
                <a:gd name="connsiteY2" fmla="*/ 1100864 h 1100864"/>
                <a:gd name="connsiteX3" fmla="*/ 0 w 530312"/>
                <a:gd name="connsiteY3" fmla="*/ 1100864 h 1100864"/>
                <a:gd name="connsiteX4" fmla="*/ 0 w 530312"/>
                <a:gd name="connsiteY4" fmla="*/ 0 h 1100864"/>
                <a:gd name="connsiteX0" fmla="*/ 172123 w 702435"/>
                <a:gd name="connsiteY0" fmla="*/ 0 h 1100864"/>
                <a:gd name="connsiteX1" fmla="*/ 702435 w 702435"/>
                <a:gd name="connsiteY1" fmla="*/ 0 h 1100864"/>
                <a:gd name="connsiteX2" fmla="*/ 702435 w 702435"/>
                <a:gd name="connsiteY2" fmla="*/ 1100864 h 1100864"/>
                <a:gd name="connsiteX3" fmla="*/ 0 w 702435"/>
                <a:gd name="connsiteY3" fmla="*/ 939499 h 1100864"/>
                <a:gd name="connsiteX4" fmla="*/ 172123 w 702435"/>
                <a:gd name="connsiteY4" fmla="*/ 0 h 1100864"/>
                <a:gd name="connsiteX0" fmla="*/ 494853 w 702435"/>
                <a:gd name="connsiteY0" fmla="*/ 0 h 1412836"/>
                <a:gd name="connsiteX1" fmla="*/ 702435 w 702435"/>
                <a:gd name="connsiteY1" fmla="*/ 311972 h 1412836"/>
                <a:gd name="connsiteX2" fmla="*/ 702435 w 702435"/>
                <a:gd name="connsiteY2" fmla="*/ 1412836 h 1412836"/>
                <a:gd name="connsiteX3" fmla="*/ 0 w 702435"/>
                <a:gd name="connsiteY3" fmla="*/ 1251471 h 1412836"/>
                <a:gd name="connsiteX4" fmla="*/ 494853 w 702435"/>
                <a:gd name="connsiteY4" fmla="*/ 0 h 1412836"/>
                <a:gd name="connsiteX0" fmla="*/ 494853 w 723950"/>
                <a:gd name="connsiteY0" fmla="*/ 0 h 1412836"/>
                <a:gd name="connsiteX1" fmla="*/ 723950 w 723950"/>
                <a:gd name="connsiteY1" fmla="*/ 32274 h 1412836"/>
                <a:gd name="connsiteX2" fmla="*/ 702435 w 723950"/>
                <a:gd name="connsiteY2" fmla="*/ 1412836 h 1412836"/>
                <a:gd name="connsiteX3" fmla="*/ 0 w 723950"/>
                <a:gd name="connsiteY3" fmla="*/ 1251471 h 1412836"/>
                <a:gd name="connsiteX4" fmla="*/ 494853 w 723950"/>
                <a:gd name="connsiteY4" fmla="*/ 0 h 14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50" h="1412836">
                  <a:moveTo>
                    <a:pt x="494853" y="0"/>
                  </a:moveTo>
                  <a:lnTo>
                    <a:pt x="723950" y="32274"/>
                  </a:lnTo>
                  <a:lnTo>
                    <a:pt x="702435" y="1412836"/>
                  </a:lnTo>
                  <a:lnTo>
                    <a:pt x="0" y="1251471"/>
                  </a:lnTo>
                  <a:lnTo>
                    <a:pt x="494853" y="0"/>
                  </a:lnTo>
                  <a:close/>
                </a:path>
              </a:pathLst>
            </a:cu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966F1ABC-C15F-4326-9921-767C875D6A99}"/>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9523844" y="1702983"/>
              <a:ext cx="2248467" cy="2044260"/>
            </a:xfrm>
            <a:prstGeom prst="rect">
              <a:avLst/>
            </a:prstGeom>
          </p:spPr>
        </p:pic>
      </p:grpSp>
      <p:sp>
        <p:nvSpPr>
          <p:cNvPr id="10" name="TextBox 9">
            <a:extLst>
              <a:ext uri="{FF2B5EF4-FFF2-40B4-BE49-F238E27FC236}">
                <a16:creationId xmlns:a16="http://schemas.microsoft.com/office/drawing/2014/main" id="{972EA9F6-7A89-408B-B77B-531A031C0955}"/>
              </a:ext>
            </a:extLst>
          </p:cNvPr>
          <p:cNvSpPr txBox="1"/>
          <p:nvPr/>
        </p:nvSpPr>
        <p:spPr>
          <a:xfrm>
            <a:off x="2324468" y="6858000"/>
            <a:ext cx="754306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7" tooltip="http://pixel-slinger.deviantart.com/art/Smiling-Pirate-358216419"/>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8"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14" name="3D Model 13" descr="Wide Eye">
                <a:extLst>
                  <a:ext uri="{FF2B5EF4-FFF2-40B4-BE49-F238E27FC236}">
                    <a16:creationId xmlns:a16="http://schemas.microsoft.com/office/drawing/2014/main" id="{53112DEC-F765-4442-A270-980726FF4AEB}"/>
                  </a:ext>
                </a:extLst>
              </p:cNvPr>
              <p:cNvGraphicFramePr>
                <a:graphicFrameLocks noChangeAspect="1"/>
              </p:cNvGraphicFramePr>
              <p:nvPr/>
            </p:nvGraphicFramePr>
            <p:xfrm>
              <a:off x="6947594" y="2180290"/>
              <a:ext cx="2729932" cy="3034314"/>
            </p:xfrm>
            <a:graphic>
              <a:graphicData uri="http://schemas.microsoft.com/office/drawing/2017/model3d">
                <am3d:model3d r:embed="rId19">
                  <am3d:spPr>
                    <a:xfrm>
                      <a:off x="0" y="0"/>
                      <a:ext cx="2729932" cy="3034314"/>
                    </a:xfrm>
                    <a:prstGeom prst="rect">
                      <a:avLst/>
                    </a:prstGeom>
                  </am3d:spPr>
                  <am3d:camera>
                    <am3d:pos x="0" y="0" z="71738310"/>
                    <am3d:up dx="0" dy="36000000" dz="0"/>
                    <am3d:lookAt x="0" y="0" z="0"/>
                    <am3d:perspective fov="2700000"/>
                  </am3d:camera>
                  <am3d:trans>
                    <am3d:meterPerModelUnit n="8231876" d="1000000"/>
                    <am3d:preTrans dx="-1077445" dy="-18000000" dz="544573"/>
                    <am3d:scale>
                      <am3d:sx n="1000000" d="1000000"/>
                      <am3d:sy n="1000000" d="1000000"/>
                      <am3d:sz n="1000000" d="1000000"/>
                    </am3d:scale>
                    <am3d:rot ax="863923" ay="-1750394" az="-427995"/>
                    <am3d:postTrans dx="0" dy="0" dz="0"/>
                  </am3d:trans>
                  <am3d:attrSrcUrl r:id="rId20"/>
                  <am3d:raster rName="Office3DRenderer" rVer="16.0.8326">
                    <am3d:blip r:embed="rId21"/>
                  </am3d:raster>
                  <am3d:objViewport viewportSz="4632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3D Model 13" descr="Wide Eye">
                <a:extLst>
                  <a:ext uri="{FF2B5EF4-FFF2-40B4-BE49-F238E27FC236}">
                    <a16:creationId xmlns:a16="http://schemas.microsoft.com/office/drawing/2014/main" id="{53112DEC-F765-4442-A270-980726FF4AEB}"/>
                  </a:ext>
                </a:extLst>
              </p:cNvPr>
              <p:cNvPicPr>
                <a:picLocks noGrp="1" noRot="1" noChangeAspect="1" noMove="1" noResize="1" noEditPoints="1" noAdjustHandles="1" noChangeArrowheads="1" noChangeShapeType="1" noCrop="1"/>
              </p:cNvPicPr>
              <p:nvPr/>
            </p:nvPicPr>
            <p:blipFill>
              <a:blip r:embed="rId21"/>
              <a:stretch>
                <a:fillRect/>
              </a:stretch>
            </p:blipFill>
            <p:spPr>
              <a:xfrm>
                <a:off x="6947594" y="2180290"/>
                <a:ext cx="2729932" cy="3034314"/>
              </a:xfrm>
              <a:prstGeom prst="rect">
                <a:avLst/>
              </a:prstGeom>
            </p:spPr>
          </p:pic>
        </mc:Fallback>
      </mc:AlternateContent>
      <p:sp>
        <p:nvSpPr>
          <p:cNvPr id="2" name="Slide Number Placeholder 1">
            <a:extLst>
              <a:ext uri="{FF2B5EF4-FFF2-40B4-BE49-F238E27FC236}">
                <a16:creationId xmlns:a16="http://schemas.microsoft.com/office/drawing/2014/main" id="{025F1764-CF3C-4906-907F-22BDF34089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935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1250"/>
                                        <p:tgtEl>
                                          <p:spTgt spid="14"/>
                                        </p:tgtEl>
                                      </p:cBhvr>
                                    </p:animEffect>
                                  </p:childTnLst>
                                </p:cTn>
                              </p:par>
                              <p:par>
                                <p:cTn id="8" presetID="38" presetClass="emph" presetSubtype="256" fill="hold" nodeType="withEffect">
                                  <p:stCondLst>
                                    <p:cond delay="0"/>
                                  </p:stCondLst>
                                  <p:childTnLst>
                                    <p:anim calcmode="lin" valueType="num">
                                      <p:cBhvr additive="sum">
                                        <p:cTn id="9" dur="5000" fill="hold"/>
                                        <p:tgtEl>
                                          <p:spTgt spid="1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10" presetID="38" presetClass="emph" presetSubtype="512" fill="hold" nodeType="withEffect">
                                  <p:stCondLst>
                                    <p:cond delay="0"/>
                                  </p:stCondLst>
                                  <p:childTnLst>
                                    <p:anim calcmode="lin" valueType="num">
                                      <p:cBhvr additive="sum">
                                        <p:cTn id="11" dur="5000" fill="hold"/>
                                        <p:tgtEl>
                                          <p:spTgt spid="14"/>
                                        </p:tgtEl>
                                        <p:attrNameLst>
                                          <p:attrName>3d.view.rotation.x</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30FD07-234F-4296-95C0-F07F3EEB8429}"/>
              </a:ext>
            </a:extLst>
          </p:cNvPr>
          <p:cNvSpPr txBox="1"/>
          <p:nvPr/>
        </p:nvSpPr>
        <p:spPr>
          <a:xfrm>
            <a:off x="246829" y="3012743"/>
            <a:ext cx="11698342" cy="363176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Perceptions improve with training and practice.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a:ln>
                  <a:noFill/>
                </a:ln>
                <a:solidFill>
                  <a:prstClr val="white"/>
                </a:solidFill>
                <a:effectLst/>
                <a:uLnTx/>
                <a:uFillTx/>
                <a:latin typeface="Calibri" panose="020F0502020204030204"/>
                <a:ea typeface="+mn-ea"/>
                <a:cs typeface="+mn-cs"/>
              </a:rPr>
              <a:t>	Knowing:</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What to look for, and what may happen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When to look, and where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Where to look, and when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606BE0A4-E429-46A2-81DA-8425973F14B5}"/>
              </a:ext>
            </a:extLst>
          </p:cNvPr>
          <p:cNvSpPr txBox="1"/>
          <p:nvPr/>
        </p:nvSpPr>
        <p:spPr>
          <a:xfrm>
            <a:off x="246829" y="2288511"/>
            <a:ext cx="8703867"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We can learn to improve the perceptual process</a:t>
            </a:r>
          </a:p>
        </p:txBody>
      </p:sp>
      <p:sp>
        <p:nvSpPr>
          <p:cNvPr id="5" name="Rectangle 2">
            <a:extLst>
              <a:ext uri="{FF2B5EF4-FFF2-40B4-BE49-F238E27FC236}">
                <a16:creationId xmlns:a16="http://schemas.microsoft.com/office/drawing/2014/main" id="{440D79D0-575F-4C17-AC68-83C594BFBEE1}"/>
              </a:ext>
            </a:extLst>
          </p:cNvPr>
          <p:cNvSpPr>
            <a:spLocks noGrp="1" noChangeArrowheads="1"/>
          </p:cNvSpPr>
          <p:nvPr>
            <p:ph type="title"/>
          </p:nvPr>
        </p:nvSpPr>
        <p:spPr>
          <a:xfrm>
            <a:off x="2181225" y="67787"/>
            <a:ext cx="7829550" cy="1072346"/>
          </a:xfrm>
          <a:solidFill>
            <a:srgbClr val="002060"/>
          </a:solidFill>
          <a:ln>
            <a:noFill/>
          </a:ln>
          <a:effectLst/>
          <a:scene3d>
            <a:camera prst="orthographicFront"/>
            <a:lightRig rig="flood" dir="t"/>
          </a:scene3d>
          <a:sp3d extrusionH="254000" contourW="19050" prstMaterial="metal">
            <a:bevelT w="82550" h="44450" prst="artDeco"/>
            <a:bevelB w="82550" h="44450"/>
            <a:extrusionClr>
              <a:schemeClr val="bg1"/>
            </a:extrusionClr>
            <a:contourClr>
              <a:schemeClr val="bg1">
                <a:lumMod val="95000"/>
              </a:schemeClr>
            </a:contourClr>
          </a:sp3d>
        </p:spPr>
        <p:txBody>
          <a:bodyPr>
            <a:normAutofit/>
          </a:bodyPr>
          <a:lstStyle/>
          <a:p>
            <a:pPr algn="ctr" eaLnBrk="1" hangingPunct="1"/>
            <a:r>
              <a:rPr lang="en-US" altLang="en-US" sz="6000" b="1">
                <a:solidFill>
                  <a:schemeClr val="bg1"/>
                </a:solidFill>
                <a:latin typeface="+mn-lt"/>
              </a:rPr>
              <a:t>Perception</a:t>
            </a:r>
          </a:p>
        </p:txBody>
      </p:sp>
      <p:pic>
        <p:nvPicPr>
          <p:cNvPr id="2" name="Picture 1">
            <a:extLst>
              <a:ext uri="{FF2B5EF4-FFF2-40B4-BE49-F238E27FC236}">
                <a16:creationId xmlns:a16="http://schemas.microsoft.com/office/drawing/2014/main" id="{09648A9A-96DF-4762-84DC-0042F5A05962}"/>
              </a:ext>
            </a:extLst>
          </p:cNvPr>
          <p:cNvPicPr>
            <a:picLocks noChangeAspect="1"/>
          </p:cNvPicPr>
          <p:nvPr/>
        </p:nvPicPr>
        <p:blipFill>
          <a:blip r:embed="rId3"/>
          <a:stretch>
            <a:fillRect/>
          </a:stretch>
        </p:blipFill>
        <p:spPr>
          <a:xfrm>
            <a:off x="0" y="1018596"/>
            <a:ext cx="11528535" cy="1428600"/>
          </a:xfrm>
          <a:prstGeom prst="rect">
            <a:avLst/>
          </a:prstGeom>
        </p:spPr>
      </p:pic>
      <p:sp>
        <p:nvSpPr>
          <p:cNvPr id="10" name="TextBox 9">
            <a:extLst>
              <a:ext uri="{FF2B5EF4-FFF2-40B4-BE49-F238E27FC236}">
                <a16:creationId xmlns:a16="http://schemas.microsoft.com/office/drawing/2014/main" id="{C3F8AE58-1509-4784-82E4-8CFDE9CC28D2}"/>
              </a:ext>
            </a:extLst>
          </p:cNvPr>
          <p:cNvSpPr txBox="1"/>
          <p:nvPr/>
        </p:nvSpPr>
        <p:spPr>
          <a:xfrm>
            <a:off x="246829" y="6047207"/>
            <a:ext cx="11161656" cy="615553"/>
          </a:xfrm>
          <a:prstGeom prst="rect">
            <a:avLst/>
          </a:prstGeom>
          <a:solidFill>
            <a:srgbClr val="345F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FFC000"/>
                </a:solidFill>
                <a:effectLst/>
                <a:uLnTx/>
                <a:uFillTx/>
                <a:latin typeface="Calibri" panose="020F0502020204030204"/>
                <a:ea typeface="+mn-ea"/>
                <a:cs typeface="+mn-cs"/>
              </a:rPr>
              <a:t>Experience and practice will make the process more efficient</a:t>
            </a:r>
          </a:p>
        </p:txBody>
      </p:sp>
      <p:sp>
        <p:nvSpPr>
          <p:cNvPr id="3" name="Slide Number Placeholder 2">
            <a:extLst>
              <a:ext uri="{FF2B5EF4-FFF2-40B4-BE49-F238E27FC236}">
                <a16:creationId xmlns:a16="http://schemas.microsoft.com/office/drawing/2014/main" id="{80E4B461-733C-42A4-B4B8-1A4E036DEC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5859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30FD07-234F-4296-95C0-F07F3EEB8429}"/>
              </a:ext>
            </a:extLst>
          </p:cNvPr>
          <p:cNvSpPr txBox="1"/>
          <p:nvPr/>
        </p:nvSpPr>
        <p:spPr>
          <a:xfrm>
            <a:off x="363415" y="4102660"/>
            <a:ext cx="11471902" cy="2400657"/>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numCol="2"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Health</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Injuries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Fatigue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Medications, Alcohol, Drugs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Vision /Eye problems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606BE0A4-E429-46A2-81DA-8425973F14B5}"/>
              </a:ext>
            </a:extLst>
          </p:cNvPr>
          <p:cNvSpPr txBox="1"/>
          <p:nvPr/>
        </p:nvSpPr>
        <p:spPr>
          <a:xfrm>
            <a:off x="673661" y="2546557"/>
            <a:ext cx="8703867"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What can affect how we sense and think?</a:t>
            </a:r>
          </a:p>
        </p:txBody>
      </p:sp>
      <p:sp>
        <p:nvSpPr>
          <p:cNvPr id="5" name="Rectangle 2">
            <a:extLst>
              <a:ext uri="{FF2B5EF4-FFF2-40B4-BE49-F238E27FC236}">
                <a16:creationId xmlns:a16="http://schemas.microsoft.com/office/drawing/2014/main" id="{440D79D0-575F-4C17-AC68-83C594BFBEE1}"/>
              </a:ext>
            </a:extLst>
          </p:cNvPr>
          <p:cNvSpPr>
            <a:spLocks noGrp="1" noChangeArrowheads="1"/>
          </p:cNvSpPr>
          <p:nvPr>
            <p:ph type="title"/>
          </p:nvPr>
        </p:nvSpPr>
        <p:spPr>
          <a:xfrm>
            <a:off x="2181225" y="231577"/>
            <a:ext cx="7829550" cy="1072346"/>
          </a:xfrm>
          <a:solidFill>
            <a:srgbClr val="002060"/>
          </a:solidFill>
          <a:ln>
            <a:noFill/>
          </a:ln>
          <a:effectLst/>
          <a:scene3d>
            <a:camera prst="orthographicFront"/>
            <a:lightRig rig="flood" dir="t"/>
          </a:scene3d>
          <a:sp3d extrusionH="254000" contourW="19050" prstMaterial="metal">
            <a:bevelT w="82550" h="44450" prst="artDeco"/>
            <a:bevelB w="82550" h="44450"/>
            <a:extrusionClr>
              <a:schemeClr val="bg1"/>
            </a:extrusionClr>
            <a:contourClr>
              <a:schemeClr val="bg1">
                <a:lumMod val="95000"/>
              </a:schemeClr>
            </a:contourClr>
          </a:sp3d>
        </p:spPr>
        <p:txBody>
          <a:bodyPr>
            <a:normAutofit/>
          </a:bodyPr>
          <a:lstStyle/>
          <a:p>
            <a:pPr algn="ctr" eaLnBrk="1" hangingPunct="1"/>
            <a:r>
              <a:rPr lang="en-US" altLang="en-US" sz="6000" b="1">
                <a:solidFill>
                  <a:schemeClr val="bg1"/>
                </a:solidFill>
                <a:latin typeface="+mn-lt"/>
              </a:rPr>
              <a:t>Perception</a:t>
            </a:r>
          </a:p>
        </p:txBody>
      </p:sp>
      <p:pic>
        <p:nvPicPr>
          <p:cNvPr id="3" name="Picture 2">
            <a:extLst>
              <a:ext uri="{FF2B5EF4-FFF2-40B4-BE49-F238E27FC236}">
                <a16:creationId xmlns:a16="http://schemas.microsoft.com/office/drawing/2014/main" id="{9D4F1DB6-C06E-4CBC-B636-04D065041451}"/>
              </a:ext>
            </a:extLst>
          </p:cNvPr>
          <p:cNvPicPr>
            <a:picLocks noChangeAspect="1"/>
          </p:cNvPicPr>
          <p:nvPr/>
        </p:nvPicPr>
        <p:blipFill>
          <a:blip r:embed="rId3"/>
          <a:stretch>
            <a:fillRect/>
          </a:stretch>
        </p:blipFill>
        <p:spPr>
          <a:xfrm>
            <a:off x="-61841" y="1303923"/>
            <a:ext cx="12022354" cy="1598946"/>
          </a:xfrm>
          <a:prstGeom prst="rect">
            <a:avLst/>
          </a:prstGeom>
        </p:spPr>
      </p:pic>
      <p:sp>
        <p:nvSpPr>
          <p:cNvPr id="10" name="TextBox 9">
            <a:extLst>
              <a:ext uri="{FF2B5EF4-FFF2-40B4-BE49-F238E27FC236}">
                <a16:creationId xmlns:a16="http://schemas.microsoft.com/office/drawing/2014/main" id="{C3F8AE58-1509-4784-82E4-8CFDE9CC28D2}"/>
              </a:ext>
            </a:extLst>
          </p:cNvPr>
          <p:cNvSpPr txBox="1"/>
          <p:nvPr/>
        </p:nvSpPr>
        <p:spPr>
          <a:xfrm>
            <a:off x="673661" y="3212931"/>
            <a:ext cx="11161656" cy="646331"/>
          </a:xfrm>
          <a:prstGeom prst="rect">
            <a:avLst/>
          </a:prstGeom>
          <a:solidFill>
            <a:srgbClr val="345F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numCol="2"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Physical Condition</a:t>
            </a:r>
          </a:p>
        </p:txBody>
      </p:sp>
      <p:pic>
        <p:nvPicPr>
          <p:cNvPr id="7" name="Picture 6">
            <a:extLst>
              <a:ext uri="{FF2B5EF4-FFF2-40B4-BE49-F238E27FC236}">
                <a16:creationId xmlns:a16="http://schemas.microsoft.com/office/drawing/2014/main" id="{6B63C183-6EEB-4E5E-99DB-4ED331012BEC}"/>
              </a:ext>
            </a:extLst>
          </p:cNvPr>
          <p:cNvPicPr>
            <a:picLocks noChangeAspect="1"/>
          </p:cNvPicPr>
          <p:nvPr/>
        </p:nvPicPr>
        <p:blipFill>
          <a:blip r:embed="rId4"/>
          <a:stretch>
            <a:fillRect/>
          </a:stretch>
        </p:blipFill>
        <p:spPr>
          <a:xfrm>
            <a:off x="5632317" y="3158357"/>
            <a:ext cx="6328196" cy="693685"/>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a:extLst>
              <a:ext uri="{FF2B5EF4-FFF2-40B4-BE49-F238E27FC236}">
                <a16:creationId xmlns:a16="http://schemas.microsoft.com/office/drawing/2014/main" id="{607BD895-C49E-48E1-82FB-29AB2BEA1956}"/>
              </a:ext>
            </a:extLst>
          </p:cNvPr>
          <p:cNvSpPr txBox="1"/>
          <p:nvPr/>
        </p:nvSpPr>
        <p:spPr>
          <a:xfrm>
            <a:off x="5951095" y="4109880"/>
            <a:ext cx="5576341" cy="2215991"/>
          </a:xfrm>
          <a:prstGeom prst="rect">
            <a:avLst/>
          </a:prstGeom>
          <a:noFill/>
        </p:spPr>
        <p:txBody>
          <a:bodyPr wrap="square" rtlCol="0">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Anger, sadness, happiness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Anxiety, depression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Mental distractions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Medications, Alcohol,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95ABAB2-A969-467F-8E9B-7EA01AF9EF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84441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0"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1" name="Oval 10">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2"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4" name="Rectangle 13">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1CA2F2-3CCE-41E8-9D8C-A5137C90901B}"/>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A-Session 1 Part 1B</a:t>
            </a:r>
          </a:p>
        </p:txBody>
      </p:sp>
      <p:sp>
        <p:nvSpPr>
          <p:cNvPr id="4" name="Slide Number Placeholder 3">
            <a:extLst>
              <a:ext uri="{FF2B5EF4-FFF2-40B4-BE49-F238E27FC236}">
                <a16:creationId xmlns:a16="http://schemas.microsoft.com/office/drawing/2014/main" id="{61F0E471-70C7-42E6-BFAD-C04FEE624E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96947305-64B1-467F-A9FA-F92415AA2450}" type="slidenum">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2</a:t>
            </a:fld>
            <a:endParaRPr kumimoji="0" lang="en-US" b="0" i="0" u="none" strike="noStrike" cap="none" spc="0" normalizeH="0" baseline="0" noProof="0">
              <a:ln>
                <a:noFill/>
              </a:ln>
              <a:solidFill>
                <a:schemeClr val="tx1"/>
              </a:solidFill>
              <a:effectLst/>
              <a:uLnTx/>
              <a:uFillTx/>
            </a:endParaRPr>
          </a:p>
        </p:txBody>
      </p:sp>
      <p:sp>
        <p:nvSpPr>
          <p:cNvPr id="5" name="Rectangle 4">
            <a:extLst>
              <a:ext uri="{FF2B5EF4-FFF2-40B4-BE49-F238E27FC236}">
                <a16:creationId xmlns:a16="http://schemas.microsoft.com/office/drawing/2014/main" id="{F6473A4F-B79F-4AA6-A24E-B987A527B651}"/>
              </a:ext>
            </a:extLst>
          </p:cNvPr>
          <p:cNvSpPr/>
          <p:nvPr/>
        </p:nvSpPr>
        <p:spPr>
          <a:xfrm>
            <a:off x="1424929" y="660411"/>
            <a:ext cx="9611590" cy="1323439"/>
          </a:xfrm>
          <a:prstGeom prst="rect">
            <a:avLst/>
          </a:prstGeom>
          <a:noFill/>
        </p:spPr>
        <p:txBody>
          <a:bodyPr wrap="squar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Perception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extBox 5">
            <a:extLst>
              <a:ext uri="{FF2B5EF4-FFF2-40B4-BE49-F238E27FC236}">
                <a16:creationId xmlns:a16="http://schemas.microsoft.com/office/drawing/2014/main" id="{EE57045D-57AA-4AF8-AE44-3C2084108439}"/>
              </a:ext>
            </a:extLst>
          </p:cNvPr>
          <p:cNvSpPr txBox="1"/>
          <p:nvPr/>
        </p:nvSpPr>
        <p:spPr>
          <a:xfrm>
            <a:off x="477982" y="4634345"/>
            <a:ext cx="4135582" cy="646331"/>
          </a:xfrm>
          <a:prstGeom prst="rect">
            <a:avLst/>
          </a:prstGeom>
          <a:noFill/>
        </p:spPr>
        <p:txBody>
          <a:bodyPr wrap="square" rtlCol="0">
            <a:spAutoFit/>
          </a:bodyPr>
          <a:lstStyle/>
          <a:p>
            <a:pPr marL="285750" indent="-285750">
              <a:buFont typeface="Arial" panose="020B0604020202020204" pitchFamily="34" charset="0"/>
              <a:buChar char="•"/>
            </a:pPr>
            <a:r>
              <a:rPr lang="en-US" dirty="0"/>
              <a:t>Highway Transportation System</a:t>
            </a:r>
          </a:p>
          <a:p>
            <a:pPr marL="285750" indent="-285750">
              <a:buFont typeface="Arial" panose="020B0604020202020204" pitchFamily="34" charset="0"/>
              <a:buChar char="•"/>
            </a:pPr>
            <a:r>
              <a:rPr lang="en-US" dirty="0"/>
              <a:t>Nature of Perception</a:t>
            </a:r>
          </a:p>
        </p:txBody>
      </p:sp>
    </p:spTree>
    <p:extLst>
      <p:ext uri="{BB962C8B-B14F-4D97-AF65-F5344CB8AC3E}">
        <p14:creationId xmlns:p14="http://schemas.microsoft.com/office/powerpoint/2010/main" val="75753688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30FD07-234F-4296-95C0-F07F3EEB8429}"/>
              </a:ext>
            </a:extLst>
          </p:cNvPr>
          <p:cNvSpPr txBox="1"/>
          <p:nvPr/>
        </p:nvSpPr>
        <p:spPr>
          <a:xfrm>
            <a:off x="743689" y="4281846"/>
            <a:ext cx="10991850" cy="2400657"/>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numCol="2"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Health</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Injuries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Fatigue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Medications, Alcohol, Drugs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Vision /Eye problems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606BE0A4-E429-46A2-81DA-8425973F14B5}"/>
              </a:ext>
            </a:extLst>
          </p:cNvPr>
          <p:cNvSpPr txBox="1"/>
          <p:nvPr/>
        </p:nvSpPr>
        <p:spPr>
          <a:xfrm>
            <a:off x="1987458" y="2633558"/>
            <a:ext cx="8703867" cy="5847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What can affect how we sense and think?</a:t>
            </a:r>
          </a:p>
        </p:txBody>
      </p:sp>
      <p:sp>
        <p:nvSpPr>
          <p:cNvPr id="5" name="Rectangle 2">
            <a:extLst>
              <a:ext uri="{FF2B5EF4-FFF2-40B4-BE49-F238E27FC236}">
                <a16:creationId xmlns:a16="http://schemas.microsoft.com/office/drawing/2014/main" id="{440D79D0-575F-4C17-AC68-83C594BFBEE1}"/>
              </a:ext>
            </a:extLst>
          </p:cNvPr>
          <p:cNvSpPr>
            <a:spLocks noGrp="1" noChangeArrowheads="1"/>
          </p:cNvSpPr>
          <p:nvPr>
            <p:ph type="title"/>
          </p:nvPr>
        </p:nvSpPr>
        <p:spPr>
          <a:xfrm>
            <a:off x="2181225" y="231577"/>
            <a:ext cx="7829550" cy="1072346"/>
          </a:xfrm>
          <a:solidFill>
            <a:srgbClr val="002060"/>
          </a:solidFill>
          <a:ln>
            <a:noFill/>
          </a:ln>
          <a:effectLst/>
          <a:scene3d>
            <a:camera prst="orthographicFront"/>
            <a:lightRig rig="flood" dir="t"/>
          </a:scene3d>
          <a:sp3d extrusionH="254000" contourW="19050" prstMaterial="metal">
            <a:bevelT w="82550" h="44450" prst="artDeco"/>
            <a:bevelB w="82550" h="44450"/>
            <a:extrusionClr>
              <a:schemeClr val="bg1"/>
            </a:extrusionClr>
            <a:contourClr>
              <a:schemeClr val="bg1">
                <a:lumMod val="95000"/>
              </a:schemeClr>
            </a:contourClr>
          </a:sp3d>
        </p:spPr>
        <p:txBody>
          <a:bodyPr>
            <a:normAutofit/>
          </a:bodyPr>
          <a:lstStyle/>
          <a:p>
            <a:pPr algn="ctr" eaLnBrk="1" hangingPunct="1"/>
            <a:r>
              <a:rPr lang="en-US" altLang="en-US" sz="6000" b="1">
                <a:solidFill>
                  <a:schemeClr val="bg1"/>
                </a:solidFill>
                <a:latin typeface="+mn-lt"/>
              </a:rPr>
              <a:t>Perception</a:t>
            </a:r>
          </a:p>
        </p:txBody>
      </p:sp>
      <p:pic>
        <p:nvPicPr>
          <p:cNvPr id="3" name="Picture 2">
            <a:extLst>
              <a:ext uri="{FF2B5EF4-FFF2-40B4-BE49-F238E27FC236}">
                <a16:creationId xmlns:a16="http://schemas.microsoft.com/office/drawing/2014/main" id="{9D4F1DB6-C06E-4CBC-B636-04D065041451}"/>
              </a:ext>
            </a:extLst>
          </p:cNvPr>
          <p:cNvPicPr>
            <a:picLocks noChangeAspect="1"/>
          </p:cNvPicPr>
          <p:nvPr/>
        </p:nvPicPr>
        <p:blipFill>
          <a:blip r:embed="rId3"/>
          <a:stretch>
            <a:fillRect/>
          </a:stretch>
        </p:blipFill>
        <p:spPr>
          <a:xfrm>
            <a:off x="-117009" y="1390307"/>
            <a:ext cx="12022354" cy="1598946"/>
          </a:xfrm>
          <a:prstGeom prst="rect">
            <a:avLst/>
          </a:prstGeom>
        </p:spPr>
      </p:pic>
      <p:sp>
        <p:nvSpPr>
          <p:cNvPr id="10" name="TextBox 9">
            <a:extLst>
              <a:ext uri="{FF2B5EF4-FFF2-40B4-BE49-F238E27FC236}">
                <a16:creationId xmlns:a16="http://schemas.microsoft.com/office/drawing/2014/main" id="{C3F8AE58-1509-4784-82E4-8CFDE9CC28D2}"/>
              </a:ext>
            </a:extLst>
          </p:cNvPr>
          <p:cNvSpPr txBox="1"/>
          <p:nvPr/>
        </p:nvSpPr>
        <p:spPr>
          <a:xfrm>
            <a:off x="743689" y="3408975"/>
            <a:ext cx="11161656" cy="646331"/>
          </a:xfrm>
          <a:prstGeom prst="rect">
            <a:avLst/>
          </a:prstGeom>
          <a:solidFill>
            <a:srgbClr val="345F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numCol="2"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Physical Condition</a:t>
            </a:r>
          </a:p>
        </p:txBody>
      </p:sp>
      <p:pic>
        <p:nvPicPr>
          <p:cNvPr id="9" name="Picture 8" descr="A person wearing glasses and smiling at the camera&#10;&#10;Description generated with very high confidence">
            <a:extLst>
              <a:ext uri="{FF2B5EF4-FFF2-40B4-BE49-F238E27FC236}">
                <a16:creationId xmlns:a16="http://schemas.microsoft.com/office/drawing/2014/main" id="{67D21681-A2F4-48D4-A321-3A8A83949B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59" b="99170" l="2188" r="92188">
                        <a14:foregroundMark x1="7500" y1="80083" x2="6875" y2="80498"/>
                        <a14:foregroundMark x1="2188" y1="92116" x2="5313" y2="92116"/>
                        <a14:foregroundMark x1="82813" y1="95436" x2="90000" y2="88382"/>
                        <a14:foregroundMark x1="70000" y1="91701" x2="70000" y2="74689"/>
                        <a14:foregroundMark x1="64063" y1="89627" x2="71875" y2="92531"/>
                        <a14:foregroundMark x1="20938" y1="92946" x2="33125" y2="78423"/>
                        <a14:foregroundMark x1="33125" y1="78423" x2="44375" y2="93776"/>
                        <a14:foregroundMark x1="44375" y1="93776" x2="61563" y2="94191"/>
                        <a14:foregroundMark x1="61563" y1="94191" x2="70000" y2="93361"/>
                        <a14:foregroundMark x1="9063" y1="98340" x2="14375" y2="99170"/>
                        <a14:foregroundMark x1="92188" y1="98755" x2="77813" y2="99170"/>
                        <a14:foregroundMark x1="7187" y1="98755" x2="17188" y2="9917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b="7105"/>
          <a:stretch/>
        </p:blipFill>
        <p:spPr>
          <a:xfrm>
            <a:off x="6984482" y="3312385"/>
            <a:ext cx="4807298" cy="3363255"/>
          </a:xfrm>
          <a:prstGeom prst="rect">
            <a:avLst/>
          </a:prstGeom>
        </p:spPr>
      </p:pic>
      <p:pic>
        <p:nvPicPr>
          <p:cNvPr id="14" name="Picture 13">
            <a:extLst>
              <a:ext uri="{FF2B5EF4-FFF2-40B4-BE49-F238E27FC236}">
                <a16:creationId xmlns:a16="http://schemas.microsoft.com/office/drawing/2014/main" id="{527ED18F-B030-4AF7-9124-29F5B81BCD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381" b="97789" l="4839" r="93011">
                        <a14:foregroundMark x1="19624" y1="91497" x2="19624" y2="91497"/>
                        <a14:foregroundMark x1="25806" y1="11054" x2="25806" y2="11054"/>
                        <a14:foregroundMark x1="44624" y1="6633" x2="44624" y2="6633"/>
                        <a14:foregroundMark x1="56989" y1="2551" x2="56989" y2="2551"/>
                        <a14:foregroundMark x1="6720" y1="9014" x2="6720" y2="9014"/>
                        <a14:foregroundMark x1="4839" y1="13776" x2="4839" y2="13776"/>
                        <a14:foregroundMark x1="51882" y1="42347" x2="51882" y2="42347"/>
                        <a14:foregroundMark x1="49731" y1="41837" x2="52957" y2="41837"/>
                        <a14:foregroundMark x1="58333" y1="38605" x2="59677" y2="39286"/>
                        <a14:foregroundMark x1="92473" y1="64456" x2="93011" y2="66327"/>
                        <a14:foregroundMark x1="14247" y1="94218" x2="22043" y2="93878"/>
                        <a14:foregroundMark x1="5108" y1="97789" x2="16667" y2="97279"/>
                        <a14:foregroundMark x1="48118" y1="91667" x2="51613" y2="92007"/>
                        <a14:foregroundMark x1="77151" y1="89626" x2="79032" y2="9030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751164" y="3189075"/>
            <a:ext cx="1721691" cy="3469202"/>
          </a:xfrm>
          <a:prstGeom prst="rect">
            <a:avLst/>
          </a:prstGeom>
        </p:spPr>
      </p:pic>
      <p:sp>
        <p:nvSpPr>
          <p:cNvPr id="21" name="TextBox 20">
            <a:extLst>
              <a:ext uri="{FF2B5EF4-FFF2-40B4-BE49-F238E27FC236}">
                <a16:creationId xmlns:a16="http://schemas.microsoft.com/office/drawing/2014/main" id="{41FFE460-C1AD-4F61-BDBC-BDEC71176953}"/>
              </a:ext>
            </a:extLst>
          </p:cNvPr>
          <p:cNvSpPr txBox="1"/>
          <p:nvPr/>
        </p:nvSpPr>
        <p:spPr>
          <a:xfrm>
            <a:off x="3582247" y="6909892"/>
            <a:ext cx="28860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0" tooltip="http://www.kitchenstewardship.com/2014/12/29/what-the-heck-does-it-mean-if-i-have-to-heal-my-gut/"/>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1"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descr="A picture containing clipart&#10;&#10;Description generated with high confidence">
            <a:extLst>
              <a:ext uri="{FF2B5EF4-FFF2-40B4-BE49-F238E27FC236}">
                <a16:creationId xmlns:a16="http://schemas.microsoft.com/office/drawing/2014/main" id="{0A1881CF-3541-4088-9442-4673157DE0E2}"/>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backgroundRemoval t="3200" b="89867" l="2640" r="92409">
                        <a14:foregroundMark x1="3630" y1="37067" x2="6601" y2="35200"/>
                        <a14:foregroundMark x1="37294" y1="19733" x2="39604" y2="19467"/>
                        <a14:foregroundMark x1="25083" y1="20000" x2="26733" y2="20000"/>
                        <a14:foregroundMark x1="25083" y1="7467" x2="29373" y2="8000"/>
                        <a14:foregroundMark x1="29043" y1="4267" x2="35314" y2="3200"/>
                        <a14:foregroundMark x1="37954" y1="56533" x2="44224" y2="52267"/>
                        <a14:foregroundMark x1="45875" y1="48267" x2="45875" y2="48267"/>
                        <a14:foregroundMark x1="44554" y1="48533" x2="42574" y2="52533"/>
                        <a14:foregroundMark x1="31023" y1="57333" x2="33003" y2="57600"/>
                        <a14:foregroundMark x1="67987" y1="46933" x2="75248" y2="44267"/>
                        <a14:foregroundMark x1="79538" y1="48800" x2="73597" y2="43200"/>
                        <a14:foregroundMark x1="92079" y1="56533" x2="92409" y2="40000"/>
                        <a14:foregroundMark x1="18152" y1="67200" x2="18482" y2="60267"/>
                        <a14:foregroundMark x1="86139" y1="85867" x2="81848" y2="80533"/>
                        <a14:foregroundMark x1="73927" y1="72533" x2="84818" y2="82933"/>
                        <a14:foregroundMark x1="84818" y1="82933" x2="82178" y2="86133"/>
                      </a14:backgroundRemoval>
                    </a14:imgEffect>
                    <a14:imgEffect>
                      <a14:sharpenSoften amount="-2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310656" y="3541465"/>
            <a:ext cx="2195277" cy="2716927"/>
          </a:xfrm>
          <a:prstGeom prst="rect">
            <a:avLst/>
          </a:prstGeom>
          <a:effectLst>
            <a:outerShdw blurRad="50800" dist="38100" dir="8100000" algn="tr" rotWithShape="0">
              <a:prstClr val="black">
                <a:alpha val="40000"/>
              </a:prstClr>
            </a:outerShdw>
          </a:effectLst>
        </p:spPr>
      </p:pic>
      <p:pic>
        <p:nvPicPr>
          <p:cNvPr id="26" name="Picture 25">
            <a:extLst>
              <a:ext uri="{FF2B5EF4-FFF2-40B4-BE49-F238E27FC236}">
                <a16:creationId xmlns:a16="http://schemas.microsoft.com/office/drawing/2014/main" id="{EA0F4B91-5D22-48BF-BE58-E9387D228196}"/>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17009" y="1813521"/>
            <a:ext cx="2125262" cy="1570037"/>
          </a:xfrm>
          <a:prstGeom prst="rect">
            <a:avLst/>
          </a:prstGeom>
        </p:spPr>
      </p:pic>
      <p:sp>
        <p:nvSpPr>
          <p:cNvPr id="27" name="TextBox 26">
            <a:extLst>
              <a:ext uri="{FF2B5EF4-FFF2-40B4-BE49-F238E27FC236}">
                <a16:creationId xmlns:a16="http://schemas.microsoft.com/office/drawing/2014/main" id="{2464CD48-4952-4E2D-8896-08DCC5EC4132}"/>
              </a:ext>
            </a:extLst>
          </p:cNvPr>
          <p:cNvSpPr txBox="1"/>
          <p:nvPr/>
        </p:nvSpPr>
        <p:spPr>
          <a:xfrm>
            <a:off x="6339391" y="6891185"/>
            <a:ext cx="1789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5" tooltip="http://commons.wikimedia.org/wiki/file:medicine_drugs.sv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6"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Picture 28" descr="A picture containing cup, table&#10;&#10;Description generated with high confidence">
            <a:extLst>
              <a:ext uri="{FF2B5EF4-FFF2-40B4-BE49-F238E27FC236}">
                <a16:creationId xmlns:a16="http://schemas.microsoft.com/office/drawing/2014/main" id="{8C76B1A6-3769-45BE-B3D0-DBFAE2229CF4}"/>
              </a:ext>
            </a:extLst>
          </p:cNvPr>
          <p:cNvPicPr>
            <a:picLocks noChangeAspect="1"/>
          </p:cNvPicPr>
          <p:nvPr/>
        </p:nvPicPr>
        <p:blipFill>
          <a:blip r:embed="rId17">
            <a:clrChange>
              <a:clrFrom>
                <a:srgbClr val="FFFFFF"/>
              </a:clrFrom>
              <a:clrTo>
                <a:srgbClr val="FFFFFF">
                  <a:alpha val="0"/>
                </a:srgbClr>
              </a:clrTo>
            </a:clrChange>
            <a:extLst>
              <a:ext uri="{BEBA8EAE-BF5A-486C-A8C5-ECC9F3942E4B}">
                <a14:imgProps xmlns:a14="http://schemas.microsoft.com/office/drawing/2010/main">
                  <a14:imgLayer r:embed="rId18">
                    <a14:imgEffect>
                      <a14:backgroundRemoval t="7299" b="92336" l="10000" r="90000">
                        <a14:foregroundMark x1="38667" y1="9124" x2="38667" y2="9124"/>
                        <a14:foregroundMark x1="49000" y1="89051" x2="49000" y2="89051"/>
                        <a14:foregroundMark x1="40333" y1="91241" x2="40333" y2="91241"/>
                        <a14:foregroundMark x1="36667" y1="90511" x2="36667" y2="90511"/>
                        <a14:foregroundMark x1="37667" y1="92336" x2="37667" y2="92336"/>
                        <a14:foregroundMark x1="43833" y1="7299" x2="43833" y2="7299"/>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8163721" y="1181058"/>
            <a:ext cx="5168774" cy="2360407"/>
          </a:xfrm>
          <a:prstGeom prst="rect">
            <a:avLst/>
          </a:prstGeom>
        </p:spPr>
      </p:pic>
      <p:sp>
        <p:nvSpPr>
          <p:cNvPr id="30" name="TextBox 29">
            <a:extLst>
              <a:ext uri="{FF2B5EF4-FFF2-40B4-BE49-F238E27FC236}">
                <a16:creationId xmlns:a16="http://schemas.microsoft.com/office/drawing/2014/main" id="{A2022A09-BF1F-427E-856D-6AE2BAD5036A}"/>
              </a:ext>
            </a:extLst>
          </p:cNvPr>
          <p:cNvSpPr txBox="1"/>
          <p:nvPr/>
        </p:nvSpPr>
        <p:spPr>
          <a:xfrm>
            <a:off x="447675" y="6979142"/>
            <a:ext cx="5715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9" tooltip="https://esircworldwide.com/substance-abuse-childhood-traumatic-brain-injuries-may-lead-adult-alcohol-abuse-zawn-villines/wwd2-alcohol-info/"/>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0" tooltip="https://creativecommons.org/licenses/by/3.0/"/>
              </a:rPr>
              <a:t>CC BY</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5" name="Picture 34" descr="A picture containing bottle, black&#10;&#10;Description generated with high confidence">
            <a:extLst>
              <a:ext uri="{FF2B5EF4-FFF2-40B4-BE49-F238E27FC236}">
                <a16:creationId xmlns:a16="http://schemas.microsoft.com/office/drawing/2014/main" id="{60E36295-CF75-414D-B979-298738A2D641}"/>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4389914" y="4017674"/>
            <a:ext cx="1108544" cy="1786539"/>
          </a:xfrm>
          <a:prstGeom prst="rect">
            <a:avLst/>
          </a:prstGeom>
        </p:spPr>
      </p:pic>
      <p:sp>
        <p:nvSpPr>
          <p:cNvPr id="2" name="Slide Number Placeholder 1">
            <a:extLst>
              <a:ext uri="{FF2B5EF4-FFF2-40B4-BE49-F238E27FC236}">
                <a16:creationId xmlns:a16="http://schemas.microsoft.com/office/drawing/2014/main" id="{29943700-E29F-46F4-909F-C08C96C4F7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228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5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750"/>
                                        <p:tgtEl>
                                          <p:spTgt spid="23"/>
                                        </p:tgtEl>
                                      </p:cBhvr>
                                    </p:animEffect>
                                  </p:childTnLst>
                                </p:cTn>
                              </p:par>
                            </p:childTnLst>
                          </p:cTn>
                        </p:par>
                        <p:par>
                          <p:cTn id="11" fill="hold">
                            <p:stCondLst>
                              <p:cond delay="1500"/>
                            </p:stCondLst>
                            <p:childTnLst>
                              <p:par>
                                <p:cTn id="12" presetID="1" presetClass="exit" presetSubtype="0" fill="hold" nodeType="afterEffect">
                                  <p:stCondLst>
                                    <p:cond delay="750"/>
                                  </p:stCondLst>
                                  <p:childTnLst>
                                    <p:set>
                                      <p:cBhvr>
                                        <p:cTn id="13" dur="1" fill="hold">
                                          <p:stCondLst>
                                            <p:cond delay="999"/>
                                          </p:stCondLst>
                                        </p:cTn>
                                        <p:tgtEl>
                                          <p:spTgt spid="23"/>
                                        </p:tgtEl>
                                        <p:attrNameLst>
                                          <p:attrName>style.visibility</p:attrName>
                                        </p:attrNameLst>
                                      </p:cBhvr>
                                      <p:to>
                                        <p:strVal val="hidden"/>
                                      </p:to>
                                    </p:set>
                                  </p:childTnLst>
                                </p:cTn>
                              </p:par>
                            </p:childTnLst>
                          </p:cTn>
                        </p:par>
                        <p:par>
                          <p:cTn id="14" fill="hold">
                            <p:stCondLst>
                              <p:cond delay="3250"/>
                            </p:stCondLst>
                            <p:childTnLst>
                              <p:par>
                                <p:cTn id="15" presetID="10"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childTnLst>
                                </p:cTn>
                              </p:par>
                            </p:childTnLst>
                          </p:cTn>
                        </p:par>
                        <p:par>
                          <p:cTn id="18" fill="hold">
                            <p:stCondLst>
                              <p:cond delay="4750"/>
                            </p:stCondLst>
                            <p:childTnLst>
                              <p:par>
                                <p:cTn id="19" presetID="14" presetClass="entr" presetSubtype="10" fill="hold" nodeType="afterEffect">
                                  <p:stCondLst>
                                    <p:cond delay="25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750"/>
                                        <p:tgtEl>
                                          <p:spTgt spid="35"/>
                                        </p:tgtEl>
                                      </p:cBhvr>
                                    </p:animEffect>
                                  </p:childTnLst>
                                </p:cTn>
                              </p:par>
                            </p:childTnLst>
                          </p:cTn>
                        </p:par>
                        <p:par>
                          <p:cTn id="22" fill="hold">
                            <p:stCondLst>
                              <p:cond delay="5750"/>
                            </p:stCondLst>
                            <p:childTnLst>
                              <p:par>
                                <p:cTn id="23" presetID="10" presetClass="exit" presetSubtype="0" fill="hold" nodeType="afterEffect">
                                  <p:stCondLst>
                                    <p:cond delay="50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par>
                          <p:cTn id="26" fill="hold">
                            <p:stCondLst>
                              <p:cond delay="6750"/>
                            </p:stCondLst>
                            <p:childTnLst>
                              <p:par>
                                <p:cTn id="27" presetID="10" presetClass="entr" presetSubtype="0" fill="hold" nodeType="afterEffect">
                                  <p:stCondLst>
                                    <p:cond delay="75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childTnLst>
                                </p:cTn>
                              </p:par>
                              <p:par>
                                <p:cTn id="30" presetID="26" presetClass="entr" presetSubtype="0" fill="hold" nodeType="withEffect">
                                  <p:stCondLst>
                                    <p:cond delay="75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1740">
                                          <p:stCondLst>
                                            <p:cond delay="0"/>
                                          </p:stCondLst>
                                        </p:cTn>
                                        <p:tgtEl>
                                          <p:spTgt spid="14"/>
                                        </p:tgtEl>
                                      </p:cBhvr>
                                    </p:animEffect>
                                    <p:anim calcmode="lin" valueType="num">
                                      <p:cBhvr>
                                        <p:cTn id="33" dur="546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4" dur="199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5" dur="1992" tmFilter="0, 0; 0.125,0.2665; 0.25,0.4; 0.375,0.465; 0.5,0.5;  0.625,0.535; 0.75,0.6; 0.875,0.7335; 1,1">
                                          <p:stCondLst>
                                            <p:cond delay="1992"/>
                                          </p:stCondLst>
                                        </p:cTn>
                                        <p:tgtEl>
                                          <p:spTgt spid="14"/>
                                        </p:tgtEl>
                                        <p:attrNameLst>
                                          <p:attrName>ppt_y</p:attrName>
                                        </p:attrNameLst>
                                      </p:cBhvr>
                                      <p:tavLst>
                                        <p:tav tm="0" fmla="#ppt_y-sin(pi*$)/9">
                                          <p:val>
                                            <p:fltVal val="0"/>
                                          </p:val>
                                        </p:tav>
                                        <p:tav tm="100000">
                                          <p:val>
                                            <p:fltVal val="1"/>
                                          </p:val>
                                        </p:tav>
                                      </p:tavLst>
                                    </p:anim>
                                    <p:anim calcmode="lin" valueType="num">
                                      <p:cBhvr>
                                        <p:cTn id="36" dur="996" tmFilter="0, 0; 0.125,0.2665; 0.25,0.4; 0.375,0.465; 0.5,0.5;  0.625,0.535; 0.75,0.6; 0.875,0.7335; 1,1">
                                          <p:stCondLst>
                                            <p:cond delay="3972"/>
                                          </p:stCondLst>
                                        </p:cTn>
                                        <p:tgtEl>
                                          <p:spTgt spid="14"/>
                                        </p:tgtEl>
                                        <p:attrNameLst>
                                          <p:attrName>ppt_y</p:attrName>
                                        </p:attrNameLst>
                                      </p:cBhvr>
                                      <p:tavLst>
                                        <p:tav tm="0" fmla="#ppt_y-sin(pi*$)/27">
                                          <p:val>
                                            <p:fltVal val="0"/>
                                          </p:val>
                                        </p:tav>
                                        <p:tav tm="100000">
                                          <p:val>
                                            <p:fltVal val="1"/>
                                          </p:val>
                                        </p:tav>
                                      </p:tavLst>
                                    </p:anim>
                                    <p:anim calcmode="lin" valueType="num">
                                      <p:cBhvr>
                                        <p:cTn id="37" dur="492" tmFilter="0, 0; 0.125,0.2665; 0.25,0.4; 0.375,0.465; 0.5,0.5;  0.625,0.535; 0.75,0.6; 0.875,0.7335; 1,1">
                                          <p:stCondLst>
                                            <p:cond delay="4968"/>
                                          </p:stCondLst>
                                        </p:cTn>
                                        <p:tgtEl>
                                          <p:spTgt spid="14"/>
                                        </p:tgtEl>
                                        <p:attrNameLst>
                                          <p:attrName>ppt_y</p:attrName>
                                        </p:attrNameLst>
                                      </p:cBhvr>
                                      <p:tavLst>
                                        <p:tav tm="0" fmla="#ppt_y-sin(pi*$)/81">
                                          <p:val>
                                            <p:fltVal val="0"/>
                                          </p:val>
                                        </p:tav>
                                        <p:tav tm="100000">
                                          <p:val>
                                            <p:fltVal val="1"/>
                                          </p:val>
                                        </p:tav>
                                      </p:tavLst>
                                    </p:anim>
                                    <p:animScale>
                                      <p:cBhvr>
                                        <p:cTn id="38" dur="78">
                                          <p:stCondLst>
                                            <p:cond delay="1950"/>
                                          </p:stCondLst>
                                        </p:cTn>
                                        <p:tgtEl>
                                          <p:spTgt spid="14"/>
                                        </p:tgtEl>
                                      </p:cBhvr>
                                      <p:to x="100000" y="60000"/>
                                    </p:animScale>
                                    <p:animScale>
                                      <p:cBhvr>
                                        <p:cTn id="39" dur="498" decel="50000">
                                          <p:stCondLst>
                                            <p:cond delay="2028"/>
                                          </p:stCondLst>
                                        </p:cTn>
                                        <p:tgtEl>
                                          <p:spTgt spid="14"/>
                                        </p:tgtEl>
                                      </p:cBhvr>
                                      <p:to x="100000" y="100000"/>
                                    </p:animScale>
                                    <p:animScale>
                                      <p:cBhvr>
                                        <p:cTn id="40" dur="78">
                                          <p:stCondLst>
                                            <p:cond delay="3936"/>
                                          </p:stCondLst>
                                        </p:cTn>
                                        <p:tgtEl>
                                          <p:spTgt spid="14"/>
                                        </p:tgtEl>
                                      </p:cBhvr>
                                      <p:to x="100000" y="80000"/>
                                    </p:animScale>
                                    <p:animScale>
                                      <p:cBhvr>
                                        <p:cTn id="41" dur="498" decel="50000">
                                          <p:stCondLst>
                                            <p:cond delay="4014"/>
                                          </p:stCondLst>
                                        </p:cTn>
                                        <p:tgtEl>
                                          <p:spTgt spid="14"/>
                                        </p:tgtEl>
                                      </p:cBhvr>
                                      <p:to x="100000" y="100000"/>
                                    </p:animScale>
                                    <p:animScale>
                                      <p:cBhvr>
                                        <p:cTn id="42" dur="78">
                                          <p:stCondLst>
                                            <p:cond delay="4926"/>
                                          </p:stCondLst>
                                        </p:cTn>
                                        <p:tgtEl>
                                          <p:spTgt spid="14"/>
                                        </p:tgtEl>
                                      </p:cBhvr>
                                      <p:to x="100000" y="90000"/>
                                    </p:animScale>
                                    <p:animScale>
                                      <p:cBhvr>
                                        <p:cTn id="43" dur="498" decel="50000">
                                          <p:stCondLst>
                                            <p:cond delay="5004"/>
                                          </p:stCondLst>
                                        </p:cTn>
                                        <p:tgtEl>
                                          <p:spTgt spid="14"/>
                                        </p:tgtEl>
                                      </p:cBhvr>
                                      <p:to x="100000" y="100000"/>
                                    </p:animScale>
                                    <p:animScale>
                                      <p:cBhvr>
                                        <p:cTn id="44" dur="78">
                                          <p:stCondLst>
                                            <p:cond delay="5424"/>
                                          </p:stCondLst>
                                        </p:cTn>
                                        <p:tgtEl>
                                          <p:spTgt spid="14"/>
                                        </p:tgtEl>
                                      </p:cBhvr>
                                      <p:to x="100000" y="95000"/>
                                    </p:animScale>
                                    <p:animScale>
                                      <p:cBhvr>
                                        <p:cTn id="45" dur="498" decel="50000">
                                          <p:stCondLst>
                                            <p:cond delay="5502"/>
                                          </p:stCondLst>
                                        </p:cTn>
                                        <p:tgtEl>
                                          <p:spTgt spid="14"/>
                                        </p:tgtEl>
                                      </p:cBhvr>
                                      <p:to x="100000" y="100000"/>
                                    </p:animScale>
                                  </p:childTnLst>
                                </p:cTn>
                              </p:par>
                            </p:childTnLst>
                          </p:cTn>
                        </p:par>
                        <p:par>
                          <p:cTn id="46" fill="hold">
                            <p:stCondLst>
                              <p:cond delay="13500"/>
                            </p:stCondLst>
                            <p:childTnLst>
                              <p:par>
                                <p:cTn id="47" presetID="26" presetClass="exit" presetSubtype="0" fill="hold" nodeType="afterEffect">
                                  <p:stCondLst>
                                    <p:cond delay="0"/>
                                  </p:stCondLst>
                                  <p:childTnLst>
                                    <p:animEffect transition="out" filter="wipe(down)">
                                      <p:cBhvr>
                                        <p:cTn id="48" dur="270" accel="50000">
                                          <p:stCondLst>
                                            <p:cond delay="2730"/>
                                          </p:stCondLst>
                                        </p:cTn>
                                        <p:tgtEl>
                                          <p:spTgt spid="14"/>
                                        </p:tgtEl>
                                      </p:cBhvr>
                                    </p:animEffect>
                                    <p:anim calcmode="lin" valueType="num">
                                      <p:cBhvr>
                                        <p:cTn id="49" dur="2733"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50" dur="267">
                                          <p:stCondLst>
                                            <p:cond delay="2733"/>
                                          </p:stCondLst>
                                        </p:cTn>
                                        <p:tgtEl>
                                          <p:spTgt spid="14"/>
                                        </p:tgtEl>
                                        <p:attrNameLst>
                                          <p:attrName>ppt_x</p:attrName>
                                        </p:attrNameLst>
                                      </p:cBhvr>
                                      <p:tavLst>
                                        <p:tav tm="0">
                                          <p:val>
                                            <p:strVal val="ppt_x"/>
                                          </p:val>
                                        </p:tav>
                                        <p:tav tm="100000">
                                          <p:val>
                                            <p:strVal val="ppt_x"/>
                                          </p:val>
                                        </p:tav>
                                      </p:tavLst>
                                    </p:anim>
                                    <p:anim calcmode="lin" valueType="num">
                                      <p:cBhvr>
                                        <p:cTn id="51" dur="996"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2" dur="996" tmFilter="0, 0; 0.125,0.2665; 0.25,0.4; 0.375,0.465; 0.5,0.5;  0.625,0.535; 0.75,0.6; 0.875,0.7335; 1,1">
                                          <p:stCondLst>
                                            <p:cond delay="996"/>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3" dur="498" tmFilter="0, 0; 0.125,0.2665; 0.25,0.4; 0.375,0.465; 0.5,0.5;  0.625,0.535; 0.75,0.6; 0.875,0.7335; 1,1">
                                          <p:stCondLst>
                                            <p:cond delay="1986"/>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4" dur="246" tmFilter="0, 0; 0.125,0.2665; 0.25,0.4; 0.375,0.465; 0.5,0.5;  0.625,0.535; 0.75,0.6; 0.875,0.7335; 1,1">
                                          <p:stCondLst>
                                            <p:cond delay="2484"/>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5" dur="270" accel="50000">
                                          <p:stCondLst>
                                            <p:cond delay="2730"/>
                                          </p:stCondLst>
                                        </p:cTn>
                                        <p:tgtEl>
                                          <p:spTgt spid="14"/>
                                        </p:tgtEl>
                                        <p:attrNameLst>
                                          <p:attrName>ppt_y</p:attrName>
                                        </p:attrNameLst>
                                      </p:cBhvr>
                                      <p:tavLst>
                                        <p:tav tm="0">
                                          <p:val>
                                            <p:strVal val="ppt_y"/>
                                          </p:val>
                                        </p:tav>
                                        <p:tav tm="100000">
                                          <p:val>
                                            <p:strVal val="ppt_y+ppt_h"/>
                                          </p:val>
                                        </p:tav>
                                      </p:tavLst>
                                    </p:anim>
                                    <p:animScale>
                                      <p:cBhvr>
                                        <p:cTn id="56" dur="39">
                                          <p:stCondLst>
                                            <p:cond delay="930"/>
                                          </p:stCondLst>
                                        </p:cTn>
                                        <p:tgtEl>
                                          <p:spTgt spid="14"/>
                                        </p:tgtEl>
                                      </p:cBhvr>
                                      <p:to x="100000" y="60000"/>
                                    </p:animScale>
                                    <p:animScale>
                                      <p:cBhvr>
                                        <p:cTn id="57" dur="249" decel="50000">
                                          <p:stCondLst>
                                            <p:cond delay="969"/>
                                          </p:stCondLst>
                                        </p:cTn>
                                        <p:tgtEl>
                                          <p:spTgt spid="14"/>
                                        </p:tgtEl>
                                      </p:cBhvr>
                                      <p:to x="100000" y="100000"/>
                                    </p:animScale>
                                    <p:animScale>
                                      <p:cBhvr>
                                        <p:cTn id="58" dur="39">
                                          <p:stCondLst>
                                            <p:cond delay="1968"/>
                                          </p:stCondLst>
                                        </p:cTn>
                                        <p:tgtEl>
                                          <p:spTgt spid="14"/>
                                        </p:tgtEl>
                                      </p:cBhvr>
                                      <p:to x="100000" y="80000"/>
                                    </p:animScale>
                                    <p:animScale>
                                      <p:cBhvr>
                                        <p:cTn id="59" dur="249" decel="50000">
                                          <p:stCondLst>
                                            <p:cond delay="2007"/>
                                          </p:stCondLst>
                                        </p:cTn>
                                        <p:tgtEl>
                                          <p:spTgt spid="14"/>
                                        </p:tgtEl>
                                      </p:cBhvr>
                                      <p:to x="100000" y="100000"/>
                                    </p:animScale>
                                    <p:animScale>
                                      <p:cBhvr>
                                        <p:cTn id="60" dur="39">
                                          <p:stCondLst>
                                            <p:cond delay="2463"/>
                                          </p:stCondLst>
                                        </p:cTn>
                                        <p:tgtEl>
                                          <p:spTgt spid="14"/>
                                        </p:tgtEl>
                                      </p:cBhvr>
                                      <p:to x="100000" y="90000"/>
                                    </p:animScale>
                                    <p:animScale>
                                      <p:cBhvr>
                                        <p:cTn id="61" dur="249" decel="50000">
                                          <p:stCondLst>
                                            <p:cond delay="2502"/>
                                          </p:stCondLst>
                                        </p:cTn>
                                        <p:tgtEl>
                                          <p:spTgt spid="14"/>
                                        </p:tgtEl>
                                      </p:cBhvr>
                                      <p:to x="100000" y="100000"/>
                                    </p:animScale>
                                    <p:animScale>
                                      <p:cBhvr>
                                        <p:cTn id="62" dur="39">
                                          <p:stCondLst>
                                            <p:cond delay="2712"/>
                                          </p:stCondLst>
                                        </p:cTn>
                                        <p:tgtEl>
                                          <p:spTgt spid="14"/>
                                        </p:tgtEl>
                                      </p:cBhvr>
                                      <p:to x="100000" y="95000"/>
                                    </p:animScale>
                                    <p:animScale>
                                      <p:cBhvr>
                                        <p:cTn id="63" dur="249" decel="50000">
                                          <p:stCondLst>
                                            <p:cond delay="2751"/>
                                          </p:stCondLst>
                                        </p:cTn>
                                        <p:tgtEl>
                                          <p:spTgt spid="14"/>
                                        </p:tgtEl>
                                      </p:cBhvr>
                                      <p:to x="100000" y="100000"/>
                                    </p:animScale>
                                    <p:set>
                                      <p:cBhvr>
                                        <p:cTn id="64" dur="1" fill="hold">
                                          <p:stCondLst>
                                            <p:cond delay="2999"/>
                                          </p:stCondLst>
                                        </p:cTn>
                                        <p:tgtEl>
                                          <p:spTgt spid="14"/>
                                        </p:tgtEl>
                                        <p:attrNameLst>
                                          <p:attrName>style.visibility</p:attrName>
                                        </p:attrNameLst>
                                      </p:cBhvr>
                                      <p:to>
                                        <p:strVal val="hidden"/>
                                      </p:to>
                                    </p:set>
                                  </p:childTnLst>
                                </p:cTn>
                              </p:par>
                            </p:childTnLst>
                          </p:cTn>
                        </p:par>
                        <p:par>
                          <p:cTn id="65" fill="hold">
                            <p:stCondLst>
                              <p:cond delay="16500"/>
                            </p:stCondLst>
                            <p:childTnLst>
                              <p:par>
                                <p:cTn id="66" presetID="10" presetClass="entr" presetSubtype="0" fill="hold" nodeType="afterEffect">
                                  <p:stCondLst>
                                    <p:cond delay="0"/>
                                  </p:stCondLst>
                                  <p:childTnLst>
                                    <p:set>
                                      <p:cBhvr>
                                        <p:cTn id="67" dur="1" fill="hold">
                                          <p:stCondLst>
                                            <p:cond delay="0"/>
                                          </p:stCondLst>
                                        </p:cTn>
                                        <p:tgtEl>
                                          <p:spTgt spid="6">
                                            <p:txEl>
                                              <p:pRg st="3" end="3"/>
                                            </p:txEl>
                                          </p:spTgt>
                                        </p:tgtEl>
                                        <p:attrNameLst>
                                          <p:attrName>style.visibility</p:attrName>
                                        </p:attrNameLst>
                                      </p:cBhvr>
                                      <p:to>
                                        <p:strVal val="visible"/>
                                      </p:to>
                                    </p:set>
                                    <p:animEffect transition="in" filter="fade">
                                      <p:cBhvr>
                                        <p:cTn id="68" dur="750"/>
                                        <p:tgtEl>
                                          <p:spTgt spid="6">
                                            <p:txEl>
                                              <p:pRg st="3" end="3"/>
                                            </p:txEl>
                                          </p:spTgt>
                                        </p:tgtEl>
                                      </p:cBhvr>
                                    </p:animEffect>
                                  </p:childTnLst>
                                </p:cTn>
                              </p:par>
                              <p:par>
                                <p:cTn id="69" presetID="1" presetClass="entr" presetSubtype="0" fill="hold" nodeType="withEffect">
                                  <p:stCondLst>
                                    <p:cond delay="500"/>
                                  </p:stCondLst>
                                  <p:childTnLst>
                                    <p:set>
                                      <p:cBhvr>
                                        <p:cTn id="70" dur="1" fill="hold">
                                          <p:stCondLst>
                                            <p:cond delay="1749"/>
                                          </p:stCondLst>
                                        </p:cTn>
                                        <p:tgtEl>
                                          <p:spTgt spid="26"/>
                                        </p:tgtEl>
                                        <p:attrNameLst>
                                          <p:attrName>style.visibility</p:attrName>
                                        </p:attrNameLst>
                                      </p:cBhvr>
                                      <p:to>
                                        <p:strVal val="visible"/>
                                      </p:to>
                                    </p:set>
                                  </p:childTnLst>
                                </p:cTn>
                              </p:par>
                            </p:childTnLst>
                          </p:cTn>
                        </p:par>
                        <p:par>
                          <p:cTn id="71" fill="hold">
                            <p:stCondLst>
                              <p:cond delay="18750"/>
                            </p:stCondLst>
                            <p:childTnLst>
                              <p:par>
                                <p:cTn id="72" presetID="10" presetClass="entr" presetSubtype="0" fill="hold" nodeType="afterEffect">
                                  <p:stCondLst>
                                    <p:cond delay="50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1250"/>
                                        <p:tgtEl>
                                          <p:spTgt spid="29"/>
                                        </p:tgtEl>
                                      </p:cBhvr>
                                    </p:animEffect>
                                  </p:childTnLst>
                                </p:cTn>
                              </p:par>
                            </p:childTnLst>
                          </p:cTn>
                        </p:par>
                        <p:par>
                          <p:cTn id="75" fill="hold">
                            <p:stCondLst>
                              <p:cond delay="20500"/>
                            </p:stCondLst>
                            <p:childTnLst>
                              <p:par>
                                <p:cTn id="76" presetID="21" presetClass="exit" presetSubtype="1" fill="hold" nodeType="afterEffect">
                                  <p:stCondLst>
                                    <p:cond delay="0"/>
                                  </p:stCondLst>
                                  <p:childTnLst>
                                    <p:animEffect transition="out" filter="wheel(1)">
                                      <p:cBhvr>
                                        <p:cTn id="77" dur="2000"/>
                                        <p:tgtEl>
                                          <p:spTgt spid="26"/>
                                        </p:tgtEl>
                                      </p:cBhvr>
                                    </p:animEffect>
                                    <p:set>
                                      <p:cBhvr>
                                        <p:cTn id="78" dur="1" fill="hold">
                                          <p:stCondLst>
                                            <p:cond delay="1999"/>
                                          </p:stCondLst>
                                        </p:cTn>
                                        <p:tgtEl>
                                          <p:spTgt spid="26"/>
                                        </p:tgtEl>
                                        <p:attrNameLst>
                                          <p:attrName>style.visibility</p:attrName>
                                        </p:attrNameLst>
                                      </p:cBhvr>
                                      <p:to>
                                        <p:strVal val="hidden"/>
                                      </p:to>
                                    </p:set>
                                  </p:childTnLst>
                                </p:cTn>
                              </p:par>
                              <p:par>
                                <p:cTn id="79" presetID="21" presetClass="exit" presetSubtype="1" fill="hold" nodeType="withEffect">
                                  <p:stCondLst>
                                    <p:cond delay="0"/>
                                  </p:stCondLst>
                                  <p:childTnLst>
                                    <p:animEffect transition="out" filter="wheel(1)">
                                      <p:cBhvr>
                                        <p:cTn id="80" dur="2000"/>
                                        <p:tgtEl>
                                          <p:spTgt spid="29"/>
                                        </p:tgtEl>
                                      </p:cBhvr>
                                    </p:animEffect>
                                    <p:set>
                                      <p:cBhvr>
                                        <p:cTn id="81" dur="1" fill="hold">
                                          <p:stCondLst>
                                            <p:cond delay="1999"/>
                                          </p:stCondLst>
                                        </p:cTn>
                                        <p:tgtEl>
                                          <p:spTgt spid="29"/>
                                        </p:tgtEl>
                                        <p:attrNameLst>
                                          <p:attrName>style.visibility</p:attrName>
                                        </p:attrNameLst>
                                      </p:cBhvr>
                                      <p:to>
                                        <p:strVal val="hidden"/>
                                      </p:to>
                                    </p:set>
                                  </p:childTnLst>
                                </p:cTn>
                              </p:par>
                            </p:childTnLst>
                          </p:cTn>
                        </p:par>
                        <p:par>
                          <p:cTn id="82" fill="hold">
                            <p:stCondLst>
                              <p:cond delay="22500"/>
                            </p:stCondLst>
                            <p:childTnLst>
                              <p:par>
                                <p:cTn id="83" presetID="10" presetClass="entr" presetSubtype="0" fill="hold" nodeType="afterEffect">
                                  <p:stCondLst>
                                    <p:cond delay="0"/>
                                  </p:stCondLst>
                                  <p:childTnLst>
                                    <p:set>
                                      <p:cBhvr>
                                        <p:cTn id="84" dur="1" fill="hold">
                                          <p:stCondLst>
                                            <p:cond delay="0"/>
                                          </p:stCondLst>
                                        </p:cTn>
                                        <p:tgtEl>
                                          <p:spTgt spid="6">
                                            <p:txEl>
                                              <p:pRg st="4" end="4"/>
                                            </p:txEl>
                                          </p:spTgt>
                                        </p:tgtEl>
                                        <p:attrNameLst>
                                          <p:attrName>style.visibility</p:attrName>
                                        </p:attrNameLst>
                                      </p:cBhvr>
                                      <p:to>
                                        <p:strVal val="visible"/>
                                      </p:to>
                                    </p:set>
                                    <p:animEffect transition="in" filter="fade">
                                      <p:cBhvr>
                                        <p:cTn id="85" dur="1000"/>
                                        <p:tgtEl>
                                          <p:spTgt spid="6">
                                            <p:txEl>
                                              <p:pRg st="4" end="4"/>
                                            </p:txEl>
                                          </p:spTgt>
                                        </p:tgtEl>
                                      </p:cBhvr>
                                    </p:animEffect>
                                  </p:childTnLst>
                                </p:cTn>
                              </p:par>
                              <p:par>
                                <p:cTn id="86" presetID="53" presetClass="entr" presetSubtype="16"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p:cTn id="88" dur="750" fill="hold"/>
                                        <p:tgtEl>
                                          <p:spTgt spid="9"/>
                                        </p:tgtEl>
                                        <p:attrNameLst>
                                          <p:attrName>ppt_w</p:attrName>
                                        </p:attrNameLst>
                                      </p:cBhvr>
                                      <p:tavLst>
                                        <p:tav tm="0">
                                          <p:val>
                                            <p:fltVal val="0"/>
                                          </p:val>
                                        </p:tav>
                                        <p:tav tm="100000">
                                          <p:val>
                                            <p:strVal val="#ppt_w"/>
                                          </p:val>
                                        </p:tav>
                                      </p:tavLst>
                                    </p:anim>
                                    <p:anim calcmode="lin" valueType="num">
                                      <p:cBhvr>
                                        <p:cTn id="89" dur="750" fill="hold"/>
                                        <p:tgtEl>
                                          <p:spTgt spid="9"/>
                                        </p:tgtEl>
                                        <p:attrNameLst>
                                          <p:attrName>ppt_h</p:attrName>
                                        </p:attrNameLst>
                                      </p:cBhvr>
                                      <p:tavLst>
                                        <p:tav tm="0">
                                          <p:val>
                                            <p:fltVal val="0"/>
                                          </p:val>
                                        </p:tav>
                                        <p:tav tm="100000">
                                          <p:val>
                                            <p:strVal val="#ppt_h"/>
                                          </p:val>
                                        </p:tav>
                                      </p:tavLst>
                                    </p:anim>
                                    <p:animEffect transition="in" filter="fade">
                                      <p:cBhvr>
                                        <p:cTn id="9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40D79D0-575F-4C17-AC68-83C594BFBEE1}"/>
              </a:ext>
            </a:extLst>
          </p:cNvPr>
          <p:cNvSpPr>
            <a:spLocks noGrp="1" noChangeArrowheads="1"/>
          </p:cNvSpPr>
          <p:nvPr>
            <p:ph type="title"/>
          </p:nvPr>
        </p:nvSpPr>
        <p:spPr>
          <a:xfrm>
            <a:off x="2181225" y="231577"/>
            <a:ext cx="7829550" cy="1072346"/>
          </a:xfrm>
          <a:solidFill>
            <a:srgbClr val="002060"/>
          </a:solidFill>
          <a:ln>
            <a:noFill/>
          </a:ln>
          <a:effectLst/>
          <a:scene3d>
            <a:camera prst="orthographicFront"/>
            <a:lightRig rig="flood" dir="t"/>
          </a:scene3d>
          <a:sp3d extrusionH="254000" contourW="19050" prstMaterial="metal">
            <a:bevelT w="82550" h="44450" prst="artDeco"/>
            <a:bevelB w="82550" h="44450"/>
            <a:extrusionClr>
              <a:schemeClr val="bg1"/>
            </a:extrusionClr>
            <a:contourClr>
              <a:schemeClr val="bg1">
                <a:lumMod val="95000"/>
              </a:schemeClr>
            </a:contourClr>
          </a:sp3d>
        </p:spPr>
        <p:txBody>
          <a:bodyPr>
            <a:normAutofit/>
          </a:bodyPr>
          <a:lstStyle/>
          <a:p>
            <a:pPr algn="ctr" eaLnBrk="1" hangingPunct="1"/>
            <a:r>
              <a:rPr lang="en-US" altLang="en-US" sz="6000" b="1">
                <a:solidFill>
                  <a:schemeClr val="bg1"/>
                </a:solidFill>
                <a:latin typeface="+mn-lt"/>
              </a:rPr>
              <a:t>Perception</a:t>
            </a:r>
          </a:p>
        </p:txBody>
      </p:sp>
      <p:pic>
        <p:nvPicPr>
          <p:cNvPr id="3" name="Picture 2">
            <a:extLst>
              <a:ext uri="{FF2B5EF4-FFF2-40B4-BE49-F238E27FC236}">
                <a16:creationId xmlns:a16="http://schemas.microsoft.com/office/drawing/2014/main" id="{9D4F1DB6-C06E-4CBC-B636-04D065041451}"/>
              </a:ext>
            </a:extLst>
          </p:cNvPr>
          <p:cNvPicPr>
            <a:picLocks noChangeAspect="1"/>
          </p:cNvPicPr>
          <p:nvPr/>
        </p:nvPicPr>
        <p:blipFill>
          <a:blip r:embed="rId3"/>
          <a:stretch>
            <a:fillRect/>
          </a:stretch>
        </p:blipFill>
        <p:spPr>
          <a:xfrm>
            <a:off x="-233741" y="1390307"/>
            <a:ext cx="12022354" cy="1598946"/>
          </a:xfrm>
          <a:prstGeom prst="rect">
            <a:avLst/>
          </a:prstGeom>
        </p:spPr>
      </p:pic>
      <p:sp>
        <p:nvSpPr>
          <p:cNvPr id="10" name="TextBox 9">
            <a:extLst>
              <a:ext uri="{FF2B5EF4-FFF2-40B4-BE49-F238E27FC236}">
                <a16:creationId xmlns:a16="http://schemas.microsoft.com/office/drawing/2014/main" id="{C3F8AE58-1509-4784-82E4-8CFDE9CC28D2}"/>
              </a:ext>
            </a:extLst>
          </p:cNvPr>
          <p:cNvSpPr txBox="1"/>
          <p:nvPr/>
        </p:nvSpPr>
        <p:spPr>
          <a:xfrm>
            <a:off x="403387" y="2552783"/>
            <a:ext cx="11161656" cy="646331"/>
          </a:xfrm>
          <a:prstGeom prst="rect">
            <a:avLst/>
          </a:prstGeom>
          <a:solidFill>
            <a:srgbClr val="345F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numCol="2"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a:ea typeface="+mn-ea"/>
                <a:cs typeface="+mn-cs"/>
              </a:rPr>
              <a:t>Physical Condition</a:t>
            </a:r>
          </a:p>
        </p:txBody>
      </p:sp>
      <p:pic>
        <p:nvPicPr>
          <p:cNvPr id="7" name="Picture 6">
            <a:extLst>
              <a:ext uri="{FF2B5EF4-FFF2-40B4-BE49-F238E27FC236}">
                <a16:creationId xmlns:a16="http://schemas.microsoft.com/office/drawing/2014/main" id="{6B63C183-6EEB-4E5E-99DB-4ED331012BEC}"/>
              </a:ext>
            </a:extLst>
          </p:cNvPr>
          <p:cNvPicPr>
            <a:picLocks noChangeAspect="1"/>
          </p:cNvPicPr>
          <p:nvPr/>
        </p:nvPicPr>
        <p:blipFill>
          <a:blip r:embed="rId4"/>
          <a:stretch>
            <a:fillRect/>
          </a:stretch>
        </p:blipFill>
        <p:spPr>
          <a:xfrm>
            <a:off x="5236847" y="2553723"/>
            <a:ext cx="6328196" cy="693685"/>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 name="Picture 1">
            <a:extLst>
              <a:ext uri="{FF2B5EF4-FFF2-40B4-BE49-F238E27FC236}">
                <a16:creationId xmlns:a16="http://schemas.microsoft.com/office/drawing/2014/main" id="{22FFE8CF-8D6D-4A86-85CB-1B848ECB3762}"/>
              </a:ext>
            </a:extLst>
          </p:cNvPr>
          <p:cNvPicPr>
            <a:picLocks/>
          </p:cNvPicPr>
          <p:nvPr/>
        </p:nvPicPr>
        <p:blipFill>
          <a:blip r:embed="rId5"/>
          <a:stretch>
            <a:fillRect/>
          </a:stretch>
        </p:blipFill>
        <p:spPr>
          <a:xfrm flipH="1">
            <a:off x="90575" y="3167709"/>
            <a:ext cx="2231772" cy="3690291"/>
          </a:xfrm>
          <a:prstGeom prst="rect">
            <a:avLst/>
          </a:prstGeom>
        </p:spPr>
      </p:pic>
      <p:pic>
        <p:nvPicPr>
          <p:cNvPr id="4" name="Picture 3">
            <a:extLst>
              <a:ext uri="{FF2B5EF4-FFF2-40B4-BE49-F238E27FC236}">
                <a16:creationId xmlns:a16="http://schemas.microsoft.com/office/drawing/2014/main" id="{FCA3EA8D-E035-4860-B44C-448889D7DB5D}"/>
              </a:ext>
            </a:extLst>
          </p:cNvPr>
          <p:cNvPicPr>
            <a:picLocks/>
          </p:cNvPicPr>
          <p:nvPr/>
        </p:nvPicPr>
        <p:blipFill>
          <a:blip r:embed="rId6"/>
          <a:stretch>
            <a:fillRect/>
          </a:stretch>
        </p:blipFill>
        <p:spPr>
          <a:xfrm>
            <a:off x="2352727" y="3429000"/>
            <a:ext cx="1629297" cy="3335663"/>
          </a:xfrm>
          <a:prstGeom prst="rect">
            <a:avLst/>
          </a:prstGeom>
        </p:spPr>
      </p:pic>
      <p:pic>
        <p:nvPicPr>
          <p:cNvPr id="9" name="Picture 8">
            <a:extLst>
              <a:ext uri="{FF2B5EF4-FFF2-40B4-BE49-F238E27FC236}">
                <a16:creationId xmlns:a16="http://schemas.microsoft.com/office/drawing/2014/main" id="{58A67F54-EF51-4276-A2F2-F2683CE0F09F}"/>
              </a:ext>
            </a:extLst>
          </p:cNvPr>
          <p:cNvPicPr>
            <a:picLocks/>
          </p:cNvPicPr>
          <p:nvPr/>
        </p:nvPicPr>
        <p:blipFill>
          <a:blip r:embed="rId7"/>
          <a:stretch>
            <a:fillRect/>
          </a:stretch>
        </p:blipFill>
        <p:spPr>
          <a:xfrm>
            <a:off x="3771650" y="2816772"/>
            <a:ext cx="2456359" cy="4096721"/>
          </a:xfrm>
          <a:prstGeom prst="rect">
            <a:avLst/>
          </a:prstGeom>
        </p:spPr>
      </p:pic>
      <p:pic>
        <p:nvPicPr>
          <p:cNvPr id="11" name="Picture 10">
            <a:extLst>
              <a:ext uri="{FF2B5EF4-FFF2-40B4-BE49-F238E27FC236}">
                <a16:creationId xmlns:a16="http://schemas.microsoft.com/office/drawing/2014/main" id="{C735F09A-D95A-45EE-806D-8CDF79A6DFE0}"/>
              </a:ext>
            </a:extLst>
          </p:cNvPr>
          <p:cNvPicPr>
            <a:picLocks/>
          </p:cNvPicPr>
          <p:nvPr/>
        </p:nvPicPr>
        <p:blipFill>
          <a:blip r:embed="rId8"/>
          <a:stretch>
            <a:fillRect/>
          </a:stretch>
        </p:blipFill>
        <p:spPr>
          <a:xfrm>
            <a:off x="9314254" y="3167709"/>
            <a:ext cx="2787171" cy="3484831"/>
          </a:xfrm>
          <a:prstGeom prst="rect">
            <a:avLst/>
          </a:prstGeom>
        </p:spPr>
      </p:pic>
      <p:pic>
        <p:nvPicPr>
          <p:cNvPr id="13" name="Picture 12">
            <a:extLst>
              <a:ext uri="{FF2B5EF4-FFF2-40B4-BE49-F238E27FC236}">
                <a16:creationId xmlns:a16="http://schemas.microsoft.com/office/drawing/2014/main" id="{4DBCDE10-416D-4B24-9327-4E69BD6AE9C0}"/>
              </a:ext>
            </a:extLst>
          </p:cNvPr>
          <p:cNvPicPr>
            <a:picLocks/>
          </p:cNvPicPr>
          <p:nvPr/>
        </p:nvPicPr>
        <p:blipFill>
          <a:blip r:embed="rId9"/>
          <a:stretch>
            <a:fillRect/>
          </a:stretch>
        </p:blipFill>
        <p:spPr>
          <a:xfrm>
            <a:off x="6451580" y="3290759"/>
            <a:ext cx="3499124" cy="3438453"/>
          </a:xfrm>
          <a:prstGeom prst="rect">
            <a:avLst/>
          </a:prstGeom>
        </p:spPr>
      </p:pic>
      <p:pic>
        <p:nvPicPr>
          <p:cNvPr id="14" name="Picture 13">
            <a:extLst>
              <a:ext uri="{FF2B5EF4-FFF2-40B4-BE49-F238E27FC236}">
                <a16:creationId xmlns:a16="http://schemas.microsoft.com/office/drawing/2014/main" id="{4B669625-5838-4E94-B04F-7949C2E02D37}"/>
              </a:ext>
            </a:extLst>
          </p:cNvPr>
          <p:cNvPicPr>
            <a:picLocks/>
          </p:cNvPicPr>
          <p:nvPr/>
        </p:nvPicPr>
        <p:blipFill>
          <a:blip r:embed="rId10"/>
          <a:stretch>
            <a:fillRect/>
          </a:stretch>
        </p:blipFill>
        <p:spPr>
          <a:xfrm flipH="1">
            <a:off x="6228009" y="3332318"/>
            <a:ext cx="1629298" cy="3435950"/>
          </a:xfrm>
          <a:prstGeom prst="rect">
            <a:avLst/>
          </a:prstGeom>
        </p:spPr>
      </p:pic>
      <p:sp>
        <p:nvSpPr>
          <p:cNvPr id="12" name="TextBox 11">
            <a:extLst>
              <a:ext uri="{FF2B5EF4-FFF2-40B4-BE49-F238E27FC236}">
                <a16:creationId xmlns:a16="http://schemas.microsoft.com/office/drawing/2014/main" id="{70F16CE7-5900-49C1-861A-30DAC41A3F7B}"/>
              </a:ext>
            </a:extLst>
          </p:cNvPr>
          <p:cNvSpPr txBox="1"/>
          <p:nvPr/>
        </p:nvSpPr>
        <p:spPr>
          <a:xfrm>
            <a:off x="4343400" y="6918267"/>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1" tooltip="http://revistatvseries.blogspot.com/2009/03/falecimentos.htm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12"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08FE19-3607-4F1B-9F71-A4317F7A7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1406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2000" fill="hold" nodeType="afterEffect" p14:presetBounceEnd="8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8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88000">
                                          <p:cBhvr additive="base">
                                            <p:cTn id="8" dur="10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9" presetID="26" presetClass="entr" presetSubtype="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356">
                                              <p:stCondLst>
                                                <p:cond delay="0"/>
                                              </p:stCondLst>
                                            </p:cTn>
                                            <p:tgtEl>
                                              <p:spTgt spid="14"/>
                                            </p:tgtEl>
                                          </p:cBhvr>
                                        </p:animEffect>
                                        <p:anim calcmode="lin" valueType="num">
                                          <p:cBhvr>
                                            <p:cTn id="12" dur="1120"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40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408" tmFilter="0, 0; 0.125,0.2665; 0.25,0.4; 0.375,0.465; 0.5,0.5;  0.625,0.535; 0.75,0.6; 0.875,0.7335; 1,1">
                                              <p:stCondLst>
                                                <p:cond delay="408"/>
                                              </p:stCondLst>
                                            </p:cTn>
                                            <p:tgtEl>
                                              <p:spTgt spid="14"/>
                                            </p:tgtEl>
                                            <p:attrNameLst>
                                              <p:attrName>ppt_y</p:attrName>
                                            </p:attrNameLst>
                                          </p:cBhvr>
                                          <p:tavLst>
                                            <p:tav tm="0" fmla="#ppt_y-sin(pi*$)/9">
                                              <p:val>
                                                <p:fltVal val="0"/>
                                              </p:val>
                                            </p:tav>
                                            <p:tav tm="100000">
                                              <p:val>
                                                <p:fltVal val="1"/>
                                              </p:val>
                                            </p:tav>
                                          </p:tavLst>
                                        </p:anim>
                                        <p:anim calcmode="lin" valueType="num">
                                          <p:cBhvr>
                                            <p:cTn id="15" dur="2" tmFilter="0, 0; 0.125,0.2665; 0.25,0.4; 0.375,0.465; 0.5,0.5;  0.625,0.535; 0.75,0.6; 0.875,0.7335; 1,1">
                                              <p:stCondLst>
                                                <p:cond delay="814"/>
                                              </p:stCondLst>
                                            </p:cTn>
                                            <p:tgtEl>
                                              <p:spTgt spid="14"/>
                                            </p:tgtEl>
                                            <p:attrNameLst>
                                              <p:attrName>ppt_y</p:attrName>
                                            </p:attrNameLst>
                                          </p:cBhvr>
                                          <p:tavLst>
                                            <p:tav tm="0" fmla="#ppt_y-sin(pi*$)/27">
                                              <p:val>
                                                <p:fltVal val="0"/>
                                              </p:val>
                                            </p:tav>
                                            <p:tav tm="100000">
                                              <p:val>
                                                <p:fltVal val="1"/>
                                              </p:val>
                                            </p:tav>
                                          </p:tavLst>
                                        </p:anim>
                                        <p:anim calcmode="lin" valueType="num">
                                          <p:cBhvr>
                                            <p:cTn id="16" dur="1" tmFilter="0, 0; 0.125,0.2665; 0.25,0.4; 0.375,0.465; 0.5,0.5;  0.625,0.535; 0.75,0.6; 0.875,0.7335; 1,1">
                                              <p:stCondLst>
                                                <p:cond delay="1249"/>
                                              </p:stCondLst>
                                            </p:cTn>
                                            <p:tgtEl>
                                              <p:spTgt spid="14"/>
                                            </p:tgtEl>
                                            <p:attrNameLst>
                                              <p:attrName>ppt_y</p:attrName>
                                            </p:attrNameLst>
                                          </p:cBhvr>
                                          <p:tavLst>
                                            <p:tav tm="0" fmla="#ppt_y-sin(pi*$)/81">
                                              <p:val>
                                                <p:fltVal val="0"/>
                                              </p:val>
                                            </p:tav>
                                            <p:tav tm="100000">
                                              <p:val>
                                                <p:fltVal val="1"/>
                                              </p:val>
                                            </p:tav>
                                          </p:tavLst>
                                        </p:anim>
                                        <p:animScale>
                                          <p:cBhvr>
                                            <p:cTn id="17" dur="1">
                                              <p:stCondLst>
                                                <p:cond delay="399"/>
                                              </p:stCondLst>
                                            </p:cTn>
                                            <p:tgtEl>
                                              <p:spTgt spid="14"/>
                                            </p:tgtEl>
                                          </p:cBhvr>
                                          <p:to x="100000" y="60000"/>
                                        </p:animScale>
                                        <p:animScale>
                                          <p:cBhvr>
                                            <p:cTn id="18" dur="1" decel="50000">
                                              <p:stCondLst>
                                                <p:cond delay="415"/>
                                              </p:stCondLst>
                                            </p:cTn>
                                            <p:tgtEl>
                                              <p:spTgt spid="14"/>
                                            </p:tgtEl>
                                          </p:cBhvr>
                                          <p:to x="100000" y="100000"/>
                                        </p:animScale>
                                        <p:animScale>
                                          <p:cBhvr>
                                            <p:cTn id="19" dur="1">
                                              <p:stCondLst>
                                                <p:cond delay="806"/>
                                              </p:stCondLst>
                                            </p:cTn>
                                            <p:tgtEl>
                                              <p:spTgt spid="14"/>
                                            </p:tgtEl>
                                          </p:cBhvr>
                                          <p:to x="100000" y="80000"/>
                                        </p:animScale>
                                        <p:animScale>
                                          <p:cBhvr>
                                            <p:cTn id="20" dur="1" decel="50000">
                                              <p:stCondLst>
                                                <p:cond delay="822"/>
                                              </p:stCondLst>
                                            </p:cTn>
                                            <p:tgtEl>
                                              <p:spTgt spid="14"/>
                                            </p:tgtEl>
                                          </p:cBhvr>
                                          <p:to x="100000" y="100000"/>
                                        </p:animScale>
                                        <p:animScale>
                                          <p:cBhvr>
                                            <p:cTn id="21" dur="1">
                                              <p:stCondLst>
                                                <p:cond delay="1249"/>
                                              </p:stCondLst>
                                            </p:cTn>
                                            <p:tgtEl>
                                              <p:spTgt spid="14"/>
                                            </p:tgtEl>
                                          </p:cBhvr>
                                          <p:to x="100000" y="90000"/>
                                        </p:animScale>
                                        <p:animScale>
                                          <p:cBhvr>
                                            <p:cTn id="22" dur="1" decel="50000">
                                              <p:stCondLst>
                                                <p:cond delay="1249"/>
                                              </p:stCondLst>
                                            </p:cTn>
                                            <p:tgtEl>
                                              <p:spTgt spid="14"/>
                                            </p:tgtEl>
                                          </p:cBhvr>
                                          <p:to x="100000" y="100000"/>
                                        </p:animScale>
                                        <p:animScale>
                                          <p:cBhvr>
                                            <p:cTn id="23" dur="1">
                                              <p:stCondLst>
                                                <p:cond delay="1249"/>
                                              </p:stCondLst>
                                            </p:cTn>
                                            <p:tgtEl>
                                              <p:spTgt spid="14"/>
                                            </p:tgtEl>
                                          </p:cBhvr>
                                          <p:to x="100000" y="95000"/>
                                        </p:animScale>
                                        <p:animScale>
                                          <p:cBhvr>
                                            <p:cTn id="24" dur="1" decel="50000">
                                              <p:stCondLst>
                                                <p:cond delay="1249"/>
                                              </p:stCondLst>
                                            </p:cTn>
                                            <p:tgtEl>
                                              <p:spTgt spid="14"/>
                                            </p:tgtEl>
                                          </p:cBhvr>
                                          <p:to x="100000" y="100000"/>
                                        </p:animScale>
                                      </p:childTnLst>
                                      <p:subTnLst>
                                        <p:set>
                                          <p:cBhvr override="childStyle">
                                            <p:cTn dur="1" fill="hold" display="0" masterRel="sameClick" afterEffect="1">
                                              <p:stCondLst>
                                                <p:cond evt="end" delay="0">
                                                  <p:tn val="9"/>
                                                </p:cond>
                                              </p:stCondLst>
                                            </p:cTn>
                                            <p:tgtEl>
                                              <p:spTgt spid="14"/>
                                            </p:tgtEl>
                                            <p:attrNameLst>
                                              <p:attrName>style.visibility</p:attrName>
                                            </p:attrNameLst>
                                          </p:cBhvr>
                                          <p:to>
                                            <p:strVal val="hidden"/>
                                          </p:to>
                                        </p:set>
                                      </p:subTnLst>
                                    </p:cTn>
                                  </p:par>
                                </p:childTnLst>
                              </p:cTn>
                            </p:par>
                            <p:par>
                              <p:cTn id="25" fill="hold">
                                <p:stCondLst>
                                  <p:cond delay="2000"/>
                                </p:stCondLst>
                                <p:childTnLst>
                                  <p:par>
                                    <p:cTn id="26" presetID="2" presetClass="entr" presetSubtype="2" accel="45000" decel="53000" fill="hold" nodeType="afterEffect">
                                      <p:stCondLst>
                                        <p:cond delay="25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0" fill="hold"/>
                                            <p:tgtEl>
                                              <p:spTgt spid="2"/>
                                            </p:tgtEl>
                                            <p:attrNameLst>
                                              <p:attrName>ppt_x</p:attrName>
                                            </p:attrNameLst>
                                          </p:cBhvr>
                                          <p:tavLst>
                                            <p:tav tm="0">
                                              <p:val>
                                                <p:strVal val="1+#ppt_w/2"/>
                                              </p:val>
                                            </p:tav>
                                            <p:tav tm="100000">
                                              <p:val>
                                                <p:strVal val="#ppt_x"/>
                                              </p:val>
                                            </p:tav>
                                          </p:tavLst>
                                        </p:anim>
                                        <p:anim calcmode="lin" valueType="num">
                                          <p:cBhvr additive="base">
                                            <p:cTn id="29" dur="50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7250"/>
                                </p:stCondLst>
                                <p:childTnLst>
                                  <p:par>
                                    <p:cTn id="31" presetID="42" presetClass="entr" presetSubtype="0" fill="hold" nodeType="after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subTnLst>
                                        <p:set>
                                          <p:cBhvr override="childStyle">
                                            <p:cTn dur="1" fill="hold" display="0" masterRel="sameClick" afterEffect="1">
                                              <p:stCondLst>
                                                <p:cond evt="end" delay="0">
                                                  <p:tn val="31"/>
                                                </p:cond>
                                              </p:stCondLst>
                                            </p:cTn>
                                            <p:tgtEl>
                                              <p:spTgt spid="11"/>
                                            </p:tgtEl>
                                            <p:attrNameLst>
                                              <p:attrName>style.visibility</p:attrName>
                                            </p:attrNameLst>
                                          </p:cBhvr>
                                          <p:to>
                                            <p:strVal val="hidden"/>
                                          </p:to>
                                        </p:set>
                                      </p:subTnLst>
                                    </p:cTn>
                                  </p:par>
                                </p:childTnLst>
                              </p:cTn>
                            </p:par>
                            <p:par>
                              <p:cTn id="36" fill="hold">
                                <p:stCondLst>
                                  <p:cond delay="8750"/>
                                </p:stCondLst>
                                <p:childTnLst>
                                  <p:par>
                                    <p:cTn id="37" presetID="53" presetClass="entr" presetSubtype="52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6000" fill="hold"/>
                                            <p:tgtEl>
                                              <p:spTgt spid="13"/>
                                            </p:tgtEl>
                                            <p:attrNameLst>
                                              <p:attrName>ppt_w</p:attrName>
                                            </p:attrNameLst>
                                          </p:cBhvr>
                                          <p:tavLst>
                                            <p:tav tm="0">
                                              <p:val>
                                                <p:fltVal val="0"/>
                                              </p:val>
                                            </p:tav>
                                            <p:tav tm="100000">
                                              <p:val>
                                                <p:strVal val="#ppt_w"/>
                                              </p:val>
                                            </p:tav>
                                          </p:tavLst>
                                        </p:anim>
                                        <p:anim calcmode="lin" valueType="num">
                                          <p:cBhvr>
                                            <p:cTn id="40" dur="6000" fill="hold"/>
                                            <p:tgtEl>
                                              <p:spTgt spid="13"/>
                                            </p:tgtEl>
                                            <p:attrNameLst>
                                              <p:attrName>ppt_h</p:attrName>
                                            </p:attrNameLst>
                                          </p:cBhvr>
                                          <p:tavLst>
                                            <p:tav tm="0">
                                              <p:val>
                                                <p:fltVal val="0"/>
                                              </p:val>
                                            </p:tav>
                                            <p:tav tm="100000">
                                              <p:val>
                                                <p:strVal val="#ppt_h"/>
                                              </p:val>
                                            </p:tav>
                                          </p:tavLst>
                                        </p:anim>
                                        <p:animEffect transition="in" filter="fade">
                                          <p:cBhvr>
                                            <p:cTn id="41" dur="6000"/>
                                            <p:tgtEl>
                                              <p:spTgt spid="13"/>
                                            </p:tgtEl>
                                          </p:cBhvr>
                                        </p:animEffect>
                                        <p:anim calcmode="lin" valueType="num">
                                          <p:cBhvr>
                                            <p:cTn id="42" dur="6000" fill="hold"/>
                                            <p:tgtEl>
                                              <p:spTgt spid="13"/>
                                            </p:tgtEl>
                                            <p:attrNameLst>
                                              <p:attrName>ppt_x</p:attrName>
                                            </p:attrNameLst>
                                          </p:cBhvr>
                                          <p:tavLst>
                                            <p:tav tm="0">
                                              <p:val>
                                                <p:fltVal val="0.5"/>
                                              </p:val>
                                            </p:tav>
                                            <p:tav tm="100000">
                                              <p:val>
                                                <p:strVal val="#ppt_x"/>
                                              </p:val>
                                            </p:tav>
                                          </p:tavLst>
                                        </p:anim>
                                        <p:anim calcmode="lin" valueType="num">
                                          <p:cBhvr>
                                            <p:cTn id="43" dur="6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2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9" presetID="26" presetClass="entr" presetSubtype="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356">
                                              <p:stCondLst>
                                                <p:cond delay="0"/>
                                              </p:stCondLst>
                                            </p:cTn>
                                            <p:tgtEl>
                                              <p:spTgt spid="14"/>
                                            </p:tgtEl>
                                          </p:cBhvr>
                                        </p:animEffect>
                                        <p:anim calcmode="lin" valueType="num">
                                          <p:cBhvr>
                                            <p:cTn id="12" dur="1120"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40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408" tmFilter="0, 0; 0.125,0.2665; 0.25,0.4; 0.375,0.465; 0.5,0.5;  0.625,0.535; 0.75,0.6; 0.875,0.7335; 1,1">
                                              <p:stCondLst>
                                                <p:cond delay="408"/>
                                              </p:stCondLst>
                                            </p:cTn>
                                            <p:tgtEl>
                                              <p:spTgt spid="14"/>
                                            </p:tgtEl>
                                            <p:attrNameLst>
                                              <p:attrName>ppt_y</p:attrName>
                                            </p:attrNameLst>
                                          </p:cBhvr>
                                          <p:tavLst>
                                            <p:tav tm="0" fmla="#ppt_y-sin(pi*$)/9">
                                              <p:val>
                                                <p:fltVal val="0"/>
                                              </p:val>
                                            </p:tav>
                                            <p:tav tm="100000">
                                              <p:val>
                                                <p:fltVal val="1"/>
                                              </p:val>
                                            </p:tav>
                                          </p:tavLst>
                                        </p:anim>
                                        <p:anim calcmode="lin" valueType="num">
                                          <p:cBhvr>
                                            <p:cTn id="15" dur="2" tmFilter="0, 0; 0.125,0.2665; 0.25,0.4; 0.375,0.465; 0.5,0.5;  0.625,0.535; 0.75,0.6; 0.875,0.7335; 1,1">
                                              <p:stCondLst>
                                                <p:cond delay="814"/>
                                              </p:stCondLst>
                                            </p:cTn>
                                            <p:tgtEl>
                                              <p:spTgt spid="14"/>
                                            </p:tgtEl>
                                            <p:attrNameLst>
                                              <p:attrName>ppt_y</p:attrName>
                                            </p:attrNameLst>
                                          </p:cBhvr>
                                          <p:tavLst>
                                            <p:tav tm="0" fmla="#ppt_y-sin(pi*$)/27">
                                              <p:val>
                                                <p:fltVal val="0"/>
                                              </p:val>
                                            </p:tav>
                                            <p:tav tm="100000">
                                              <p:val>
                                                <p:fltVal val="1"/>
                                              </p:val>
                                            </p:tav>
                                          </p:tavLst>
                                        </p:anim>
                                        <p:anim calcmode="lin" valueType="num">
                                          <p:cBhvr>
                                            <p:cTn id="16" dur="1" tmFilter="0, 0; 0.125,0.2665; 0.25,0.4; 0.375,0.465; 0.5,0.5;  0.625,0.535; 0.75,0.6; 0.875,0.7335; 1,1">
                                              <p:stCondLst>
                                                <p:cond delay="1249"/>
                                              </p:stCondLst>
                                            </p:cTn>
                                            <p:tgtEl>
                                              <p:spTgt spid="14"/>
                                            </p:tgtEl>
                                            <p:attrNameLst>
                                              <p:attrName>ppt_y</p:attrName>
                                            </p:attrNameLst>
                                          </p:cBhvr>
                                          <p:tavLst>
                                            <p:tav tm="0" fmla="#ppt_y-sin(pi*$)/81">
                                              <p:val>
                                                <p:fltVal val="0"/>
                                              </p:val>
                                            </p:tav>
                                            <p:tav tm="100000">
                                              <p:val>
                                                <p:fltVal val="1"/>
                                              </p:val>
                                            </p:tav>
                                          </p:tavLst>
                                        </p:anim>
                                        <p:animScale>
                                          <p:cBhvr>
                                            <p:cTn id="17" dur="1">
                                              <p:stCondLst>
                                                <p:cond delay="399"/>
                                              </p:stCondLst>
                                            </p:cTn>
                                            <p:tgtEl>
                                              <p:spTgt spid="14"/>
                                            </p:tgtEl>
                                          </p:cBhvr>
                                          <p:to x="100000" y="60000"/>
                                        </p:animScale>
                                        <p:animScale>
                                          <p:cBhvr>
                                            <p:cTn id="18" dur="1" decel="50000">
                                              <p:stCondLst>
                                                <p:cond delay="415"/>
                                              </p:stCondLst>
                                            </p:cTn>
                                            <p:tgtEl>
                                              <p:spTgt spid="14"/>
                                            </p:tgtEl>
                                          </p:cBhvr>
                                          <p:to x="100000" y="100000"/>
                                        </p:animScale>
                                        <p:animScale>
                                          <p:cBhvr>
                                            <p:cTn id="19" dur="1">
                                              <p:stCondLst>
                                                <p:cond delay="806"/>
                                              </p:stCondLst>
                                            </p:cTn>
                                            <p:tgtEl>
                                              <p:spTgt spid="14"/>
                                            </p:tgtEl>
                                          </p:cBhvr>
                                          <p:to x="100000" y="80000"/>
                                        </p:animScale>
                                        <p:animScale>
                                          <p:cBhvr>
                                            <p:cTn id="20" dur="1" decel="50000">
                                              <p:stCondLst>
                                                <p:cond delay="822"/>
                                              </p:stCondLst>
                                            </p:cTn>
                                            <p:tgtEl>
                                              <p:spTgt spid="14"/>
                                            </p:tgtEl>
                                          </p:cBhvr>
                                          <p:to x="100000" y="100000"/>
                                        </p:animScale>
                                        <p:animScale>
                                          <p:cBhvr>
                                            <p:cTn id="21" dur="1">
                                              <p:stCondLst>
                                                <p:cond delay="1249"/>
                                              </p:stCondLst>
                                            </p:cTn>
                                            <p:tgtEl>
                                              <p:spTgt spid="14"/>
                                            </p:tgtEl>
                                          </p:cBhvr>
                                          <p:to x="100000" y="90000"/>
                                        </p:animScale>
                                        <p:animScale>
                                          <p:cBhvr>
                                            <p:cTn id="22" dur="1" decel="50000">
                                              <p:stCondLst>
                                                <p:cond delay="1249"/>
                                              </p:stCondLst>
                                            </p:cTn>
                                            <p:tgtEl>
                                              <p:spTgt spid="14"/>
                                            </p:tgtEl>
                                          </p:cBhvr>
                                          <p:to x="100000" y="100000"/>
                                        </p:animScale>
                                        <p:animScale>
                                          <p:cBhvr>
                                            <p:cTn id="23" dur="1">
                                              <p:stCondLst>
                                                <p:cond delay="1249"/>
                                              </p:stCondLst>
                                            </p:cTn>
                                            <p:tgtEl>
                                              <p:spTgt spid="14"/>
                                            </p:tgtEl>
                                          </p:cBhvr>
                                          <p:to x="100000" y="95000"/>
                                        </p:animScale>
                                        <p:animScale>
                                          <p:cBhvr>
                                            <p:cTn id="24" dur="1" decel="50000">
                                              <p:stCondLst>
                                                <p:cond delay="1249"/>
                                              </p:stCondLst>
                                            </p:cTn>
                                            <p:tgtEl>
                                              <p:spTgt spid="14"/>
                                            </p:tgtEl>
                                          </p:cBhvr>
                                          <p:to x="100000" y="100000"/>
                                        </p:animScale>
                                      </p:childTnLst>
                                      <p:subTnLst>
                                        <p:set>
                                          <p:cBhvr override="childStyle">
                                            <p:cTn dur="1" fill="hold" display="0" masterRel="sameClick" afterEffect="1">
                                              <p:stCondLst>
                                                <p:cond evt="end" delay="0">
                                                  <p:tn val="9"/>
                                                </p:cond>
                                              </p:stCondLst>
                                            </p:cTn>
                                            <p:tgtEl>
                                              <p:spTgt spid="14"/>
                                            </p:tgtEl>
                                            <p:attrNameLst>
                                              <p:attrName>style.visibility</p:attrName>
                                            </p:attrNameLst>
                                          </p:cBhvr>
                                          <p:to>
                                            <p:strVal val="hidden"/>
                                          </p:to>
                                        </p:set>
                                      </p:subTnLst>
                                    </p:cTn>
                                  </p:par>
                                </p:childTnLst>
                              </p:cTn>
                            </p:par>
                            <p:par>
                              <p:cTn id="25" fill="hold">
                                <p:stCondLst>
                                  <p:cond delay="2000"/>
                                </p:stCondLst>
                                <p:childTnLst>
                                  <p:par>
                                    <p:cTn id="26" presetID="2" presetClass="entr" presetSubtype="2" accel="45000" decel="53000" fill="hold" nodeType="afterEffect">
                                      <p:stCondLst>
                                        <p:cond delay="25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0" fill="hold"/>
                                            <p:tgtEl>
                                              <p:spTgt spid="2"/>
                                            </p:tgtEl>
                                            <p:attrNameLst>
                                              <p:attrName>ppt_x</p:attrName>
                                            </p:attrNameLst>
                                          </p:cBhvr>
                                          <p:tavLst>
                                            <p:tav tm="0">
                                              <p:val>
                                                <p:strVal val="1+#ppt_w/2"/>
                                              </p:val>
                                            </p:tav>
                                            <p:tav tm="100000">
                                              <p:val>
                                                <p:strVal val="#ppt_x"/>
                                              </p:val>
                                            </p:tav>
                                          </p:tavLst>
                                        </p:anim>
                                        <p:anim calcmode="lin" valueType="num">
                                          <p:cBhvr additive="base">
                                            <p:cTn id="29" dur="5000" fill="hold"/>
                                            <p:tgtEl>
                                              <p:spTgt spid="2"/>
                                            </p:tgtEl>
                                            <p:attrNameLst>
                                              <p:attrName>ppt_y</p:attrName>
                                            </p:attrNameLst>
                                          </p:cBhvr>
                                          <p:tavLst>
                                            <p:tav tm="0">
                                              <p:val>
                                                <p:strVal val="#ppt_y"/>
                                              </p:val>
                                            </p:tav>
                                            <p:tav tm="100000">
                                              <p:val>
                                                <p:strVal val="#ppt_y"/>
                                              </p:val>
                                            </p:tav>
                                          </p:tavLst>
                                        </p:anim>
                                      </p:childTnLst>
                                    </p:cTn>
                                  </p:par>
                                </p:childTnLst>
                              </p:cTn>
                            </p:par>
                            <p:par>
                              <p:cTn id="30" fill="hold">
                                <p:stCondLst>
                                  <p:cond delay="7250"/>
                                </p:stCondLst>
                                <p:childTnLst>
                                  <p:par>
                                    <p:cTn id="31" presetID="42" presetClass="entr" presetSubtype="0" fill="hold" nodeType="after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subTnLst>
                                        <p:set>
                                          <p:cBhvr override="childStyle">
                                            <p:cTn dur="1" fill="hold" display="0" masterRel="sameClick" afterEffect="1">
                                              <p:stCondLst>
                                                <p:cond evt="end" delay="0">
                                                  <p:tn val="31"/>
                                                </p:cond>
                                              </p:stCondLst>
                                            </p:cTn>
                                            <p:tgtEl>
                                              <p:spTgt spid="11"/>
                                            </p:tgtEl>
                                            <p:attrNameLst>
                                              <p:attrName>style.visibility</p:attrName>
                                            </p:attrNameLst>
                                          </p:cBhvr>
                                          <p:to>
                                            <p:strVal val="hidden"/>
                                          </p:to>
                                        </p:set>
                                      </p:subTnLst>
                                    </p:cTn>
                                  </p:par>
                                </p:childTnLst>
                              </p:cTn>
                            </p:par>
                            <p:par>
                              <p:cTn id="36" fill="hold">
                                <p:stCondLst>
                                  <p:cond delay="8750"/>
                                </p:stCondLst>
                                <p:childTnLst>
                                  <p:par>
                                    <p:cTn id="37" presetID="53" presetClass="entr" presetSubtype="52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6000" fill="hold"/>
                                            <p:tgtEl>
                                              <p:spTgt spid="13"/>
                                            </p:tgtEl>
                                            <p:attrNameLst>
                                              <p:attrName>ppt_w</p:attrName>
                                            </p:attrNameLst>
                                          </p:cBhvr>
                                          <p:tavLst>
                                            <p:tav tm="0">
                                              <p:val>
                                                <p:fltVal val="0"/>
                                              </p:val>
                                            </p:tav>
                                            <p:tav tm="100000">
                                              <p:val>
                                                <p:strVal val="#ppt_w"/>
                                              </p:val>
                                            </p:tav>
                                          </p:tavLst>
                                        </p:anim>
                                        <p:anim calcmode="lin" valueType="num">
                                          <p:cBhvr>
                                            <p:cTn id="40" dur="6000" fill="hold"/>
                                            <p:tgtEl>
                                              <p:spTgt spid="13"/>
                                            </p:tgtEl>
                                            <p:attrNameLst>
                                              <p:attrName>ppt_h</p:attrName>
                                            </p:attrNameLst>
                                          </p:cBhvr>
                                          <p:tavLst>
                                            <p:tav tm="0">
                                              <p:val>
                                                <p:fltVal val="0"/>
                                              </p:val>
                                            </p:tav>
                                            <p:tav tm="100000">
                                              <p:val>
                                                <p:strVal val="#ppt_h"/>
                                              </p:val>
                                            </p:tav>
                                          </p:tavLst>
                                        </p:anim>
                                        <p:animEffect transition="in" filter="fade">
                                          <p:cBhvr>
                                            <p:cTn id="41" dur="6000"/>
                                            <p:tgtEl>
                                              <p:spTgt spid="13"/>
                                            </p:tgtEl>
                                          </p:cBhvr>
                                        </p:animEffect>
                                        <p:anim calcmode="lin" valueType="num">
                                          <p:cBhvr>
                                            <p:cTn id="42" dur="6000" fill="hold"/>
                                            <p:tgtEl>
                                              <p:spTgt spid="13"/>
                                            </p:tgtEl>
                                            <p:attrNameLst>
                                              <p:attrName>ppt_x</p:attrName>
                                            </p:attrNameLst>
                                          </p:cBhvr>
                                          <p:tavLst>
                                            <p:tav tm="0">
                                              <p:val>
                                                <p:fltVal val="0.5"/>
                                              </p:val>
                                            </p:tav>
                                            <p:tav tm="100000">
                                              <p:val>
                                                <p:strVal val="#ppt_x"/>
                                              </p:val>
                                            </p:tav>
                                          </p:tavLst>
                                        </p:anim>
                                        <p:anim calcmode="lin" valueType="num">
                                          <p:cBhvr>
                                            <p:cTn id="43" dur="6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A0CDEA-5E06-4FC3-9844-94B17387C394}"/>
              </a:ext>
            </a:extLst>
          </p:cNvPr>
          <p:cNvPicPr>
            <a:picLocks noChangeAspect="1"/>
          </p:cNvPicPr>
          <p:nvPr/>
        </p:nvPicPr>
        <p:blipFill>
          <a:blip r:embed="rId3"/>
          <a:stretch>
            <a:fillRect/>
          </a:stretch>
        </p:blipFill>
        <p:spPr>
          <a:xfrm>
            <a:off x="3407320" y="28354"/>
            <a:ext cx="6229840" cy="1325676"/>
          </a:xfrm>
          <a:prstGeom prst="rect">
            <a:avLst/>
          </a:prstGeom>
        </p:spPr>
      </p:pic>
      <p:sp>
        <p:nvSpPr>
          <p:cNvPr id="3" name="TextBox 2">
            <a:extLst>
              <a:ext uri="{FF2B5EF4-FFF2-40B4-BE49-F238E27FC236}">
                <a16:creationId xmlns:a16="http://schemas.microsoft.com/office/drawing/2014/main" id="{9C13A207-809F-4471-B1C8-5EA47A8FB7C9}"/>
              </a:ext>
            </a:extLst>
          </p:cNvPr>
          <p:cNvSpPr txBox="1"/>
          <p:nvPr/>
        </p:nvSpPr>
        <p:spPr>
          <a:xfrm>
            <a:off x="152401" y="273036"/>
            <a:ext cx="3254920" cy="3678734"/>
          </a:xfrm>
          <a:prstGeom prst="ellipse">
            <a:avLst/>
          </a:prstGeom>
          <a:solidFill>
            <a:srgbClr val="3660A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2B800"/>
                </a:solidFill>
                <a:effectLst/>
                <a:uLnTx/>
                <a:uFillTx/>
                <a:latin typeface="Calibri" panose="020F0502020204030204"/>
                <a:ea typeface="+mn-ea"/>
                <a:cs typeface="+mn-cs"/>
              </a:rPr>
              <a:t>Effects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2B800"/>
                </a:solidFill>
                <a:effectLst/>
                <a:uLnTx/>
                <a:uFillTx/>
                <a:latin typeface="Calibri" panose="020F0502020204030204"/>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2B800"/>
                </a:solidFill>
                <a:effectLst/>
                <a:uLnTx/>
                <a:uFillTx/>
                <a:latin typeface="Calibri" panose="020F0502020204030204"/>
                <a:ea typeface="+mn-ea"/>
                <a:cs typeface="+mn-cs"/>
              </a:rPr>
              <a:t>Speed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2B800"/>
                </a:solidFill>
                <a:effectLst/>
                <a:uLnTx/>
                <a:uFillTx/>
                <a:latin typeface="Calibri" panose="020F0502020204030204"/>
                <a:ea typeface="+mn-ea"/>
                <a:cs typeface="+mn-cs"/>
              </a:rPr>
              <a:t>on Visual Perception</a:t>
            </a:r>
          </a:p>
        </p:txBody>
      </p:sp>
      <p:grpSp>
        <p:nvGrpSpPr>
          <p:cNvPr id="17" name="Group 16">
            <a:extLst>
              <a:ext uri="{FF2B5EF4-FFF2-40B4-BE49-F238E27FC236}">
                <a16:creationId xmlns:a16="http://schemas.microsoft.com/office/drawing/2014/main" id="{4DCDD369-47C8-4AA7-815C-21C5B9506B05}"/>
              </a:ext>
            </a:extLst>
          </p:cNvPr>
          <p:cNvGrpSpPr/>
          <p:nvPr/>
        </p:nvGrpSpPr>
        <p:grpSpPr>
          <a:xfrm>
            <a:off x="3873851" y="1289726"/>
            <a:ext cx="7503524" cy="2139029"/>
            <a:chOff x="3873851" y="1326084"/>
            <a:chExt cx="7503524" cy="2139029"/>
          </a:xfrm>
        </p:grpSpPr>
        <p:sp>
          <p:nvSpPr>
            <p:cNvPr id="9" name="Rectangle: Rounded Corners 8">
              <a:extLst>
                <a:ext uri="{FF2B5EF4-FFF2-40B4-BE49-F238E27FC236}">
                  <a16:creationId xmlns:a16="http://schemas.microsoft.com/office/drawing/2014/main" id="{AD415FD1-956E-4B59-851F-33158FA600A9}"/>
                </a:ext>
              </a:extLst>
            </p:cNvPr>
            <p:cNvSpPr/>
            <p:nvPr/>
          </p:nvSpPr>
          <p:spPr>
            <a:xfrm>
              <a:off x="3873851" y="1389732"/>
              <a:ext cx="7503524" cy="20753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86B3E50-CCE6-4BAF-87EE-C9F7CB67E41E}"/>
                </a:ext>
              </a:extLst>
            </p:cNvPr>
            <p:cNvSpPr/>
            <p:nvPr/>
          </p:nvSpPr>
          <p:spPr>
            <a:xfrm>
              <a:off x="5538728" y="1326084"/>
              <a:ext cx="417377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Central</a:t>
              </a:r>
              <a:r>
                <a:rPr kumimoji="0" lang="en-US" sz="5400" b="1" i="0" u="none" strike="noStrike" kern="1200" cap="none" spc="0" normalizeH="0" baseline="0" noProof="0">
                  <a:ln/>
                  <a:solidFill>
                    <a:srgbClr val="FFC000"/>
                  </a:solidFill>
                  <a:effectLst/>
                  <a:uLnTx/>
                  <a:uFillTx/>
                  <a:latin typeface="Calibri" panose="020F0502020204030204"/>
                  <a:ea typeface="+mn-ea"/>
                  <a:cs typeface="+mn-cs"/>
                </a:rPr>
                <a:t> </a:t>
              </a:r>
              <a:r>
                <a:rPr kumimoji="0" lang="en-US" sz="5400" b="1"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Vision</a:t>
              </a:r>
              <a:endParaRPr kumimoji="0" lang="en-US" sz="5400" b="1" i="0" u="none" strike="noStrike" kern="1200" cap="none" spc="0" normalizeH="0" baseline="0" noProof="0">
                <a:ln/>
                <a:solidFill>
                  <a:srgbClr val="FFC00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370B7DB-4E7B-4881-8AA6-3BB6DD707C9A}"/>
              </a:ext>
            </a:extLst>
          </p:cNvPr>
          <p:cNvSpPr/>
          <p:nvPr/>
        </p:nvSpPr>
        <p:spPr>
          <a:xfrm>
            <a:off x="3808324" y="2144797"/>
            <a:ext cx="4287926"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Decreases</a:t>
            </a:r>
          </a:p>
        </p:txBody>
      </p:sp>
      <p:sp>
        <p:nvSpPr>
          <p:cNvPr id="11" name="Rectangle 10">
            <a:extLst>
              <a:ext uri="{FF2B5EF4-FFF2-40B4-BE49-F238E27FC236}">
                <a16:creationId xmlns:a16="http://schemas.microsoft.com/office/drawing/2014/main" id="{EA1C8883-1C9E-4F33-860B-CB658516AC97}"/>
              </a:ext>
            </a:extLst>
          </p:cNvPr>
          <p:cNvSpPr/>
          <p:nvPr/>
        </p:nvSpPr>
        <p:spPr>
          <a:xfrm>
            <a:off x="8125367" y="2249414"/>
            <a:ext cx="67197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&amp;</a:t>
            </a:r>
          </a:p>
        </p:txBody>
      </p:sp>
      <p:sp>
        <p:nvSpPr>
          <p:cNvPr id="12" name="Rectangle 11">
            <a:extLst>
              <a:ext uri="{FF2B5EF4-FFF2-40B4-BE49-F238E27FC236}">
                <a16:creationId xmlns:a16="http://schemas.microsoft.com/office/drawing/2014/main" id="{0031F7D2-6390-4851-B543-2E4115BD19EE}"/>
              </a:ext>
            </a:extLst>
          </p:cNvPr>
          <p:cNvSpPr/>
          <p:nvPr/>
        </p:nvSpPr>
        <p:spPr>
          <a:xfrm>
            <a:off x="8975252" y="2132923"/>
            <a:ext cx="224574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Blurs</a:t>
            </a:r>
          </a:p>
        </p:txBody>
      </p:sp>
      <p:grpSp>
        <p:nvGrpSpPr>
          <p:cNvPr id="16" name="Group 15">
            <a:extLst>
              <a:ext uri="{FF2B5EF4-FFF2-40B4-BE49-F238E27FC236}">
                <a16:creationId xmlns:a16="http://schemas.microsoft.com/office/drawing/2014/main" id="{1A049DBB-4F1B-4285-859E-970DEA040882}"/>
              </a:ext>
            </a:extLst>
          </p:cNvPr>
          <p:cNvGrpSpPr/>
          <p:nvPr/>
        </p:nvGrpSpPr>
        <p:grpSpPr>
          <a:xfrm>
            <a:off x="6293689" y="3716084"/>
            <a:ext cx="5083686" cy="2075381"/>
            <a:chOff x="6293689" y="3716084"/>
            <a:chExt cx="5083686" cy="2075381"/>
          </a:xfrm>
        </p:grpSpPr>
        <p:sp>
          <p:nvSpPr>
            <p:cNvPr id="15" name="Rectangle: Rounded Corners 14">
              <a:extLst>
                <a:ext uri="{FF2B5EF4-FFF2-40B4-BE49-F238E27FC236}">
                  <a16:creationId xmlns:a16="http://schemas.microsoft.com/office/drawing/2014/main" id="{723B5428-6349-4685-8DF2-A6C6AD2324B6}"/>
                </a:ext>
              </a:extLst>
            </p:cNvPr>
            <p:cNvSpPr/>
            <p:nvPr/>
          </p:nvSpPr>
          <p:spPr>
            <a:xfrm>
              <a:off x="6293689" y="3716084"/>
              <a:ext cx="5083686" cy="207538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0FAC32-F789-4AE8-ADFB-DEF255DD0FF5}"/>
                </a:ext>
              </a:extLst>
            </p:cNvPr>
            <p:cNvSpPr/>
            <p:nvPr/>
          </p:nvSpPr>
          <p:spPr>
            <a:xfrm>
              <a:off x="6407722" y="3716084"/>
              <a:ext cx="493199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Peripheral Vision</a:t>
              </a:r>
            </a:p>
          </p:txBody>
        </p:sp>
      </p:grpSp>
      <p:sp>
        <p:nvSpPr>
          <p:cNvPr id="18" name="Rectangle 17">
            <a:extLst>
              <a:ext uri="{FF2B5EF4-FFF2-40B4-BE49-F238E27FC236}">
                <a16:creationId xmlns:a16="http://schemas.microsoft.com/office/drawing/2014/main" id="{15544DE0-41CD-4783-AA20-3A49EC940245}"/>
              </a:ext>
            </a:extLst>
          </p:cNvPr>
          <p:cNvSpPr/>
          <p:nvPr/>
        </p:nvSpPr>
        <p:spPr>
          <a:xfrm>
            <a:off x="6522240" y="4382332"/>
            <a:ext cx="448680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Decreases</a:t>
            </a:r>
          </a:p>
        </p:txBody>
      </p:sp>
      <p:pic>
        <p:nvPicPr>
          <p:cNvPr id="19" name="Picture 18">
            <a:extLst>
              <a:ext uri="{FF2B5EF4-FFF2-40B4-BE49-F238E27FC236}">
                <a16:creationId xmlns:a16="http://schemas.microsoft.com/office/drawing/2014/main" id="{FC940C61-FB09-46E3-BEAA-BA34DEF486F7}"/>
              </a:ext>
            </a:extLst>
          </p:cNvPr>
          <p:cNvPicPr>
            <a:picLocks/>
          </p:cNvPicPr>
          <p:nvPr/>
        </p:nvPicPr>
        <p:blipFill>
          <a:blip r:embed="rId4"/>
          <a:stretch>
            <a:fillRect/>
          </a:stretch>
        </p:blipFill>
        <p:spPr>
          <a:xfrm>
            <a:off x="741669" y="7112297"/>
            <a:ext cx="1894778" cy="2910468"/>
          </a:xfrm>
          <a:prstGeom prst="rect">
            <a:avLst/>
          </a:prstGeom>
        </p:spPr>
      </p:pic>
      <p:sp>
        <p:nvSpPr>
          <p:cNvPr id="2" name="Slide Number Placeholder 1">
            <a:extLst>
              <a:ext uri="{FF2B5EF4-FFF2-40B4-BE49-F238E27FC236}">
                <a16:creationId xmlns:a16="http://schemas.microsoft.com/office/drawing/2014/main" id="{08E84BDB-DC17-4AAB-8B7F-CF9DFE296C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53509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0000">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6" presetClass="path" presetSubtype="0" fill="hold" nodeType="afterEffect" p14:presetBounceEnd="80000">
                                      <p:stCondLst>
                                        <p:cond delay="1000"/>
                                      </p:stCondLst>
                                      <p:childTnLst>
                                        <p:animMotion origin="layout" path="M -3.125E-6 -7.40741E-7 L -0.00482 -0.61019 " pathEditMode="relative" rAng="0" ptsTypes="AA" p14:bounceEnd="80000">
                                          <p:cBhvr>
                                            <p:cTn id="11" dur="500" fill="hold"/>
                                            <p:tgtEl>
                                              <p:spTgt spid="19"/>
                                            </p:tgtEl>
                                            <p:attrNameLst>
                                              <p:attrName>ppt_x</p:attrName>
                                              <p:attrName>ppt_y</p:attrName>
                                            </p:attrNameLst>
                                          </p:cBhvr>
                                          <p:rCtr x="651" y="-27894"/>
                                        </p:animMotion>
                                      </p:childTnLst>
                                    </p:cTn>
                                  </p:par>
                                  <p:par>
                                    <p:cTn id="12" presetID="2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1250"/>
                                            <p:tgtEl>
                                              <p:spTgt spid="1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3250"/>
                                </p:stCondLst>
                                <p:childTnLst>
                                  <p:par>
                                    <p:cTn id="18" presetID="22" presetClass="entr" presetSubtype="4"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1250"/>
                                            <p:tgtEl>
                                              <p:spTgt spid="10">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1250"/>
                                            <p:tgtEl>
                                              <p:spTgt spid="12">
                                                <p:txEl>
                                                  <p:pRg st="0" end="0"/>
                                                </p:txEl>
                                              </p:spTgt>
                                            </p:tgtEl>
                                          </p:cBhvr>
                                        </p:animEffect>
                                      </p:childTnLst>
                                    </p:cTn>
                                  </p:par>
                                </p:childTnLst>
                              </p:cTn>
                            </p:par>
                            <p:par>
                              <p:cTn id="24" fill="hold">
                                <p:stCondLst>
                                  <p:cond delay="4500"/>
                                </p:stCondLst>
                                <p:childTnLst>
                                  <p:par>
                                    <p:cTn id="25" presetID="6" presetClass="emph" presetSubtype="0" fill="hold" nodeType="afterEffect">
                                      <p:stCondLst>
                                        <p:cond delay="0"/>
                                      </p:stCondLst>
                                      <p:childTnLst>
                                        <p:animScale>
                                          <p:cBhvr>
                                            <p:cTn id="26" dur="2000" fill="hold"/>
                                            <p:tgtEl>
                                              <p:spTgt spid="10">
                                                <p:txEl>
                                                  <p:pRg st="0" end="0"/>
                                                </p:txEl>
                                              </p:spTgt>
                                            </p:tgtEl>
                                          </p:cBhvr>
                                          <p:by x="50000" y="50000"/>
                                        </p:animScale>
                                      </p:childTnLst>
                                    </p:cTn>
                                  </p:par>
                                </p:childTnLst>
                              </p:cTn>
                            </p:par>
                            <p:par>
                              <p:cTn id="27" fill="hold">
                                <p:stCondLst>
                                  <p:cond delay="6500"/>
                                </p:stCondLst>
                                <p:childTnLst>
                                  <p:par>
                                    <p:cTn id="28" presetID="26" presetClass="emph" presetSubtype="0" repeatCount="10000" fill="hold" nodeType="afterEffect">
                                      <p:stCondLst>
                                        <p:cond delay="0"/>
                                      </p:stCondLst>
                                      <p:childTnLst>
                                        <p:animEffect transition="out" filter="fade">
                                          <p:cBhvr>
                                            <p:cTn id="29" dur="500" tmFilter="0, 0; .2, .5; .8, .5; 1, 0"/>
                                            <p:tgtEl>
                                              <p:spTgt spid="12">
                                                <p:txEl>
                                                  <p:pRg st="0" end="0"/>
                                                </p:txEl>
                                              </p:spTgt>
                                            </p:tgtEl>
                                          </p:cBhvr>
                                        </p:animEffect>
                                        <p:animScale>
                                          <p:cBhvr>
                                            <p:cTn id="30" dur="250" autoRev="1" fill="hold"/>
                                            <p:tgtEl>
                                              <p:spTgt spid="12">
                                                <p:txEl>
                                                  <p:pRg st="0" end="0"/>
                                                </p:txEl>
                                              </p:spTgt>
                                            </p:tgtEl>
                                          </p:cBhvr>
                                          <p:by x="105000" y="105000"/>
                                        </p:animScale>
                                      </p:childTnLst>
                                    </p:cTn>
                                  </p:par>
                                </p:childTnLst>
                              </p:cTn>
                            </p:par>
                            <p:par>
                              <p:cTn id="31" fill="hold">
                                <p:stCondLst>
                                  <p:cond delay="11500"/>
                                </p:stCondLst>
                                <p:childTnLst>
                                  <p:par>
                                    <p:cTn id="32" presetID="9" presetClass="emph" presetSubtype="0" nodeType="afterEffect">
                                      <p:stCondLst>
                                        <p:cond delay="0"/>
                                      </p:stCondLst>
                                      <p:childTnLst>
                                        <p:set>
                                          <p:cBhvr>
                                            <p:cTn id="33" dur="750"/>
                                            <p:tgtEl>
                                              <p:spTgt spid="12">
                                                <p:txEl>
                                                  <p:pRg st="0" end="0"/>
                                                </p:txEl>
                                              </p:spTgt>
                                            </p:tgtEl>
                                            <p:attrNameLst>
                                              <p:attrName>style.opacity</p:attrName>
                                            </p:attrNameLst>
                                          </p:cBhvr>
                                          <p:to>
                                            <p:strVal val="0.25"/>
                                          </p:to>
                                        </p:set>
                                        <p:animEffect filter="image" prLst="opacity: 0.25">
                                          <p:cBhvr rctx="IE">
                                            <p:cTn id="34" dur="750"/>
                                            <p:tgtEl>
                                              <p:spTgt spid="12">
                                                <p:txEl>
                                                  <p:pRg st="0" end="0"/>
                                                </p:txEl>
                                              </p:spTgt>
                                            </p:tgtEl>
                                          </p:cBhvr>
                                        </p:animEffect>
                                      </p:childTnLst>
                                    </p:cTn>
                                  </p:par>
                                </p:childTnLst>
                              </p:cTn>
                            </p:par>
                            <p:par>
                              <p:cTn id="35" fill="hold">
                                <p:stCondLst>
                                  <p:cond delay="12250"/>
                                </p:stCondLst>
                                <p:childTnLst>
                                  <p:par>
                                    <p:cTn id="36" presetID="1" presetClass="entr" presetSubtype="0" fill="hold" nodeType="afterEffect">
                                      <p:stCondLst>
                                        <p:cond delay="0"/>
                                      </p:stCondLst>
                                      <p:childTnLst>
                                        <p:set>
                                          <p:cBhvr>
                                            <p:cTn id="37" dur="1" fill="hold">
                                              <p:stCondLst>
                                                <p:cond delay="1999"/>
                                              </p:stCondLst>
                                            </p:cTn>
                                            <p:tgtEl>
                                              <p:spTgt spid="16"/>
                                            </p:tgtEl>
                                            <p:attrNameLst>
                                              <p:attrName>style.visibility</p:attrName>
                                            </p:attrNameLst>
                                          </p:cBhvr>
                                          <p:to>
                                            <p:strVal val="visible"/>
                                          </p:to>
                                        </p:set>
                                      </p:childTnLst>
                                    </p:cTn>
                                  </p:par>
                                </p:childTnLst>
                              </p:cTn>
                            </p:par>
                            <p:par>
                              <p:cTn id="38" fill="hold">
                                <p:stCondLst>
                                  <p:cond delay="1425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par>
                              <p:cTn id="41" fill="hold">
                                <p:stCondLst>
                                  <p:cond delay="14250"/>
                                </p:stCondLst>
                                <p:childTnLst>
                                  <p:par>
                                    <p:cTn id="42" presetID="6" presetClass="emph" presetSubtype="0" fill="hold" grpId="0" nodeType="afterEffect">
                                      <p:stCondLst>
                                        <p:cond delay="500"/>
                                      </p:stCondLst>
                                      <p:childTnLst>
                                        <p:animScale>
                                          <p:cBhvr>
                                            <p:cTn id="43" dur="2250" fill="hold"/>
                                            <p:tgtEl>
                                              <p:spTgt spid="18">
                                                <p:txEl>
                                                  <p:pRg st="0" end="0"/>
                                                </p:txEl>
                                              </p:spTgt>
                                            </p:tgtEl>
                                          </p:cBhvr>
                                          <p:by x="100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build="allAtOnce"/>
          <p:bldP spid="11" grpId="0"/>
          <p:bldP spid="12" grpId="0" build="allAtOnce"/>
          <p:bldP spid="18"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6" presetClass="path" presetSubtype="0" fill="hold" nodeType="afterEffect">
                                      <p:stCondLst>
                                        <p:cond delay="1000"/>
                                      </p:stCondLst>
                                      <p:childTnLst>
                                        <p:animMotion origin="layout" path="M -3.125E-6 -7.40741E-7 L -0.00482 -0.61019 " pathEditMode="relative" rAng="0" ptsTypes="AA">
                                          <p:cBhvr>
                                            <p:cTn id="11" dur="500" fill="hold"/>
                                            <p:tgtEl>
                                              <p:spTgt spid="19"/>
                                            </p:tgtEl>
                                            <p:attrNameLst>
                                              <p:attrName>ppt_x</p:attrName>
                                              <p:attrName>ppt_y</p:attrName>
                                            </p:attrNameLst>
                                          </p:cBhvr>
                                          <p:rCtr x="651" y="-27894"/>
                                        </p:animMotion>
                                      </p:childTnLst>
                                    </p:cTn>
                                  </p:par>
                                  <p:par>
                                    <p:cTn id="12" presetID="2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1250"/>
                                            <p:tgtEl>
                                              <p:spTgt spid="1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3250"/>
                                </p:stCondLst>
                                <p:childTnLst>
                                  <p:par>
                                    <p:cTn id="18" presetID="22" presetClass="entr" presetSubtype="4"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1250"/>
                                            <p:tgtEl>
                                              <p:spTgt spid="10">
                                                <p:txEl>
                                                  <p:pRg st="0" end="0"/>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1250"/>
                                            <p:tgtEl>
                                              <p:spTgt spid="12">
                                                <p:txEl>
                                                  <p:pRg st="0" end="0"/>
                                                </p:txEl>
                                              </p:spTgt>
                                            </p:tgtEl>
                                          </p:cBhvr>
                                        </p:animEffect>
                                      </p:childTnLst>
                                    </p:cTn>
                                  </p:par>
                                </p:childTnLst>
                              </p:cTn>
                            </p:par>
                            <p:par>
                              <p:cTn id="24" fill="hold">
                                <p:stCondLst>
                                  <p:cond delay="4500"/>
                                </p:stCondLst>
                                <p:childTnLst>
                                  <p:par>
                                    <p:cTn id="25" presetID="6" presetClass="emph" presetSubtype="0" fill="hold" nodeType="afterEffect">
                                      <p:stCondLst>
                                        <p:cond delay="0"/>
                                      </p:stCondLst>
                                      <p:childTnLst>
                                        <p:animScale>
                                          <p:cBhvr>
                                            <p:cTn id="26" dur="2000" fill="hold"/>
                                            <p:tgtEl>
                                              <p:spTgt spid="10">
                                                <p:txEl>
                                                  <p:pRg st="0" end="0"/>
                                                </p:txEl>
                                              </p:spTgt>
                                            </p:tgtEl>
                                          </p:cBhvr>
                                          <p:by x="50000" y="50000"/>
                                        </p:animScale>
                                      </p:childTnLst>
                                    </p:cTn>
                                  </p:par>
                                </p:childTnLst>
                              </p:cTn>
                            </p:par>
                            <p:par>
                              <p:cTn id="27" fill="hold">
                                <p:stCondLst>
                                  <p:cond delay="6500"/>
                                </p:stCondLst>
                                <p:childTnLst>
                                  <p:par>
                                    <p:cTn id="28" presetID="26" presetClass="emph" presetSubtype="0" repeatCount="10000" fill="hold" nodeType="afterEffect">
                                      <p:stCondLst>
                                        <p:cond delay="0"/>
                                      </p:stCondLst>
                                      <p:childTnLst>
                                        <p:animEffect transition="out" filter="fade">
                                          <p:cBhvr>
                                            <p:cTn id="29" dur="500" tmFilter="0, 0; .2, .5; .8, .5; 1, 0"/>
                                            <p:tgtEl>
                                              <p:spTgt spid="12">
                                                <p:txEl>
                                                  <p:pRg st="0" end="0"/>
                                                </p:txEl>
                                              </p:spTgt>
                                            </p:tgtEl>
                                          </p:cBhvr>
                                        </p:animEffect>
                                        <p:animScale>
                                          <p:cBhvr>
                                            <p:cTn id="30" dur="250" autoRev="1" fill="hold"/>
                                            <p:tgtEl>
                                              <p:spTgt spid="12">
                                                <p:txEl>
                                                  <p:pRg st="0" end="0"/>
                                                </p:txEl>
                                              </p:spTgt>
                                            </p:tgtEl>
                                          </p:cBhvr>
                                          <p:by x="105000" y="105000"/>
                                        </p:animScale>
                                      </p:childTnLst>
                                    </p:cTn>
                                  </p:par>
                                </p:childTnLst>
                              </p:cTn>
                            </p:par>
                            <p:par>
                              <p:cTn id="31" fill="hold">
                                <p:stCondLst>
                                  <p:cond delay="11500"/>
                                </p:stCondLst>
                                <p:childTnLst>
                                  <p:par>
                                    <p:cTn id="32" presetID="9" presetClass="emph" presetSubtype="0" nodeType="afterEffect">
                                      <p:stCondLst>
                                        <p:cond delay="0"/>
                                      </p:stCondLst>
                                      <p:childTnLst>
                                        <p:set>
                                          <p:cBhvr>
                                            <p:cTn id="33" dur="750"/>
                                            <p:tgtEl>
                                              <p:spTgt spid="12">
                                                <p:txEl>
                                                  <p:pRg st="0" end="0"/>
                                                </p:txEl>
                                              </p:spTgt>
                                            </p:tgtEl>
                                            <p:attrNameLst>
                                              <p:attrName>style.opacity</p:attrName>
                                            </p:attrNameLst>
                                          </p:cBhvr>
                                          <p:to>
                                            <p:strVal val="0.25"/>
                                          </p:to>
                                        </p:set>
                                        <p:animEffect filter="image" prLst="opacity: 0.25">
                                          <p:cBhvr rctx="IE">
                                            <p:cTn id="34" dur="750"/>
                                            <p:tgtEl>
                                              <p:spTgt spid="12">
                                                <p:txEl>
                                                  <p:pRg st="0" end="0"/>
                                                </p:txEl>
                                              </p:spTgt>
                                            </p:tgtEl>
                                          </p:cBhvr>
                                        </p:animEffect>
                                      </p:childTnLst>
                                    </p:cTn>
                                  </p:par>
                                </p:childTnLst>
                              </p:cTn>
                            </p:par>
                            <p:par>
                              <p:cTn id="35" fill="hold">
                                <p:stCondLst>
                                  <p:cond delay="12250"/>
                                </p:stCondLst>
                                <p:childTnLst>
                                  <p:par>
                                    <p:cTn id="36" presetID="1" presetClass="entr" presetSubtype="0" fill="hold" nodeType="afterEffect">
                                      <p:stCondLst>
                                        <p:cond delay="0"/>
                                      </p:stCondLst>
                                      <p:childTnLst>
                                        <p:set>
                                          <p:cBhvr>
                                            <p:cTn id="37" dur="1" fill="hold">
                                              <p:stCondLst>
                                                <p:cond delay="1999"/>
                                              </p:stCondLst>
                                            </p:cTn>
                                            <p:tgtEl>
                                              <p:spTgt spid="16"/>
                                            </p:tgtEl>
                                            <p:attrNameLst>
                                              <p:attrName>style.visibility</p:attrName>
                                            </p:attrNameLst>
                                          </p:cBhvr>
                                          <p:to>
                                            <p:strVal val="visible"/>
                                          </p:to>
                                        </p:set>
                                      </p:childTnLst>
                                    </p:cTn>
                                  </p:par>
                                </p:childTnLst>
                              </p:cTn>
                            </p:par>
                            <p:par>
                              <p:cTn id="38" fill="hold">
                                <p:stCondLst>
                                  <p:cond delay="1425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par>
                              <p:cTn id="41" fill="hold">
                                <p:stCondLst>
                                  <p:cond delay="14250"/>
                                </p:stCondLst>
                                <p:childTnLst>
                                  <p:par>
                                    <p:cTn id="42" presetID="6" presetClass="emph" presetSubtype="0" fill="hold" grpId="0" nodeType="afterEffect">
                                      <p:stCondLst>
                                        <p:cond delay="500"/>
                                      </p:stCondLst>
                                      <p:childTnLst>
                                        <p:animScale>
                                          <p:cBhvr>
                                            <p:cTn id="43" dur="2250" fill="hold"/>
                                            <p:tgtEl>
                                              <p:spTgt spid="18">
                                                <p:txEl>
                                                  <p:pRg st="0" end="0"/>
                                                </p:txEl>
                                              </p:spTgt>
                                            </p:tgtEl>
                                          </p:cBhvr>
                                          <p:by x="100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build="allAtOnce"/>
          <p:bldP spid="11" grpId="0"/>
          <p:bldP spid="12" grpId="0" build="allAtOnce"/>
          <p:bldP spid="18" grpId="0" build="allAtOnce"/>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t="-39000" b="-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13A207-809F-4471-B1C8-5EA47A8FB7C9}"/>
              </a:ext>
            </a:extLst>
          </p:cNvPr>
          <p:cNvSpPr txBox="1"/>
          <p:nvPr/>
        </p:nvSpPr>
        <p:spPr>
          <a:xfrm>
            <a:off x="82274" y="38049"/>
            <a:ext cx="2032694" cy="1687890"/>
          </a:xfrm>
          <a:prstGeom prst="ellipse">
            <a:avLst/>
          </a:prstGeom>
          <a:solidFill>
            <a:srgbClr val="3660A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B800"/>
                </a:solidFill>
                <a:effectLst/>
                <a:uLnTx/>
                <a:uFillTx/>
                <a:latin typeface="Calibri" panose="020F0502020204030204"/>
                <a:ea typeface="+mn-ea"/>
                <a:cs typeface="+mn-cs"/>
              </a:rPr>
              <a:t>Speed and Effects on Visual Perception</a:t>
            </a:r>
          </a:p>
        </p:txBody>
      </p:sp>
      <p:pic>
        <p:nvPicPr>
          <p:cNvPr id="4" name="Picture 3">
            <a:extLst>
              <a:ext uri="{FF2B5EF4-FFF2-40B4-BE49-F238E27FC236}">
                <a16:creationId xmlns:a16="http://schemas.microsoft.com/office/drawing/2014/main" id="{51A0CDEA-5E06-4FC3-9844-94B17387C394}"/>
              </a:ext>
            </a:extLst>
          </p:cNvPr>
          <p:cNvPicPr>
            <a:picLocks noChangeAspect="1"/>
          </p:cNvPicPr>
          <p:nvPr/>
        </p:nvPicPr>
        <p:blipFill>
          <a:blip r:embed="rId4"/>
          <a:stretch>
            <a:fillRect/>
          </a:stretch>
        </p:blipFill>
        <p:spPr>
          <a:xfrm>
            <a:off x="3407320" y="28354"/>
            <a:ext cx="6229840" cy="1325676"/>
          </a:xfrm>
          <a:prstGeom prst="rect">
            <a:avLst/>
          </a:prstGeom>
        </p:spPr>
      </p:pic>
      <p:pic>
        <p:nvPicPr>
          <p:cNvPr id="5" name="Picture 4" descr="A picture containing screenshot&#10;&#10;Description generated with high confidence">
            <a:extLst>
              <a:ext uri="{FF2B5EF4-FFF2-40B4-BE49-F238E27FC236}">
                <a16:creationId xmlns:a16="http://schemas.microsoft.com/office/drawing/2014/main" id="{8573EAF3-80E3-46A8-9139-EE93A3D993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30933"/>
            <a:ext cx="12274273" cy="2918313"/>
          </a:xfrm>
          <a:prstGeom prst="rect">
            <a:avLst/>
          </a:prstGeom>
        </p:spPr>
      </p:pic>
      <p:sp>
        <p:nvSpPr>
          <p:cNvPr id="7" name="Rectangle 6">
            <a:extLst>
              <a:ext uri="{FF2B5EF4-FFF2-40B4-BE49-F238E27FC236}">
                <a16:creationId xmlns:a16="http://schemas.microsoft.com/office/drawing/2014/main" id="{C76C0896-25E7-44FE-AD05-4E7FA52E40D7}"/>
              </a:ext>
            </a:extLst>
          </p:cNvPr>
          <p:cNvSpPr/>
          <p:nvPr/>
        </p:nvSpPr>
        <p:spPr>
          <a:xfrm>
            <a:off x="2191400" y="1333349"/>
            <a:ext cx="8661679" cy="923330"/>
          </a:xfrm>
          <a:prstGeom prst="rect">
            <a:avLst/>
          </a:prstGeom>
          <a:solidFill>
            <a:srgbClr val="4472C3"/>
          </a:solidFill>
          <a:ln w="9525">
            <a:solidFill>
              <a:srgbClr val="203864"/>
            </a:solid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none" lIns="91440" tIns="45720" rIns="91440" bIns="45720">
            <a:prstTxWarp prst="textFadeRight">
              <a:avLst>
                <a:gd name="adj" fmla="val 37686"/>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rgbClr val="F2B800"/>
                </a:solidFill>
                <a:effectLst/>
                <a:uLnTx/>
                <a:uFillTx/>
                <a:latin typeface="Calibri" panose="020F0502020204030204"/>
                <a:ea typeface="+mn-ea"/>
                <a:cs typeface="+mn-cs"/>
              </a:rPr>
              <a:t>The Field of Vision Narrows</a:t>
            </a:r>
          </a:p>
        </p:txBody>
      </p:sp>
      <p:grpSp>
        <p:nvGrpSpPr>
          <p:cNvPr id="29" name="Group 28">
            <a:extLst>
              <a:ext uri="{FF2B5EF4-FFF2-40B4-BE49-F238E27FC236}">
                <a16:creationId xmlns:a16="http://schemas.microsoft.com/office/drawing/2014/main" id="{A8D5163B-428C-40DE-A895-61E810A0DCD2}"/>
              </a:ext>
            </a:extLst>
          </p:cNvPr>
          <p:cNvGrpSpPr/>
          <p:nvPr/>
        </p:nvGrpSpPr>
        <p:grpSpPr>
          <a:xfrm>
            <a:off x="-10413944" y="2951932"/>
            <a:ext cx="10413944" cy="4267670"/>
            <a:chOff x="117179" y="2707504"/>
            <a:chExt cx="11307797" cy="4267670"/>
          </a:xfrm>
        </p:grpSpPr>
        <p:sp>
          <p:nvSpPr>
            <p:cNvPr id="26" name="Trapezoid 25">
              <a:extLst>
                <a:ext uri="{FF2B5EF4-FFF2-40B4-BE49-F238E27FC236}">
                  <a16:creationId xmlns:a16="http://schemas.microsoft.com/office/drawing/2014/main" id="{82193310-140B-477A-804F-0ED17FE015F8}"/>
                </a:ext>
              </a:extLst>
            </p:cNvPr>
            <p:cNvSpPr/>
            <p:nvPr/>
          </p:nvSpPr>
          <p:spPr>
            <a:xfrm rot="16200000">
              <a:off x="4327256" y="-122546"/>
              <a:ext cx="4267670" cy="9927770"/>
            </a:xfrm>
            <a:prstGeom prst="trapezoid">
              <a:avLst>
                <a:gd name="adj" fmla="val 29945"/>
              </a:avLst>
            </a:prstGeom>
            <a:gradFill flip="none" rotWithShape="1">
              <a:gsLst>
                <a:gs pos="0">
                  <a:schemeClr val="accent6">
                    <a:lumMod val="5000"/>
                    <a:lumOff val="95000"/>
                    <a:alpha val="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ln>
              <a:solidFill>
                <a:schemeClr val="accent6">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picture containing object&#10;&#10;Description generated with high confidence">
              <a:extLst>
                <a:ext uri="{FF2B5EF4-FFF2-40B4-BE49-F238E27FC236}">
                  <a16:creationId xmlns:a16="http://schemas.microsoft.com/office/drawing/2014/main" id="{66CF791B-A3D9-4C41-BA8A-3ECD1AC63E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179" y="4621806"/>
              <a:ext cx="1962883" cy="981442"/>
            </a:xfrm>
            <a:prstGeom prst="rect">
              <a:avLst/>
            </a:prstGeom>
          </p:spPr>
        </p:pic>
        <p:sp>
          <p:nvSpPr>
            <p:cNvPr id="22" name="Rectangle: Rounded Corners 21">
              <a:extLst>
                <a:ext uri="{FF2B5EF4-FFF2-40B4-BE49-F238E27FC236}">
                  <a16:creationId xmlns:a16="http://schemas.microsoft.com/office/drawing/2014/main" id="{2D422BF7-A86B-4C82-81EC-AC1ECD0E992D}"/>
                </a:ext>
              </a:extLst>
            </p:cNvPr>
            <p:cNvSpPr/>
            <p:nvPr/>
          </p:nvSpPr>
          <p:spPr>
            <a:xfrm>
              <a:off x="1497206" y="4742822"/>
              <a:ext cx="9716754" cy="584775"/>
            </a:xfrm>
            <a:prstGeom prst="roundRect">
              <a:avLst>
                <a:gd name="adj" fmla="val 7144"/>
              </a:avLst>
            </a:prstGeom>
            <a:solidFill>
              <a:srgbClr val="92D050">
                <a:alpha val="61000"/>
              </a:srgb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52440FA7-FA35-4814-B0EC-BD8550F4AF27}"/>
                </a:ext>
              </a:extLst>
            </p:cNvPr>
            <p:cNvSpPr/>
            <p:nvPr/>
          </p:nvSpPr>
          <p:spPr>
            <a:xfrm>
              <a:off x="8664865" y="4742821"/>
              <a:ext cx="254909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10160">
                    <a:solidFill>
                      <a:srgbClr val="5B9BD5"/>
                    </a:solidFill>
                    <a:prstDash val="solid"/>
                  </a:ln>
                  <a:solidFill>
                    <a:srgbClr val="70AD47">
                      <a:lumMod val="50000"/>
                    </a:srgbClr>
                  </a:solidFill>
                  <a:effectLst>
                    <a:outerShdw blurRad="38100" dist="22860" dir="5400000" algn="tl" rotWithShape="0">
                      <a:srgbClr val="000000">
                        <a:alpha val="30000"/>
                      </a:srgbClr>
                    </a:outerShdw>
                  </a:effectLst>
                  <a:uLnTx/>
                  <a:uFillTx/>
                  <a:latin typeface="Calibri" panose="020F0502020204030204"/>
                  <a:ea typeface="+mn-ea"/>
                  <a:cs typeface="+mn-cs"/>
                </a:rPr>
                <a:t>Central Vision</a:t>
              </a:r>
            </a:p>
          </p:txBody>
        </p:sp>
        <p:sp>
          <p:nvSpPr>
            <p:cNvPr id="27" name="Rectangle 26">
              <a:extLst>
                <a:ext uri="{FF2B5EF4-FFF2-40B4-BE49-F238E27FC236}">
                  <a16:creationId xmlns:a16="http://schemas.microsoft.com/office/drawing/2014/main" id="{D53128C5-0939-4A51-BE64-544779DE308E}"/>
                </a:ext>
              </a:extLst>
            </p:cNvPr>
            <p:cNvSpPr/>
            <p:nvPr/>
          </p:nvSpPr>
          <p:spPr>
            <a:xfrm rot="21028892">
              <a:off x="1917205" y="3243478"/>
              <a:ext cx="921007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0160">
                    <a:solidFill>
                      <a:srgbClr val="3660A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Peripheral</a:t>
              </a:r>
            </a:p>
          </p:txBody>
        </p:sp>
        <p:sp>
          <p:nvSpPr>
            <p:cNvPr id="28" name="Rectangle 27">
              <a:extLst>
                <a:ext uri="{FF2B5EF4-FFF2-40B4-BE49-F238E27FC236}">
                  <a16:creationId xmlns:a16="http://schemas.microsoft.com/office/drawing/2014/main" id="{0FB5E15D-CF2D-4BF1-9A2B-A2BF77C16FBF}"/>
                </a:ext>
              </a:extLst>
            </p:cNvPr>
            <p:cNvSpPr/>
            <p:nvPr/>
          </p:nvSpPr>
          <p:spPr>
            <a:xfrm rot="340392">
              <a:off x="2451955" y="5573264"/>
              <a:ext cx="88768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0160">
                    <a:solidFill>
                      <a:srgbClr val="4472C4">
                        <a:lumMod val="75000"/>
                      </a:srgbClr>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Peripheral</a:t>
              </a:r>
            </a:p>
          </p:txBody>
        </p:sp>
      </p:grpSp>
      <p:grpSp>
        <p:nvGrpSpPr>
          <p:cNvPr id="37" name="Group 36">
            <a:extLst>
              <a:ext uri="{FF2B5EF4-FFF2-40B4-BE49-F238E27FC236}">
                <a16:creationId xmlns:a16="http://schemas.microsoft.com/office/drawing/2014/main" id="{6C50A0B0-2B70-4CC1-AC02-768C8B8E1DE0}"/>
              </a:ext>
            </a:extLst>
          </p:cNvPr>
          <p:cNvGrpSpPr/>
          <p:nvPr/>
        </p:nvGrpSpPr>
        <p:grpSpPr>
          <a:xfrm>
            <a:off x="-9655196" y="4222288"/>
            <a:ext cx="9580974" cy="1726958"/>
            <a:chOff x="-11409774" y="146392"/>
            <a:chExt cx="11492048" cy="2060391"/>
          </a:xfrm>
        </p:grpSpPr>
        <p:sp>
          <p:nvSpPr>
            <p:cNvPr id="31" name="Trapezoid 30">
              <a:extLst>
                <a:ext uri="{FF2B5EF4-FFF2-40B4-BE49-F238E27FC236}">
                  <a16:creationId xmlns:a16="http://schemas.microsoft.com/office/drawing/2014/main" id="{2ECBA32F-8C88-4140-9F03-F612EDF920BB}"/>
                </a:ext>
              </a:extLst>
            </p:cNvPr>
            <p:cNvSpPr/>
            <p:nvPr/>
          </p:nvSpPr>
          <p:spPr>
            <a:xfrm rot="16200000">
              <a:off x="-5911807" y="-3787297"/>
              <a:ext cx="2060391" cy="9927770"/>
            </a:xfrm>
            <a:prstGeom prst="trapezoid">
              <a:avLst>
                <a:gd name="adj" fmla="val 29945"/>
              </a:avLst>
            </a:prstGeom>
            <a:gradFill flip="none" rotWithShape="1">
              <a:gsLst>
                <a:gs pos="0">
                  <a:schemeClr val="accent6">
                    <a:lumMod val="5000"/>
                    <a:lumOff val="95000"/>
                    <a:alpha val="0"/>
                  </a:scheme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ln>
              <a:solidFill>
                <a:schemeClr val="accent6">
                  <a:alpha val="8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object&#10;&#10;Description generated with high confidence">
              <a:extLst>
                <a:ext uri="{FF2B5EF4-FFF2-40B4-BE49-F238E27FC236}">
                  <a16:creationId xmlns:a16="http://schemas.microsoft.com/office/drawing/2014/main" id="{A008FF0E-709E-48EE-8810-927358DDF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09774" y="669684"/>
              <a:ext cx="1962883" cy="1125330"/>
            </a:xfrm>
            <a:prstGeom prst="rect">
              <a:avLst/>
            </a:prstGeom>
          </p:spPr>
        </p:pic>
        <p:sp>
          <p:nvSpPr>
            <p:cNvPr id="33" name="Rectangle: Rounded Corners 32">
              <a:extLst>
                <a:ext uri="{FF2B5EF4-FFF2-40B4-BE49-F238E27FC236}">
                  <a16:creationId xmlns:a16="http://schemas.microsoft.com/office/drawing/2014/main" id="{DD1B741D-3DE4-4E21-A89F-E767AFD66A59}"/>
                </a:ext>
              </a:extLst>
            </p:cNvPr>
            <p:cNvSpPr/>
            <p:nvPr/>
          </p:nvSpPr>
          <p:spPr>
            <a:xfrm>
              <a:off x="-9845496" y="1129024"/>
              <a:ext cx="9716754" cy="282324"/>
            </a:xfrm>
            <a:prstGeom prst="roundRect">
              <a:avLst>
                <a:gd name="adj" fmla="val 7144"/>
              </a:avLst>
            </a:prstGeom>
            <a:solidFill>
              <a:srgbClr val="92D050">
                <a:alpha val="61000"/>
              </a:srgb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C3F877A-4EA7-4BA2-89D7-9848A1DE77E6}"/>
                </a:ext>
              </a:extLst>
            </p:cNvPr>
            <p:cNvSpPr/>
            <p:nvPr/>
          </p:nvSpPr>
          <p:spPr>
            <a:xfrm>
              <a:off x="-3295979" y="1027462"/>
              <a:ext cx="2434583" cy="461665"/>
            </a:xfrm>
            <a:prstGeom prst="rect">
              <a:avLst/>
            </a:prstGeom>
            <a:noFill/>
            <a:effectLst>
              <a:outerShdw blurRad="609600" dist="152400" sx="145000" sy="145000" algn="ctr" rotWithShape="0">
                <a:prstClr val="black">
                  <a:alpha val="75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22225">
                    <a:noFill/>
                    <a:prstDash val="solid"/>
                  </a:ln>
                  <a:solidFill>
                    <a:prstClr val="white">
                      <a:lumMod val="85000"/>
                    </a:prstClr>
                  </a:solidFill>
                  <a:effectLst>
                    <a:outerShdw blurRad="50800" dist="38100" dir="13500000" algn="br" rotWithShape="0">
                      <a:prstClr val="black">
                        <a:alpha val="40000"/>
                      </a:prstClr>
                    </a:outerShdw>
                  </a:effectLst>
                  <a:uLnTx/>
                  <a:uFillTx/>
                  <a:latin typeface="Calibri" panose="020F0502020204030204"/>
                  <a:ea typeface="+mn-ea"/>
                  <a:cs typeface="+mn-cs"/>
                </a:rPr>
                <a:t>Central Vision</a:t>
              </a:r>
            </a:p>
          </p:txBody>
        </p:sp>
        <p:sp>
          <p:nvSpPr>
            <p:cNvPr id="35" name="Rectangle 34">
              <a:extLst>
                <a:ext uri="{FF2B5EF4-FFF2-40B4-BE49-F238E27FC236}">
                  <a16:creationId xmlns:a16="http://schemas.microsoft.com/office/drawing/2014/main" id="{ACE3A549-BDE1-470A-AD7A-6C46784ECEB2}"/>
                </a:ext>
              </a:extLst>
            </p:cNvPr>
            <p:cNvSpPr/>
            <p:nvPr/>
          </p:nvSpPr>
          <p:spPr>
            <a:xfrm rot="21028892">
              <a:off x="-9486649" y="197795"/>
              <a:ext cx="9210072" cy="445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0160">
                    <a:solidFill>
                      <a:srgbClr val="3660AE"/>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Peripheral</a:t>
              </a:r>
            </a:p>
          </p:txBody>
        </p:sp>
        <p:sp>
          <p:nvSpPr>
            <p:cNvPr id="36" name="Rectangle 35">
              <a:extLst>
                <a:ext uri="{FF2B5EF4-FFF2-40B4-BE49-F238E27FC236}">
                  <a16:creationId xmlns:a16="http://schemas.microsoft.com/office/drawing/2014/main" id="{93AD6EAD-DA77-48C8-B9F3-3094803BC01A}"/>
                </a:ext>
              </a:extLst>
            </p:cNvPr>
            <p:cNvSpPr/>
            <p:nvPr/>
          </p:nvSpPr>
          <p:spPr>
            <a:xfrm rot="340392">
              <a:off x="-9245090" y="1217171"/>
              <a:ext cx="8876856" cy="445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0160">
                    <a:solidFill>
                      <a:srgbClr val="4472C4">
                        <a:lumMod val="75000"/>
                      </a:srgbClr>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Peripheral</a:t>
              </a:r>
            </a:p>
          </p:txBody>
        </p:sp>
      </p:grpSp>
      <p:sp>
        <p:nvSpPr>
          <p:cNvPr id="2" name="Slide Number Placeholder 1">
            <a:extLst>
              <a:ext uri="{FF2B5EF4-FFF2-40B4-BE49-F238E27FC236}">
                <a16:creationId xmlns:a16="http://schemas.microsoft.com/office/drawing/2014/main" id="{B66BC752-98F0-4484-9F23-470C5598BD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746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2000" fill="remove" nodeType="withEffect">
                                  <p:stCondLst>
                                    <p:cond delay="0"/>
                                  </p:stCondLst>
                                  <p:childTnLst>
                                    <p:animMotion origin="layout" path="M -0.65964 0.04305 L 2.06614 -0.01413 " pathEditMode="relative" rAng="0" ptsTypes="AA">
                                      <p:cBhvr>
                                        <p:cTn id="6" dur="9000" fill="hold"/>
                                        <p:tgtEl>
                                          <p:spTgt spid="29"/>
                                        </p:tgtEl>
                                        <p:attrNameLst>
                                          <p:attrName>ppt_x</p:attrName>
                                          <p:attrName>ppt_y</p:attrName>
                                        </p:attrNameLst>
                                      </p:cBhvr>
                                      <p:rCtr x="136289" y="-2870"/>
                                    </p:animMotion>
                                  </p:childTnLst>
                                </p:cTn>
                              </p:par>
                            </p:childTnLst>
                          </p:cTn>
                        </p:par>
                        <p:par>
                          <p:cTn id="7" fill="hold">
                            <p:stCondLst>
                              <p:cond delay="18000"/>
                            </p:stCondLst>
                            <p:childTnLst>
                              <p:par>
                                <p:cTn id="8" presetID="63" presetClass="path" presetSubtype="0" repeatCount="2000" fill="remove" nodeType="afterEffect">
                                  <p:stCondLst>
                                    <p:cond delay="0"/>
                                  </p:stCondLst>
                                  <p:childTnLst>
                                    <p:animMotion origin="layout" path="M -1.66667E-6 3.33333E-6 L 1.85834 -0.03218 " pathEditMode="relative" rAng="0" ptsTypes="AA">
                                      <p:cBhvr>
                                        <p:cTn id="9" dur="1000" fill="hold"/>
                                        <p:tgtEl>
                                          <p:spTgt spid="37"/>
                                        </p:tgtEl>
                                        <p:attrNameLst>
                                          <p:attrName>ppt_x</p:attrName>
                                          <p:attrName>ppt_y</p:attrName>
                                        </p:attrNameLst>
                                      </p:cBhvr>
                                      <p:rCtr x="92917" y="-1620"/>
                                    </p:animMotion>
                                  </p:childTnLst>
                                </p:cTn>
                              </p:par>
                            </p:childTnLst>
                          </p:cTn>
                        </p:par>
                        <p:par>
                          <p:cTn id="10" fill="hold">
                            <p:stCondLst>
                              <p:cond delay="20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3000"/>
            <a:lum/>
          </a:blip>
          <a:srcRect/>
          <a:stretch>
            <a:fillRect t="-39000" b="-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13A207-809F-4471-B1C8-5EA47A8FB7C9}"/>
              </a:ext>
            </a:extLst>
          </p:cNvPr>
          <p:cNvSpPr txBox="1"/>
          <p:nvPr/>
        </p:nvSpPr>
        <p:spPr>
          <a:xfrm>
            <a:off x="82274" y="38049"/>
            <a:ext cx="2032694" cy="1687890"/>
          </a:xfrm>
          <a:prstGeom prst="ellipse">
            <a:avLst/>
          </a:prstGeom>
          <a:solidFill>
            <a:srgbClr val="3660A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B800"/>
                </a:solidFill>
                <a:effectLst/>
                <a:uLnTx/>
                <a:uFillTx/>
                <a:latin typeface="Calibri" panose="020F0502020204030204"/>
                <a:ea typeface="+mn-ea"/>
                <a:cs typeface="+mn-cs"/>
              </a:rPr>
              <a:t>Speed and Effects on Visual Perception</a:t>
            </a:r>
          </a:p>
        </p:txBody>
      </p:sp>
      <p:pic>
        <p:nvPicPr>
          <p:cNvPr id="4" name="Picture 3">
            <a:extLst>
              <a:ext uri="{FF2B5EF4-FFF2-40B4-BE49-F238E27FC236}">
                <a16:creationId xmlns:a16="http://schemas.microsoft.com/office/drawing/2014/main" id="{51A0CDEA-5E06-4FC3-9844-94B17387C394}"/>
              </a:ext>
            </a:extLst>
          </p:cNvPr>
          <p:cNvPicPr>
            <a:picLocks noChangeAspect="1"/>
          </p:cNvPicPr>
          <p:nvPr/>
        </p:nvPicPr>
        <p:blipFill>
          <a:blip r:embed="rId6"/>
          <a:stretch>
            <a:fillRect/>
          </a:stretch>
        </p:blipFill>
        <p:spPr>
          <a:xfrm>
            <a:off x="3407320" y="28354"/>
            <a:ext cx="6229840" cy="1325676"/>
          </a:xfrm>
          <a:prstGeom prst="rect">
            <a:avLst/>
          </a:prstGeom>
        </p:spPr>
      </p:pic>
      <p:sp>
        <p:nvSpPr>
          <p:cNvPr id="7" name="Rectangle 6">
            <a:extLst>
              <a:ext uri="{FF2B5EF4-FFF2-40B4-BE49-F238E27FC236}">
                <a16:creationId xmlns:a16="http://schemas.microsoft.com/office/drawing/2014/main" id="{C76C0896-25E7-44FE-AD05-4E7FA52E40D7}"/>
              </a:ext>
            </a:extLst>
          </p:cNvPr>
          <p:cNvSpPr/>
          <p:nvPr/>
        </p:nvSpPr>
        <p:spPr>
          <a:xfrm>
            <a:off x="2191398" y="1047809"/>
            <a:ext cx="8661679" cy="782322"/>
          </a:xfrm>
          <a:prstGeom prst="rect">
            <a:avLst/>
          </a:prstGeom>
          <a:solidFill>
            <a:srgbClr val="4472C3"/>
          </a:solidFill>
          <a:ln w="9525">
            <a:solidFill>
              <a:srgbClr val="203864"/>
            </a:solidFill>
          </a:ln>
          <a:effectLst>
            <a:outerShdw blurRad="225425" dist="50800" dir="5220000" algn="ctr">
              <a:srgbClr val="000000">
                <a:alpha val="33000"/>
              </a:srgbClr>
            </a:outerShdw>
          </a:effectLst>
          <a:scene3d>
            <a:camera prst="orthographicFront"/>
            <a:lightRig rig="harsh" dir="t">
              <a:rot lat="0" lon="0" rev="3000000"/>
            </a:lightRig>
          </a:scene3d>
          <a:sp3d extrusionH="254000" contourW="19050">
            <a:bevelT w="82550" h="44450"/>
            <a:bevelB w="82550" h="44450" prst="angle"/>
            <a:contourClr>
              <a:srgbClr val="FFFFFF"/>
            </a:contourClr>
          </a:sp3d>
        </p:spPr>
        <p:txBody>
          <a:bodyPr wrap="none" lIns="91440" tIns="45720" rIns="91440" bIns="45720">
            <a:prstTxWarp prst="textFadeRight">
              <a:avLst>
                <a:gd name="adj" fmla="val 37686"/>
              </a:avLst>
            </a:prstTxWarp>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rgbClr val="F2B800"/>
                </a:solidFill>
                <a:effectLst/>
                <a:uLnTx/>
                <a:uFillTx/>
                <a:latin typeface="Calibri" panose="020F0502020204030204"/>
                <a:ea typeface="+mn-ea"/>
                <a:cs typeface="+mn-cs"/>
              </a:rPr>
              <a:t>The Field of Vision Narrows</a:t>
            </a:r>
          </a:p>
        </p:txBody>
      </p:sp>
      <p:pic>
        <p:nvPicPr>
          <p:cNvPr id="6" name="A5">
            <a:hlinkClick r:id="" action="ppaction://media"/>
            <a:extLst>
              <a:ext uri="{FF2B5EF4-FFF2-40B4-BE49-F238E27FC236}">
                <a16:creationId xmlns:a16="http://schemas.microsoft.com/office/drawing/2014/main" id="{481ECE97-7761-435E-AE80-1539F531AA94}"/>
              </a:ext>
            </a:extLst>
          </p:cNvPr>
          <p:cNvPicPr>
            <a:picLocks noChangeAspect="1"/>
          </p:cNvPicPr>
          <p:nvPr>
            <a:videoFile r:link="rId2"/>
            <p:extLst>
              <p:ext uri="{DAA4B4D4-6D71-4841-9C94-3DE7FCFB9230}">
                <p14:media xmlns:p14="http://schemas.microsoft.com/office/powerpoint/2010/main" r:embed="rId1">
                  <p14:fade in="3000"/>
                </p14:media>
              </p:ext>
            </p:extLst>
          </p:nvPr>
        </p:nvPicPr>
        <p:blipFill>
          <a:blip r:embed="rId7"/>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5A52B106-6919-46EF-997A-E1899C5396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9875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0"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1" name="Oval 10">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2"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4" name="Rectangle 13">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1CA2F2-3CCE-41E8-9D8C-A5137C90901B}"/>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End Session 1 Part </a:t>
            </a:r>
            <a:r>
              <a:rPr lang="en-US" sz="4000" dirty="0">
                <a:solidFill>
                  <a:schemeClr val="bg2"/>
                </a:solidFill>
              </a:rPr>
              <a:t>1B</a:t>
            </a:r>
            <a:endParaRPr lang="en-US" sz="4000" kern="1200" dirty="0">
              <a:solidFill>
                <a:schemeClr val="bg2"/>
              </a:solidFill>
              <a:latin typeface="+mj-lt"/>
              <a:ea typeface="+mj-ea"/>
              <a:cs typeface="+mj-cs"/>
            </a:endParaRPr>
          </a:p>
        </p:txBody>
      </p:sp>
      <p:sp>
        <p:nvSpPr>
          <p:cNvPr id="4" name="Slide Number Placeholder 3">
            <a:extLst>
              <a:ext uri="{FF2B5EF4-FFF2-40B4-BE49-F238E27FC236}">
                <a16:creationId xmlns:a16="http://schemas.microsoft.com/office/drawing/2014/main" id="{61F0E471-70C7-42E6-BFAD-C04FEE624E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96947305-64B1-467F-A9FA-F92415AA2450}" type="slidenum">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25</a:t>
            </a:fld>
            <a:endParaRPr kumimoji="0" lang="en-US" b="0" i="0" u="none" strike="noStrike" cap="none" spc="0" normalizeH="0" baseline="0" noProof="0">
              <a:ln>
                <a:noFill/>
              </a:ln>
              <a:solidFill>
                <a:schemeClr val="tx1"/>
              </a:solidFill>
              <a:effectLst/>
              <a:uLnTx/>
              <a:uFillTx/>
            </a:endParaRPr>
          </a:p>
        </p:txBody>
      </p:sp>
      <p:sp>
        <p:nvSpPr>
          <p:cNvPr id="3" name="Arrow: Down 2">
            <a:extLst>
              <a:ext uri="{FF2B5EF4-FFF2-40B4-BE49-F238E27FC236}">
                <a16:creationId xmlns:a16="http://schemas.microsoft.com/office/drawing/2014/main" id="{81A26E95-EB6D-4D2B-8FE3-7E8E8BCD141D}"/>
              </a:ext>
            </a:extLst>
          </p:cNvPr>
          <p:cNvSpPr/>
          <p:nvPr/>
        </p:nvSpPr>
        <p:spPr>
          <a:xfrm>
            <a:off x="8168915" y="3207813"/>
            <a:ext cx="3977420" cy="384175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Next:  Session 1-1C</a:t>
            </a:r>
          </a:p>
          <a:p>
            <a:pPr algn="ctr"/>
            <a:r>
              <a:rPr lang="en-US" dirty="0"/>
              <a:t>Habits to Improve Perception</a:t>
            </a:r>
          </a:p>
        </p:txBody>
      </p:sp>
    </p:spTree>
    <p:extLst>
      <p:ext uri="{BB962C8B-B14F-4D97-AF65-F5344CB8AC3E}">
        <p14:creationId xmlns:p14="http://schemas.microsoft.com/office/powerpoint/2010/main" val="48853226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AD803-8453-4374-B04D-F2ECC202BEBA}"/>
              </a:ext>
            </a:extLst>
          </p:cNvPr>
          <p:cNvSpPr>
            <a:spLocks noGrp="1"/>
          </p:cNvSpPr>
          <p:nvPr>
            <p:ph type="ctrTitle"/>
          </p:nvPr>
        </p:nvSpPr>
        <p:spPr>
          <a:xfrm>
            <a:off x="259974" y="478040"/>
            <a:ext cx="11672047" cy="840230"/>
          </a:xfrm>
          <a:prstGeom prst="rect">
            <a:avLst/>
          </a:prstGeom>
          <a:solidFill>
            <a:srgbClr val="0070C0"/>
          </a:solidFill>
          <a:ln>
            <a:no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sz="5400" b="1" cap="none" spc="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Franklin Gothic Medium" panose="020B0603020102020204" pitchFamily="34" charset="0"/>
              </a:rPr>
              <a:t>The Perceptual Driving Program </a:t>
            </a:r>
          </a:p>
        </p:txBody>
      </p:sp>
      <p:sp>
        <p:nvSpPr>
          <p:cNvPr id="3" name="Subtitle 2">
            <a:extLst>
              <a:ext uri="{FF2B5EF4-FFF2-40B4-BE49-F238E27FC236}">
                <a16:creationId xmlns:a16="http://schemas.microsoft.com/office/drawing/2014/main" id="{9C2E5281-A973-4822-8C09-2766F24F3A7D}"/>
              </a:ext>
            </a:extLst>
          </p:cNvPr>
          <p:cNvSpPr>
            <a:spLocks noGrp="1"/>
          </p:cNvSpPr>
          <p:nvPr>
            <p:ph type="subTitle" idx="1"/>
          </p:nvPr>
        </p:nvSpPr>
        <p:spPr>
          <a:xfrm>
            <a:off x="1523997" y="1691183"/>
            <a:ext cx="9144000" cy="1655762"/>
          </a:xfrm>
        </p:spPr>
        <p:txBody>
          <a:bodyPr>
            <a:normAutofit/>
          </a:bodyPr>
          <a:lstStyle/>
          <a:p>
            <a:r>
              <a:rPr lang="en-US" sz="4400" b="1">
                <a:solidFill>
                  <a:srgbClr val="FF9900"/>
                </a:solidFill>
              </a:rPr>
              <a:t>Session One</a:t>
            </a:r>
          </a:p>
        </p:txBody>
      </p:sp>
      <p:sp>
        <p:nvSpPr>
          <p:cNvPr id="5" name="Rectangle 4">
            <a:extLst>
              <a:ext uri="{FF2B5EF4-FFF2-40B4-BE49-F238E27FC236}">
                <a16:creationId xmlns:a16="http://schemas.microsoft.com/office/drawing/2014/main" id="{469C962D-7877-4CFA-84BA-184967671666}"/>
              </a:ext>
            </a:extLst>
          </p:cNvPr>
          <p:cNvSpPr/>
          <p:nvPr/>
        </p:nvSpPr>
        <p:spPr>
          <a:xfrm>
            <a:off x="458233" y="2519064"/>
            <a:ext cx="11275528" cy="32932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200" b="1" i="0" u="none" strike="noStrike" kern="1200" cap="none" spc="0" normalizeH="0" baseline="0" noProof="0" dirty="0">
                <a:ln>
                  <a:noFill/>
                </a:ln>
                <a:solidFill>
                  <a:srgbClr val="203864"/>
                </a:solidFill>
                <a:effectLst/>
                <a:uLnTx/>
                <a:uFillTx/>
                <a:latin typeface="Calibri" panose="020F0502020204030204"/>
                <a:ea typeface="+mn-ea"/>
                <a:cs typeface="+mn-cs"/>
              </a:rPr>
              <a:t>Nature of Perception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200" b="1" i="0" u="none" strike="noStrike" kern="1200" cap="none" spc="0" normalizeH="0" baseline="0" noProof="0" dirty="0">
                <a:ln>
                  <a:noFill/>
                </a:ln>
                <a:solidFill>
                  <a:srgbClr val="203864"/>
                </a:solidFill>
                <a:effectLst/>
                <a:uLnTx/>
                <a:uFillTx/>
                <a:latin typeface="Calibri" panose="020F0502020204030204"/>
                <a:ea typeface="+mn-ea"/>
                <a:cs typeface="+mn-cs"/>
              </a:rPr>
              <a:t>Habits to Improve Perception</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200" b="1" i="0" u="none" strike="noStrike" kern="1200" cap="none" spc="0" normalizeH="0" baseline="0" noProof="0" dirty="0">
                <a:ln>
                  <a:noFill/>
                </a:ln>
                <a:solidFill>
                  <a:srgbClr val="203864"/>
                </a:solidFill>
                <a:effectLst/>
                <a:uLnTx/>
                <a:uFillTx/>
                <a:latin typeface="Calibri" panose="020F0502020204030204"/>
                <a:ea typeface="+mn-ea"/>
                <a:cs typeface="+mn-cs"/>
              </a:rPr>
              <a:t>Eye Habits for Vehicle Control</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200" b="1" i="0" u="none" strike="noStrike" kern="1200" cap="none" spc="0" normalizeH="0" baseline="0" noProof="0" dirty="0">
                <a:ln>
                  <a:noFill/>
                </a:ln>
                <a:solidFill>
                  <a:srgbClr val="203864"/>
                </a:solidFill>
                <a:effectLst/>
                <a:uLnTx/>
                <a:uFillTx/>
                <a:latin typeface="Calibri" panose="020F0502020204030204"/>
                <a:ea typeface="+mn-ea"/>
                <a:cs typeface="+mn-cs"/>
              </a:rPr>
              <a:t>Search Habits for Identification</a:t>
            </a:r>
          </a:p>
        </p:txBody>
      </p:sp>
    </p:spTree>
    <p:extLst>
      <p:ext uri="{BB962C8B-B14F-4D97-AF65-F5344CB8AC3E}">
        <p14:creationId xmlns:p14="http://schemas.microsoft.com/office/powerpoint/2010/main" val="931313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8CEF7CB-628A-483F-B270-CB5E165E9573}"/>
              </a:ext>
            </a:extLst>
          </p:cNvPr>
          <p:cNvSpPr>
            <a:spLocks noGrp="1" noChangeArrowheads="1"/>
          </p:cNvSpPr>
          <p:nvPr>
            <p:ph type="title" idx="4294967295"/>
          </p:nvPr>
        </p:nvSpPr>
        <p:spPr>
          <a:xfrm>
            <a:off x="189035" y="685800"/>
            <a:ext cx="2743200" cy="2743200"/>
          </a:xfrm>
          <a:prstGeom prst="ellipse">
            <a:avLst/>
          </a:prstGeom>
          <a:solidFill>
            <a:schemeClr val="accent1"/>
          </a:solidFill>
          <a:ln w="174625" cmpd="thinThick">
            <a:solidFill>
              <a:srgbClr val="F2B8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p>
            <a:pPr algn="ctr" eaLnBrk="1" hangingPunct="1"/>
            <a:r>
              <a:rPr lang="en-US" altLang="en-US" sz="2600" b="1" dirty="0">
                <a:solidFill>
                  <a:srgbClr val="FFFFFF"/>
                </a:solidFill>
              </a:rPr>
              <a:t>Session One Objectives</a:t>
            </a:r>
            <a:br>
              <a:rPr lang="en-US" altLang="en-US" sz="2600" b="1" dirty="0">
                <a:solidFill>
                  <a:srgbClr val="FFFFFF"/>
                </a:solidFill>
              </a:rPr>
            </a:br>
            <a:r>
              <a:rPr lang="en-US" altLang="en-US" sz="2600" b="1" dirty="0">
                <a:solidFill>
                  <a:srgbClr val="FFFFFF"/>
                </a:solidFill>
              </a:rPr>
              <a:t>Improving Perceptual Skills</a:t>
            </a:r>
          </a:p>
        </p:txBody>
      </p:sp>
      <p:graphicFrame>
        <p:nvGraphicFramePr>
          <p:cNvPr id="6149" name="Rectangle 3">
            <a:extLst>
              <a:ext uri="{FF2B5EF4-FFF2-40B4-BE49-F238E27FC236}">
                <a16:creationId xmlns:a16="http://schemas.microsoft.com/office/drawing/2014/main" id="{58187061-B94E-4F49-B6AB-2BCF5BB9A40C}"/>
              </a:ext>
            </a:extLst>
          </p:cNvPr>
          <p:cNvGraphicFramePr>
            <a:graphicFrameLocks noGrp="1"/>
          </p:cNvGraphicFramePr>
          <p:nvPr>
            <p:ph idx="4294967295"/>
          </p:nvPr>
        </p:nvGraphicFramePr>
        <p:xfrm>
          <a:off x="3227265" y="278424"/>
          <a:ext cx="87757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0260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4000" tmFilter="0, 0; .2, .5; .8, .5; 1, 0"/>
                                        <p:tgtEl>
                                          <p:spTgt spid="6149">
                                            <p:graphicEl>
                                              <a:dgm id="{0BE805A4-B158-461C-B9FB-9D80EEB3FCA3}"/>
                                            </p:graphicEl>
                                          </p:spTgt>
                                        </p:tgtEl>
                                      </p:cBhvr>
                                    </p:animEffect>
                                    <p:animScale>
                                      <p:cBhvr>
                                        <p:cTn id="7" dur="2000" autoRev="1" fill="hold"/>
                                        <p:tgtEl>
                                          <p:spTgt spid="6149">
                                            <p:graphicEl>
                                              <a:dgm id="{0BE805A4-B158-461C-B9FB-9D80EEB3FCA3}"/>
                                            </p:graphicEl>
                                          </p:spTgt>
                                        </p:tgtEl>
                                      </p:cBhvr>
                                      <p:by x="105000" y="105000"/>
                                    </p:animScale>
                                  </p:childTnLst>
                                </p:cTn>
                              </p:par>
                            </p:childTnLst>
                          </p:cTn>
                        </p:par>
                        <p:par>
                          <p:cTn id="8" fill="hold">
                            <p:stCondLst>
                              <p:cond delay="4000"/>
                            </p:stCondLst>
                            <p:childTnLst>
                              <p:par>
                                <p:cTn id="9" presetID="26" presetClass="emph" presetSubtype="0" fill="hold" grpId="0" nodeType="afterEffect">
                                  <p:stCondLst>
                                    <p:cond delay="0"/>
                                  </p:stCondLst>
                                  <p:childTnLst>
                                    <p:animEffect transition="out" filter="fade">
                                      <p:cBhvr>
                                        <p:cTn id="10" dur="4000" tmFilter="0, 0; .2, .5; .8, .5; 1, 0"/>
                                        <p:tgtEl>
                                          <p:spTgt spid="6149">
                                            <p:graphicEl>
                                              <a:dgm id="{0D0B6A5E-534C-4C0B-ADF9-5932ADC96F6B}"/>
                                            </p:graphicEl>
                                          </p:spTgt>
                                        </p:tgtEl>
                                      </p:cBhvr>
                                    </p:animEffect>
                                    <p:animScale>
                                      <p:cBhvr>
                                        <p:cTn id="11" dur="2000" autoRev="1" fill="hold"/>
                                        <p:tgtEl>
                                          <p:spTgt spid="6149">
                                            <p:graphicEl>
                                              <a:dgm id="{0D0B6A5E-534C-4C0B-ADF9-5932ADC96F6B}"/>
                                            </p:graphicEl>
                                          </p:spTgt>
                                        </p:tgtEl>
                                      </p:cBhvr>
                                      <p:by x="105000" y="105000"/>
                                    </p:animScale>
                                  </p:childTnLst>
                                </p:cTn>
                              </p:par>
                            </p:childTnLst>
                          </p:cTn>
                        </p:par>
                        <p:par>
                          <p:cTn id="12" fill="hold">
                            <p:stCondLst>
                              <p:cond delay="8000"/>
                            </p:stCondLst>
                            <p:childTnLst>
                              <p:par>
                                <p:cTn id="13" presetID="26" presetClass="emph" presetSubtype="0" fill="hold" grpId="0" nodeType="afterEffect">
                                  <p:stCondLst>
                                    <p:cond delay="0"/>
                                  </p:stCondLst>
                                  <p:childTnLst>
                                    <p:animEffect transition="out" filter="fade">
                                      <p:cBhvr>
                                        <p:cTn id="14" dur="4000" tmFilter="0, 0; .2, .5; .8, .5; 1, 0"/>
                                        <p:tgtEl>
                                          <p:spTgt spid="6149">
                                            <p:graphicEl>
                                              <a:dgm id="{C62FD92A-09CF-449F-B7E7-8A56543DC295}"/>
                                            </p:graphicEl>
                                          </p:spTgt>
                                        </p:tgtEl>
                                      </p:cBhvr>
                                    </p:animEffect>
                                    <p:animScale>
                                      <p:cBhvr>
                                        <p:cTn id="15" dur="2000" autoRev="1" fill="hold"/>
                                        <p:tgtEl>
                                          <p:spTgt spid="6149">
                                            <p:graphicEl>
                                              <a:dgm id="{C62FD92A-09CF-449F-B7E7-8A56543DC295}"/>
                                            </p:graphicEl>
                                          </p:spTgt>
                                        </p:tgtEl>
                                      </p:cBhvr>
                                      <p:by x="105000" y="105000"/>
                                    </p:animScale>
                                  </p:childTnLst>
                                </p:cTn>
                              </p:par>
                            </p:childTnLst>
                          </p:cTn>
                        </p:par>
                        <p:par>
                          <p:cTn id="16" fill="hold">
                            <p:stCondLst>
                              <p:cond delay="12000"/>
                            </p:stCondLst>
                            <p:childTnLst>
                              <p:par>
                                <p:cTn id="17" presetID="26" presetClass="emph" presetSubtype="0" fill="hold" grpId="0" nodeType="afterEffect">
                                  <p:stCondLst>
                                    <p:cond delay="0"/>
                                  </p:stCondLst>
                                  <p:childTnLst>
                                    <p:animEffect transition="out" filter="fade">
                                      <p:cBhvr>
                                        <p:cTn id="18" dur="4000" tmFilter="0, 0; .2, .5; .8, .5; 1, 0"/>
                                        <p:tgtEl>
                                          <p:spTgt spid="6149">
                                            <p:graphicEl>
                                              <a:dgm id="{1C9F0C1C-1486-4D84-94EB-ECD97C262EA8}"/>
                                            </p:graphicEl>
                                          </p:spTgt>
                                        </p:tgtEl>
                                      </p:cBhvr>
                                    </p:animEffect>
                                    <p:animScale>
                                      <p:cBhvr>
                                        <p:cTn id="19" dur="2000" autoRev="1" fill="hold"/>
                                        <p:tgtEl>
                                          <p:spTgt spid="6149">
                                            <p:graphicEl>
                                              <a:dgm id="{1C9F0C1C-1486-4D84-94EB-ECD97C262EA8}"/>
                                            </p:graphicEl>
                                          </p:spTgt>
                                        </p:tgtEl>
                                      </p:cBhvr>
                                      <p:by x="105000" y="105000"/>
                                    </p:animScale>
                                  </p:childTnLst>
                                </p:cTn>
                              </p:par>
                            </p:childTnLst>
                          </p:cTn>
                        </p:par>
                        <p:par>
                          <p:cTn id="20" fill="hold">
                            <p:stCondLst>
                              <p:cond delay="16000"/>
                            </p:stCondLst>
                            <p:childTnLst>
                              <p:par>
                                <p:cTn id="21" presetID="26" presetClass="emph" presetSubtype="0" fill="hold" grpId="0" nodeType="afterEffect">
                                  <p:stCondLst>
                                    <p:cond delay="0"/>
                                  </p:stCondLst>
                                  <p:childTnLst>
                                    <p:animEffect transition="out" filter="fade">
                                      <p:cBhvr>
                                        <p:cTn id="22" dur="4000" tmFilter="0, 0; .2, .5; .8, .5; 1, 0"/>
                                        <p:tgtEl>
                                          <p:spTgt spid="6149">
                                            <p:graphicEl>
                                              <a:dgm id="{ED06CF1C-561F-42B4-8FA6-B36144293FF7}"/>
                                            </p:graphicEl>
                                          </p:spTgt>
                                        </p:tgtEl>
                                      </p:cBhvr>
                                    </p:animEffect>
                                    <p:animScale>
                                      <p:cBhvr>
                                        <p:cTn id="23" dur="2000" autoRev="1" fill="hold"/>
                                        <p:tgtEl>
                                          <p:spTgt spid="6149">
                                            <p:graphicEl>
                                              <a:dgm id="{ED06CF1C-561F-42B4-8FA6-B36144293FF7}"/>
                                            </p:graphicEl>
                                          </p:spTgt>
                                        </p:tgtEl>
                                      </p:cBhvr>
                                      <p:by x="105000" y="105000"/>
                                    </p:animScale>
                                  </p:childTnLst>
                                </p:cTn>
                              </p:par>
                            </p:childTnLst>
                          </p:cTn>
                        </p:par>
                        <p:par>
                          <p:cTn id="24" fill="hold">
                            <p:stCondLst>
                              <p:cond delay="20000"/>
                            </p:stCondLst>
                            <p:childTnLst>
                              <p:par>
                                <p:cTn id="25" presetID="26" presetClass="emph" presetSubtype="0" fill="hold" grpId="0" nodeType="afterEffect">
                                  <p:stCondLst>
                                    <p:cond delay="0"/>
                                  </p:stCondLst>
                                  <p:childTnLst>
                                    <p:animEffect transition="out" filter="fade">
                                      <p:cBhvr>
                                        <p:cTn id="26" dur="4000" tmFilter="0, 0; .2, .5; .8, .5; 1, 0"/>
                                        <p:tgtEl>
                                          <p:spTgt spid="6149">
                                            <p:graphicEl>
                                              <a:dgm id="{20C0B8D6-1817-4E7B-BB59-CFC41CA3B355}"/>
                                            </p:graphicEl>
                                          </p:spTgt>
                                        </p:tgtEl>
                                      </p:cBhvr>
                                    </p:animEffect>
                                    <p:animScale>
                                      <p:cBhvr>
                                        <p:cTn id="27" dur="2000" autoRev="1" fill="hold"/>
                                        <p:tgtEl>
                                          <p:spTgt spid="6149">
                                            <p:graphicEl>
                                              <a:dgm id="{20C0B8D6-1817-4E7B-BB59-CFC41CA3B355}"/>
                                            </p:graphicEl>
                                          </p:spTgt>
                                        </p:tgtEl>
                                      </p:cBhvr>
                                      <p:by x="105000" y="105000"/>
                                    </p:animScale>
                                  </p:childTnLst>
                                </p:cTn>
                              </p:par>
                            </p:childTnLst>
                          </p:cTn>
                        </p:par>
                        <p:par>
                          <p:cTn id="28" fill="hold">
                            <p:stCondLst>
                              <p:cond delay="24000"/>
                            </p:stCondLst>
                            <p:childTnLst>
                              <p:par>
                                <p:cTn id="29" presetID="26" presetClass="emph" presetSubtype="0" fill="hold" grpId="0" nodeType="afterEffect">
                                  <p:stCondLst>
                                    <p:cond delay="0"/>
                                  </p:stCondLst>
                                  <p:childTnLst>
                                    <p:animEffect transition="out" filter="fade">
                                      <p:cBhvr>
                                        <p:cTn id="30" dur="4000" tmFilter="0, 0; .2, .5; .8, .5; 1, 0"/>
                                        <p:tgtEl>
                                          <p:spTgt spid="6149">
                                            <p:graphicEl>
                                              <a:dgm id="{8844BDF0-1330-420A-B6A5-42B0F7003DA8}"/>
                                            </p:graphicEl>
                                          </p:spTgt>
                                        </p:tgtEl>
                                      </p:cBhvr>
                                    </p:animEffect>
                                    <p:animScale>
                                      <p:cBhvr>
                                        <p:cTn id="31" dur="2000" autoRev="1" fill="hold"/>
                                        <p:tgtEl>
                                          <p:spTgt spid="6149">
                                            <p:graphicEl>
                                              <a:dgm id="{8844BDF0-1330-420A-B6A5-42B0F7003DA8}"/>
                                            </p:graphicEl>
                                          </p:spTgt>
                                        </p:tgtEl>
                                      </p:cBhvr>
                                      <p:by x="105000" y="105000"/>
                                    </p:animScale>
                                  </p:childTnLst>
                                </p:cTn>
                              </p:par>
                            </p:childTnLst>
                          </p:cTn>
                        </p:par>
                        <p:par>
                          <p:cTn id="32" fill="hold">
                            <p:stCondLst>
                              <p:cond delay="28000"/>
                            </p:stCondLst>
                            <p:childTnLst>
                              <p:par>
                                <p:cTn id="33" presetID="26" presetClass="emph" presetSubtype="0" fill="hold" grpId="0" nodeType="afterEffect">
                                  <p:stCondLst>
                                    <p:cond delay="0"/>
                                  </p:stCondLst>
                                  <p:childTnLst>
                                    <p:animEffect transition="out" filter="fade">
                                      <p:cBhvr>
                                        <p:cTn id="34" dur="4000" tmFilter="0, 0; .2, .5; .8, .5; 1, 0"/>
                                        <p:tgtEl>
                                          <p:spTgt spid="6149">
                                            <p:graphicEl>
                                              <a:dgm id="{F3D94DB2-7335-4421-B839-29EAEAEF7241}"/>
                                            </p:graphicEl>
                                          </p:spTgt>
                                        </p:tgtEl>
                                      </p:cBhvr>
                                    </p:animEffect>
                                    <p:animScale>
                                      <p:cBhvr>
                                        <p:cTn id="35" dur="2000" autoRev="1" fill="hold"/>
                                        <p:tgtEl>
                                          <p:spTgt spid="6149">
                                            <p:graphicEl>
                                              <a:dgm id="{F3D94DB2-7335-4421-B839-29EAEAEF7241}"/>
                                            </p:graphicEl>
                                          </p:spTgt>
                                        </p:tgtEl>
                                      </p:cBhvr>
                                      <p:by x="105000" y="105000"/>
                                    </p:animScale>
                                  </p:childTnLst>
                                </p:cTn>
                              </p:par>
                            </p:childTnLst>
                          </p:cTn>
                        </p:par>
                        <p:par>
                          <p:cTn id="36" fill="hold">
                            <p:stCondLst>
                              <p:cond delay="32000"/>
                            </p:stCondLst>
                            <p:childTnLst>
                              <p:par>
                                <p:cTn id="37" presetID="26" presetClass="emph" presetSubtype="0" fill="hold" grpId="0" nodeType="afterEffect">
                                  <p:stCondLst>
                                    <p:cond delay="0"/>
                                  </p:stCondLst>
                                  <p:childTnLst>
                                    <p:animEffect transition="out" filter="fade">
                                      <p:cBhvr>
                                        <p:cTn id="38" dur="4000" tmFilter="0, 0; .2, .5; .8, .5; 1, 0"/>
                                        <p:tgtEl>
                                          <p:spTgt spid="6149">
                                            <p:graphicEl>
                                              <a:dgm id="{9F47527E-83E8-4F33-9D2D-9A363B54F4BE}"/>
                                            </p:graphicEl>
                                          </p:spTgt>
                                        </p:tgtEl>
                                      </p:cBhvr>
                                    </p:animEffect>
                                    <p:animScale>
                                      <p:cBhvr>
                                        <p:cTn id="39" dur="2000" autoRev="1" fill="hold"/>
                                        <p:tgtEl>
                                          <p:spTgt spid="6149">
                                            <p:graphicEl>
                                              <a:dgm id="{9F47527E-83E8-4F33-9D2D-9A363B54F4BE}"/>
                                            </p:graphicEl>
                                          </p:spTgt>
                                        </p:tgtEl>
                                      </p:cBhvr>
                                      <p:by x="105000" y="105000"/>
                                    </p:animScale>
                                  </p:childTnLst>
                                </p:cTn>
                              </p:par>
                            </p:childTnLst>
                          </p:cTn>
                        </p:par>
                        <p:par>
                          <p:cTn id="40" fill="hold">
                            <p:stCondLst>
                              <p:cond delay="36000"/>
                            </p:stCondLst>
                            <p:childTnLst>
                              <p:par>
                                <p:cTn id="41" presetID="26" presetClass="emph" presetSubtype="0" fill="hold" grpId="0" nodeType="afterEffect">
                                  <p:stCondLst>
                                    <p:cond delay="0"/>
                                  </p:stCondLst>
                                  <p:childTnLst>
                                    <p:animEffect transition="out" filter="fade">
                                      <p:cBhvr>
                                        <p:cTn id="42" dur="4000" tmFilter="0, 0; .2, .5; .8, .5; 1, 0"/>
                                        <p:tgtEl>
                                          <p:spTgt spid="6149">
                                            <p:graphicEl>
                                              <a:dgm id="{8664FFBA-4386-4C1D-86E4-C1C2E0049B36}"/>
                                            </p:graphicEl>
                                          </p:spTgt>
                                        </p:tgtEl>
                                      </p:cBhvr>
                                    </p:animEffect>
                                    <p:animScale>
                                      <p:cBhvr>
                                        <p:cTn id="43" dur="2000" autoRev="1" fill="hold"/>
                                        <p:tgtEl>
                                          <p:spTgt spid="6149">
                                            <p:graphicEl>
                                              <a:dgm id="{8664FFBA-4386-4C1D-86E4-C1C2E0049B3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149"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AD803-8453-4374-B04D-F2ECC202BEBA}"/>
              </a:ext>
            </a:extLst>
          </p:cNvPr>
          <p:cNvSpPr>
            <a:spLocks noGrp="1"/>
          </p:cNvSpPr>
          <p:nvPr>
            <p:ph type="ctrTitle"/>
          </p:nvPr>
        </p:nvSpPr>
        <p:spPr>
          <a:xfrm>
            <a:off x="259974" y="478040"/>
            <a:ext cx="11672047" cy="840230"/>
          </a:xfrm>
          <a:prstGeom prst="rect">
            <a:avLst/>
          </a:prstGeom>
          <a:solidFill>
            <a:srgbClr val="0070C0"/>
          </a:solidFill>
          <a:ln>
            <a:no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sz="5400" b="1" cap="none" spc="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Franklin Gothic Medium" panose="020B0603020102020204" pitchFamily="34" charset="0"/>
              </a:rPr>
              <a:t>The Perceptual Driving Program </a:t>
            </a:r>
          </a:p>
        </p:txBody>
      </p:sp>
      <p:sp>
        <p:nvSpPr>
          <p:cNvPr id="3" name="Subtitle 2">
            <a:extLst>
              <a:ext uri="{FF2B5EF4-FFF2-40B4-BE49-F238E27FC236}">
                <a16:creationId xmlns:a16="http://schemas.microsoft.com/office/drawing/2014/main" id="{9C2E5281-A973-4822-8C09-2766F24F3A7D}"/>
              </a:ext>
            </a:extLst>
          </p:cNvPr>
          <p:cNvSpPr>
            <a:spLocks noGrp="1"/>
          </p:cNvSpPr>
          <p:nvPr>
            <p:ph type="subTitle" idx="1"/>
          </p:nvPr>
        </p:nvSpPr>
        <p:spPr>
          <a:xfrm>
            <a:off x="1524003" y="1318270"/>
            <a:ext cx="9144000" cy="1655762"/>
          </a:xfrm>
        </p:spPr>
        <p:txBody>
          <a:bodyPr>
            <a:normAutofit/>
          </a:bodyPr>
          <a:lstStyle/>
          <a:p>
            <a:r>
              <a:rPr lang="en-US" sz="8800" b="1">
                <a:solidFill>
                  <a:srgbClr val="002060"/>
                </a:solidFill>
              </a:rPr>
              <a:t>HTS</a:t>
            </a:r>
          </a:p>
        </p:txBody>
      </p:sp>
      <p:sp>
        <p:nvSpPr>
          <p:cNvPr id="5" name="Rectangle 4">
            <a:extLst>
              <a:ext uri="{FF2B5EF4-FFF2-40B4-BE49-F238E27FC236}">
                <a16:creationId xmlns:a16="http://schemas.microsoft.com/office/drawing/2014/main" id="{469C962D-7877-4CFA-84BA-184967671666}"/>
              </a:ext>
            </a:extLst>
          </p:cNvPr>
          <p:cNvSpPr/>
          <p:nvPr/>
        </p:nvSpPr>
        <p:spPr>
          <a:xfrm>
            <a:off x="1253833" y="2473036"/>
            <a:ext cx="10238512" cy="341632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03864"/>
                </a:solidFill>
                <a:effectLst/>
                <a:uLnTx/>
                <a:uFillTx/>
                <a:latin typeface="Calibri" panose="020F0502020204030204"/>
                <a:ea typeface="+mn-ea"/>
                <a:cs typeface="+mn-cs"/>
              </a:rPr>
              <a:t> Highway Transportation System</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srgbClr val="203864"/>
                </a:solidFill>
                <a:effectLst/>
                <a:uLnTx/>
                <a:uFillTx/>
                <a:latin typeface="Calibri" panose="020F0502020204030204"/>
                <a:ea typeface="+mn-ea"/>
                <a:cs typeface="+mn-cs"/>
              </a:rPr>
              <a:t>It is complex</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a:noFill/>
                </a:ln>
                <a:solidFill>
                  <a:srgbClr val="203864"/>
                </a:solidFill>
                <a:effectLst/>
                <a:uLnTx/>
                <a:uFillTx/>
                <a:latin typeface="Calibri" panose="020F0502020204030204"/>
                <a:ea typeface="+mn-ea"/>
                <a:cs typeface="+mn-cs"/>
              </a:rPr>
              <a:t>Has many interacting parts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03864"/>
                </a:solidFill>
                <a:effectLst/>
                <a:uLnTx/>
                <a:uFillTx/>
                <a:latin typeface="Calibri" panose="020F0502020204030204"/>
                <a:ea typeface="+mn-ea"/>
                <a:cs typeface="+mn-cs"/>
              </a:rPr>
              <a:t>Can result in many problems</a:t>
            </a:r>
          </a:p>
        </p:txBody>
      </p:sp>
    </p:spTree>
    <p:extLst>
      <p:ext uri="{BB962C8B-B14F-4D97-AF65-F5344CB8AC3E}">
        <p14:creationId xmlns:p14="http://schemas.microsoft.com/office/powerpoint/2010/main" val="4040509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AD803-8453-4374-B04D-F2ECC202BEBA}"/>
              </a:ext>
            </a:extLst>
          </p:cNvPr>
          <p:cNvSpPr>
            <a:spLocks noGrp="1"/>
          </p:cNvSpPr>
          <p:nvPr>
            <p:ph type="ctrTitle"/>
          </p:nvPr>
        </p:nvSpPr>
        <p:spPr>
          <a:xfrm>
            <a:off x="120489" y="247120"/>
            <a:ext cx="9652953" cy="840230"/>
          </a:xfrm>
          <a:prstGeom prst="rect">
            <a:avLst/>
          </a:prstGeom>
          <a:solidFill>
            <a:srgbClr val="0070C0"/>
          </a:solidFill>
          <a:ln>
            <a:no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sz="5400" b="1" cap="none" spc="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Franklin Gothic Medium" panose="020B0603020102020204" pitchFamily="34" charset="0"/>
              </a:rPr>
              <a:t>Complexity</a:t>
            </a:r>
            <a:endParaRPr lang="en-US" sz="54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Franklin Gothic Medium" panose="020B0603020102020204" pitchFamily="34" charset="0"/>
            </a:endParaRPr>
          </a:p>
        </p:txBody>
      </p:sp>
      <p:sp>
        <p:nvSpPr>
          <p:cNvPr id="3" name="Subtitle 2">
            <a:extLst>
              <a:ext uri="{FF2B5EF4-FFF2-40B4-BE49-F238E27FC236}">
                <a16:creationId xmlns:a16="http://schemas.microsoft.com/office/drawing/2014/main" id="{9C2E5281-A973-4822-8C09-2766F24F3A7D}"/>
              </a:ext>
            </a:extLst>
          </p:cNvPr>
          <p:cNvSpPr>
            <a:spLocks noGrp="1"/>
          </p:cNvSpPr>
          <p:nvPr>
            <p:ph type="subTitle" idx="1"/>
          </p:nvPr>
        </p:nvSpPr>
        <p:spPr>
          <a:xfrm>
            <a:off x="608247" y="1163907"/>
            <a:ext cx="9144000" cy="1655762"/>
          </a:xfrm>
        </p:spPr>
        <p:txBody>
          <a:bodyPr>
            <a:normAutofit/>
          </a:bodyPr>
          <a:lstStyle/>
          <a:p>
            <a:r>
              <a:rPr lang="en-US" sz="8800" b="1">
                <a:solidFill>
                  <a:srgbClr val="002060"/>
                </a:solidFill>
              </a:rPr>
              <a:t>HTS</a:t>
            </a:r>
          </a:p>
        </p:txBody>
      </p:sp>
      <p:sp>
        <p:nvSpPr>
          <p:cNvPr id="48" name="Freeform: Shape 47">
            <a:extLst>
              <a:ext uri="{FF2B5EF4-FFF2-40B4-BE49-F238E27FC236}">
                <a16:creationId xmlns:a16="http://schemas.microsoft.com/office/drawing/2014/main" id="{932B13F9-029E-4B54-A865-4DDAB8A1B729}"/>
              </a:ext>
            </a:extLst>
          </p:cNvPr>
          <p:cNvSpPr/>
          <p:nvPr/>
        </p:nvSpPr>
        <p:spPr>
          <a:xfrm>
            <a:off x="1690300" y="3823423"/>
            <a:ext cx="2286000" cy="2286000"/>
          </a:xfrm>
          <a:custGeom>
            <a:avLst/>
            <a:gdLst>
              <a:gd name="connsiteX0" fmla="*/ 1642173 w 2313558"/>
              <a:gd name="connsiteY0" fmla="*/ 368870 h 2313558"/>
              <a:gd name="connsiteX1" fmla="*/ 1822131 w 2313558"/>
              <a:gd name="connsiteY1" fmla="*/ 217859 h 2313558"/>
              <a:gd name="connsiteX2" fmla="*/ 1965897 w 2313558"/>
              <a:gd name="connsiteY2" fmla="*/ 338493 h 2313558"/>
              <a:gd name="connsiteX3" fmla="*/ 1848430 w 2313558"/>
              <a:gd name="connsiteY3" fmla="*/ 541940 h 2313558"/>
              <a:gd name="connsiteX4" fmla="*/ 2035071 w 2313558"/>
              <a:gd name="connsiteY4" fmla="*/ 865211 h 2313558"/>
              <a:gd name="connsiteX5" fmla="*/ 2269994 w 2313558"/>
              <a:gd name="connsiteY5" fmla="*/ 865205 h 2313558"/>
              <a:gd name="connsiteX6" fmla="*/ 2302584 w 2313558"/>
              <a:gd name="connsiteY6" fmla="*/ 1050027 h 2313558"/>
              <a:gd name="connsiteX7" fmla="*/ 2081825 w 2313558"/>
              <a:gd name="connsiteY7" fmla="*/ 1130370 h 2313558"/>
              <a:gd name="connsiteX8" fmla="*/ 2017005 w 2313558"/>
              <a:gd name="connsiteY8" fmla="*/ 1497981 h 2313558"/>
              <a:gd name="connsiteX9" fmla="*/ 2196972 w 2313558"/>
              <a:gd name="connsiteY9" fmla="*/ 1648982 h 2313558"/>
              <a:gd name="connsiteX10" fmla="*/ 2103135 w 2313558"/>
              <a:gd name="connsiteY10" fmla="*/ 1811511 h 2313558"/>
              <a:gd name="connsiteX11" fmla="*/ 1882381 w 2313558"/>
              <a:gd name="connsiteY11" fmla="*/ 1731157 h 2313558"/>
              <a:gd name="connsiteX12" fmla="*/ 1596431 w 2313558"/>
              <a:gd name="connsiteY12" fmla="*/ 1971098 h 2313558"/>
              <a:gd name="connsiteX13" fmla="*/ 1637231 w 2313558"/>
              <a:gd name="connsiteY13" fmla="*/ 2202451 h 2313558"/>
              <a:gd name="connsiteX14" fmla="*/ 1460876 w 2313558"/>
              <a:gd name="connsiteY14" fmla="*/ 2266639 h 2313558"/>
              <a:gd name="connsiteX15" fmla="*/ 1343420 w 2313558"/>
              <a:gd name="connsiteY15" fmla="*/ 2063186 h 2313558"/>
              <a:gd name="connsiteX16" fmla="*/ 970139 w 2313558"/>
              <a:gd name="connsiteY16" fmla="*/ 2063186 h 2313558"/>
              <a:gd name="connsiteX17" fmla="*/ 852682 w 2313558"/>
              <a:gd name="connsiteY17" fmla="*/ 2266639 h 2313558"/>
              <a:gd name="connsiteX18" fmla="*/ 676327 w 2313558"/>
              <a:gd name="connsiteY18" fmla="*/ 2202451 h 2313558"/>
              <a:gd name="connsiteX19" fmla="*/ 717127 w 2313558"/>
              <a:gd name="connsiteY19" fmla="*/ 1971097 h 2313558"/>
              <a:gd name="connsiteX20" fmla="*/ 431177 w 2313558"/>
              <a:gd name="connsiteY20" fmla="*/ 1731156 h 2313558"/>
              <a:gd name="connsiteX21" fmla="*/ 210423 w 2313558"/>
              <a:gd name="connsiteY21" fmla="*/ 1811511 h 2313558"/>
              <a:gd name="connsiteX22" fmla="*/ 116586 w 2313558"/>
              <a:gd name="connsiteY22" fmla="*/ 1648982 h 2313558"/>
              <a:gd name="connsiteX23" fmla="*/ 296552 w 2313558"/>
              <a:gd name="connsiteY23" fmla="*/ 1497980 h 2313558"/>
              <a:gd name="connsiteX24" fmla="*/ 231732 w 2313558"/>
              <a:gd name="connsiteY24" fmla="*/ 1130370 h 2313558"/>
              <a:gd name="connsiteX25" fmla="*/ 10974 w 2313558"/>
              <a:gd name="connsiteY25" fmla="*/ 1050027 h 2313558"/>
              <a:gd name="connsiteX26" fmla="*/ 43564 w 2313558"/>
              <a:gd name="connsiteY26" fmla="*/ 865205 h 2313558"/>
              <a:gd name="connsiteX27" fmla="*/ 278487 w 2313558"/>
              <a:gd name="connsiteY27" fmla="*/ 865211 h 2313558"/>
              <a:gd name="connsiteX28" fmla="*/ 465128 w 2313558"/>
              <a:gd name="connsiteY28" fmla="*/ 541940 h 2313558"/>
              <a:gd name="connsiteX29" fmla="*/ 347661 w 2313558"/>
              <a:gd name="connsiteY29" fmla="*/ 338493 h 2313558"/>
              <a:gd name="connsiteX30" fmla="*/ 491427 w 2313558"/>
              <a:gd name="connsiteY30" fmla="*/ 217859 h 2313558"/>
              <a:gd name="connsiteX31" fmla="*/ 671385 w 2313558"/>
              <a:gd name="connsiteY31" fmla="*/ 368870 h 2313558"/>
              <a:gd name="connsiteX32" fmla="*/ 1022155 w 2313558"/>
              <a:gd name="connsiteY32" fmla="*/ 241200 h 2313558"/>
              <a:gd name="connsiteX33" fmla="*/ 1062943 w 2313558"/>
              <a:gd name="connsiteY33" fmla="*/ 9844 h 2313558"/>
              <a:gd name="connsiteX34" fmla="*/ 1250615 w 2313558"/>
              <a:gd name="connsiteY34" fmla="*/ 9844 h 2313558"/>
              <a:gd name="connsiteX35" fmla="*/ 1291403 w 2313558"/>
              <a:gd name="connsiteY35" fmla="*/ 241200 h 2313558"/>
              <a:gd name="connsiteX36" fmla="*/ 1642173 w 2313558"/>
              <a:gd name="connsiteY36" fmla="*/ 368870 h 231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13558" h="2313558">
                <a:moveTo>
                  <a:pt x="1642173" y="368870"/>
                </a:moveTo>
                <a:lnTo>
                  <a:pt x="1822131" y="217859"/>
                </a:lnTo>
                <a:lnTo>
                  <a:pt x="1965897" y="338493"/>
                </a:lnTo>
                <a:lnTo>
                  <a:pt x="1848430" y="541940"/>
                </a:lnTo>
                <a:cubicBezTo>
                  <a:pt x="1931956" y="635901"/>
                  <a:pt x="1995461" y="745895"/>
                  <a:pt x="2035071" y="865211"/>
                </a:cubicBezTo>
                <a:lnTo>
                  <a:pt x="2269994" y="865205"/>
                </a:lnTo>
                <a:lnTo>
                  <a:pt x="2302584" y="1050027"/>
                </a:lnTo>
                <a:lnTo>
                  <a:pt x="2081825" y="1130370"/>
                </a:lnTo>
                <a:cubicBezTo>
                  <a:pt x="2085413" y="1256038"/>
                  <a:pt x="2063358" y="1381119"/>
                  <a:pt x="2017005" y="1497981"/>
                </a:cubicBezTo>
                <a:lnTo>
                  <a:pt x="2196972" y="1648982"/>
                </a:lnTo>
                <a:lnTo>
                  <a:pt x="2103135" y="1811511"/>
                </a:lnTo>
                <a:lnTo>
                  <a:pt x="1882381" y="1731157"/>
                </a:lnTo>
                <a:cubicBezTo>
                  <a:pt x="1804352" y="1829730"/>
                  <a:pt x="1707056" y="1911371"/>
                  <a:pt x="1596431" y="1971098"/>
                </a:cubicBezTo>
                <a:lnTo>
                  <a:pt x="1637231" y="2202451"/>
                </a:lnTo>
                <a:lnTo>
                  <a:pt x="1460876" y="2266639"/>
                </a:lnTo>
                <a:lnTo>
                  <a:pt x="1343420" y="2063186"/>
                </a:lnTo>
                <a:cubicBezTo>
                  <a:pt x="1220285" y="2088541"/>
                  <a:pt x="1093274" y="2088541"/>
                  <a:pt x="970139" y="2063186"/>
                </a:cubicBezTo>
                <a:lnTo>
                  <a:pt x="852682" y="2266639"/>
                </a:lnTo>
                <a:lnTo>
                  <a:pt x="676327" y="2202451"/>
                </a:lnTo>
                <a:lnTo>
                  <a:pt x="717127" y="1971097"/>
                </a:lnTo>
                <a:cubicBezTo>
                  <a:pt x="606502" y="1911370"/>
                  <a:pt x="509206" y="1829729"/>
                  <a:pt x="431177" y="1731156"/>
                </a:cubicBezTo>
                <a:lnTo>
                  <a:pt x="210423" y="1811511"/>
                </a:lnTo>
                <a:lnTo>
                  <a:pt x="116586" y="1648982"/>
                </a:lnTo>
                <a:lnTo>
                  <a:pt x="296552" y="1497980"/>
                </a:lnTo>
                <a:cubicBezTo>
                  <a:pt x="250200" y="1381118"/>
                  <a:pt x="228145" y="1256037"/>
                  <a:pt x="231732" y="1130370"/>
                </a:cubicBezTo>
                <a:lnTo>
                  <a:pt x="10974" y="1050027"/>
                </a:lnTo>
                <a:lnTo>
                  <a:pt x="43564" y="865205"/>
                </a:lnTo>
                <a:lnTo>
                  <a:pt x="278487" y="865211"/>
                </a:lnTo>
                <a:cubicBezTo>
                  <a:pt x="318096" y="745895"/>
                  <a:pt x="381602" y="635901"/>
                  <a:pt x="465128" y="541940"/>
                </a:cubicBezTo>
                <a:lnTo>
                  <a:pt x="347661" y="338493"/>
                </a:lnTo>
                <a:lnTo>
                  <a:pt x="491427" y="217859"/>
                </a:lnTo>
                <a:lnTo>
                  <a:pt x="671385" y="368870"/>
                </a:lnTo>
                <a:cubicBezTo>
                  <a:pt x="778423" y="302929"/>
                  <a:pt x="897773" y="259489"/>
                  <a:pt x="1022155" y="241200"/>
                </a:cubicBezTo>
                <a:lnTo>
                  <a:pt x="1062943" y="9844"/>
                </a:lnTo>
                <a:lnTo>
                  <a:pt x="1250615" y="9844"/>
                </a:lnTo>
                <a:lnTo>
                  <a:pt x="1291403" y="241200"/>
                </a:lnTo>
                <a:cubicBezTo>
                  <a:pt x="1415784" y="259489"/>
                  <a:pt x="1535135" y="302929"/>
                  <a:pt x="1642173" y="36887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10848" tIns="587660" rIns="510848" bIns="628121"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FFC000"/>
                </a:solidFill>
                <a:effectLst/>
                <a:uLnTx/>
                <a:uFillTx/>
                <a:latin typeface="Calibri" panose="020F0502020204030204"/>
                <a:ea typeface="+mn-ea"/>
                <a:cs typeface="+mn-cs"/>
              </a:rPr>
              <a:t>Drivers</a:t>
            </a:r>
          </a:p>
        </p:txBody>
      </p:sp>
      <p:sp>
        <p:nvSpPr>
          <p:cNvPr id="49" name="Freeform: Shape 48">
            <a:extLst>
              <a:ext uri="{FF2B5EF4-FFF2-40B4-BE49-F238E27FC236}">
                <a16:creationId xmlns:a16="http://schemas.microsoft.com/office/drawing/2014/main" id="{35B8DE9B-E1BD-4F21-BBCA-32B9DCC3DA7B}"/>
              </a:ext>
            </a:extLst>
          </p:cNvPr>
          <p:cNvSpPr/>
          <p:nvPr/>
        </p:nvSpPr>
        <p:spPr>
          <a:xfrm>
            <a:off x="356033" y="3251827"/>
            <a:ext cx="1682588" cy="1682588"/>
          </a:xfrm>
          <a:custGeom>
            <a:avLst/>
            <a:gdLst>
              <a:gd name="connsiteX0" fmla="*/ 1258991 w 1682588"/>
              <a:gd name="connsiteY0" fmla="*/ 426157 h 1682588"/>
              <a:gd name="connsiteX1" fmla="*/ 1507230 w 1682588"/>
              <a:gd name="connsiteY1" fmla="*/ 351342 h 1682588"/>
              <a:gd name="connsiteX2" fmla="*/ 1598573 w 1682588"/>
              <a:gd name="connsiteY2" fmla="*/ 509552 h 1682588"/>
              <a:gd name="connsiteX3" fmla="*/ 1409662 w 1682588"/>
              <a:gd name="connsiteY3" fmla="*/ 687126 h 1682588"/>
              <a:gd name="connsiteX4" fmla="*/ 1409662 w 1682588"/>
              <a:gd name="connsiteY4" fmla="*/ 995462 h 1682588"/>
              <a:gd name="connsiteX5" fmla="*/ 1598573 w 1682588"/>
              <a:gd name="connsiteY5" fmla="*/ 1173036 h 1682588"/>
              <a:gd name="connsiteX6" fmla="*/ 1507230 w 1682588"/>
              <a:gd name="connsiteY6" fmla="*/ 1331246 h 1682588"/>
              <a:gd name="connsiteX7" fmla="*/ 1258991 w 1682588"/>
              <a:gd name="connsiteY7" fmla="*/ 1256431 h 1682588"/>
              <a:gd name="connsiteX8" fmla="*/ 991964 w 1682588"/>
              <a:gd name="connsiteY8" fmla="*/ 1410599 h 1682588"/>
              <a:gd name="connsiteX9" fmla="*/ 932637 w 1682588"/>
              <a:gd name="connsiteY9" fmla="*/ 1662987 h 1682588"/>
              <a:gd name="connsiteX10" fmla="*/ 749951 w 1682588"/>
              <a:gd name="connsiteY10" fmla="*/ 1662987 h 1682588"/>
              <a:gd name="connsiteX11" fmla="*/ 690623 w 1682588"/>
              <a:gd name="connsiteY11" fmla="*/ 1410599 h 1682588"/>
              <a:gd name="connsiteX12" fmla="*/ 423596 w 1682588"/>
              <a:gd name="connsiteY12" fmla="*/ 1256431 h 1682588"/>
              <a:gd name="connsiteX13" fmla="*/ 175358 w 1682588"/>
              <a:gd name="connsiteY13" fmla="*/ 1331246 h 1682588"/>
              <a:gd name="connsiteX14" fmla="*/ 84015 w 1682588"/>
              <a:gd name="connsiteY14" fmla="*/ 1173036 h 1682588"/>
              <a:gd name="connsiteX15" fmla="*/ 272926 w 1682588"/>
              <a:gd name="connsiteY15" fmla="*/ 995462 h 1682588"/>
              <a:gd name="connsiteX16" fmla="*/ 272926 w 1682588"/>
              <a:gd name="connsiteY16" fmla="*/ 687126 h 1682588"/>
              <a:gd name="connsiteX17" fmla="*/ 84015 w 1682588"/>
              <a:gd name="connsiteY17" fmla="*/ 509552 h 1682588"/>
              <a:gd name="connsiteX18" fmla="*/ 175358 w 1682588"/>
              <a:gd name="connsiteY18" fmla="*/ 351342 h 1682588"/>
              <a:gd name="connsiteX19" fmla="*/ 423597 w 1682588"/>
              <a:gd name="connsiteY19" fmla="*/ 426157 h 1682588"/>
              <a:gd name="connsiteX20" fmla="*/ 690624 w 1682588"/>
              <a:gd name="connsiteY20" fmla="*/ 271989 h 1682588"/>
              <a:gd name="connsiteX21" fmla="*/ 749951 w 1682588"/>
              <a:gd name="connsiteY21" fmla="*/ 19601 h 1682588"/>
              <a:gd name="connsiteX22" fmla="*/ 932637 w 1682588"/>
              <a:gd name="connsiteY22" fmla="*/ 19601 h 1682588"/>
              <a:gd name="connsiteX23" fmla="*/ 991965 w 1682588"/>
              <a:gd name="connsiteY23" fmla="*/ 271989 h 1682588"/>
              <a:gd name="connsiteX24" fmla="*/ 1258992 w 1682588"/>
              <a:gd name="connsiteY24" fmla="*/ 426157 h 1682588"/>
              <a:gd name="connsiteX25" fmla="*/ 1258991 w 1682588"/>
              <a:gd name="connsiteY25" fmla="*/ 426157 h 168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82588" h="1682588">
                <a:moveTo>
                  <a:pt x="1258991" y="426157"/>
                </a:moveTo>
                <a:lnTo>
                  <a:pt x="1507230" y="351342"/>
                </a:lnTo>
                <a:lnTo>
                  <a:pt x="1598573" y="509552"/>
                </a:lnTo>
                <a:lnTo>
                  <a:pt x="1409662" y="687126"/>
                </a:lnTo>
                <a:cubicBezTo>
                  <a:pt x="1437046" y="788081"/>
                  <a:pt x="1437046" y="894507"/>
                  <a:pt x="1409662" y="995462"/>
                </a:cubicBezTo>
                <a:lnTo>
                  <a:pt x="1598573" y="1173036"/>
                </a:lnTo>
                <a:lnTo>
                  <a:pt x="1507230" y="1331246"/>
                </a:lnTo>
                <a:lnTo>
                  <a:pt x="1258991" y="1256431"/>
                </a:lnTo>
                <a:cubicBezTo>
                  <a:pt x="1185253" y="1330623"/>
                  <a:pt x="1093085" y="1383837"/>
                  <a:pt x="991964" y="1410599"/>
                </a:cubicBezTo>
                <a:lnTo>
                  <a:pt x="932637" y="1662987"/>
                </a:lnTo>
                <a:lnTo>
                  <a:pt x="749951" y="1662987"/>
                </a:lnTo>
                <a:lnTo>
                  <a:pt x="690623" y="1410599"/>
                </a:lnTo>
                <a:cubicBezTo>
                  <a:pt x="589502" y="1383837"/>
                  <a:pt x="497334" y="1330623"/>
                  <a:pt x="423596" y="1256431"/>
                </a:cubicBezTo>
                <a:lnTo>
                  <a:pt x="175358" y="1331246"/>
                </a:lnTo>
                <a:lnTo>
                  <a:pt x="84015" y="1173036"/>
                </a:lnTo>
                <a:lnTo>
                  <a:pt x="272926" y="995462"/>
                </a:lnTo>
                <a:cubicBezTo>
                  <a:pt x="245542" y="894507"/>
                  <a:pt x="245542" y="788081"/>
                  <a:pt x="272926" y="687126"/>
                </a:cubicBezTo>
                <a:lnTo>
                  <a:pt x="84015" y="509552"/>
                </a:lnTo>
                <a:lnTo>
                  <a:pt x="175358" y="351342"/>
                </a:lnTo>
                <a:lnTo>
                  <a:pt x="423597" y="426157"/>
                </a:lnTo>
                <a:cubicBezTo>
                  <a:pt x="497335" y="351965"/>
                  <a:pt x="589503" y="298751"/>
                  <a:pt x="690624" y="271989"/>
                </a:cubicBezTo>
                <a:lnTo>
                  <a:pt x="749951" y="19601"/>
                </a:lnTo>
                <a:lnTo>
                  <a:pt x="932637" y="19601"/>
                </a:lnTo>
                <a:lnTo>
                  <a:pt x="991965" y="271989"/>
                </a:lnTo>
                <a:cubicBezTo>
                  <a:pt x="1093086" y="298751"/>
                  <a:pt x="1185254" y="351965"/>
                  <a:pt x="1258992" y="426157"/>
                </a:cubicBezTo>
                <a:lnTo>
                  <a:pt x="1258991" y="42615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40107" tIns="442667" rIns="440107" bIns="442667"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a:ln>
                  <a:noFill/>
                </a:ln>
                <a:solidFill>
                  <a:prstClr val="white"/>
                </a:solidFill>
                <a:effectLst/>
                <a:uLnTx/>
                <a:uFillTx/>
                <a:latin typeface="Calibri" panose="020F0502020204030204"/>
                <a:ea typeface="+mn-ea"/>
                <a:cs typeface="+mn-cs"/>
              </a:rPr>
              <a:t>Experience</a:t>
            </a:r>
          </a:p>
        </p:txBody>
      </p:sp>
      <p:sp>
        <p:nvSpPr>
          <p:cNvPr id="50" name="Freeform: Shape 49">
            <a:extLst>
              <a:ext uri="{FF2B5EF4-FFF2-40B4-BE49-F238E27FC236}">
                <a16:creationId xmlns:a16="http://schemas.microsoft.com/office/drawing/2014/main" id="{02957E86-531F-4B79-B2E3-DE0439415074}"/>
              </a:ext>
            </a:extLst>
          </p:cNvPr>
          <p:cNvSpPr/>
          <p:nvPr/>
        </p:nvSpPr>
        <p:spPr>
          <a:xfrm>
            <a:off x="1136652" y="1889866"/>
            <a:ext cx="2019106" cy="2019106"/>
          </a:xfrm>
          <a:custGeom>
            <a:avLst/>
            <a:gdLst>
              <a:gd name="connsiteX0" fmla="*/ 1233554 w 1648592"/>
              <a:gd name="connsiteY0" fmla="*/ 417546 h 1648592"/>
              <a:gd name="connsiteX1" fmla="*/ 1476777 w 1648592"/>
              <a:gd name="connsiteY1" fmla="*/ 344244 h 1648592"/>
              <a:gd name="connsiteX2" fmla="*/ 1566274 w 1648592"/>
              <a:gd name="connsiteY2" fmla="*/ 499257 h 1648592"/>
              <a:gd name="connsiteX3" fmla="*/ 1381180 w 1648592"/>
              <a:gd name="connsiteY3" fmla="*/ 673243 h 1648592"/>
              <a:gd name="connsiteX4" fmla="*/ 1381180 w 1648592"/>
              <a:gd name="connsiteY4" fmla="*/ 975349 h 1648592"/>
              <a:gd name="connsiteX5" fmla="*/ 1566274 w 1648592"/>
              <a:gd name="connsiteY5" fmla="*/ 1149335 h 1648592"/>
              <a:gd name="connsiteX6" fmla="*/ 1476777 w 1648592"/>
              <a:gd name="connsiteY6" fmla="*/ 1304348 h 1648592"/>
              <a:gd name="connsiteX7" fmla="*/ 1233554 w 1648592"/>
              <a:gd name="connsiteY7" fmla="*/ 1231046 h 1648592"/>
              <a:gd name="connsiteX8" fmla="*/ 971922 w 1648592"/>
              <a:gd name="connsiteY8" fmla="*/ 1382099 h 1648592"/>
              <a:gd name="connsiteX9" fmla="*/ 913793 w 1648592"/>
              <a:gd name="connsiteY9" fmla="*/ 1629387 h 1648592"/>
              <a:gd name="connsiteX10" fmla="*/ 734799 w 1648592"/>
              <a:gd name="connsiteY10" fmla="*/ 1629387 h 1648592"/>
              <a:gd name="connsiteX11" fmla="*/ 676670 w 1648592"/>
              <a:gd name="connsiteY11" fmla="*/ 1382099 h 1648592"/>
              <a:gd name="connsiteX12" fmla="*/ 415038 w 1648592"/>
              <a:gd name="connsiteY12" fmla="*/ 1231046 h 1648592"/>
              <a:gd name="connsiteX13" fmla="*/ 171815 w 1648592"/>
              <a:gd name="connsiteY13" fmla="*/ 1304348 h 1648592"/>
              <a:gd name="connsiteX14" fmla="*/ 82318 w 1648592"/>
              <a:gd name="connsiteY14" fmla="*/ 1149335 h 1648592"/>
              <a:gd name="connsiteX15" fmla="*/ 267412 w 1648592"/>
              <a:gd name="connsiteY15" fmla="*/ 975349 h 1648592"/>
              <a:gd name="connsiteX16" fmla="*/ 267412 w 1648592"/>
              <a:gd name="connsiteY16" fmla="*/ 673243 h 1648592"/>
              <a:gd name="connsiteX17" fmla="*/ 82318 w 1648592"/>
              <a:gd name="connsiteY17" fmla="*/ 499257 h 1648592"/>
              <a:gd name="connsiteX18" fmla="*/ 171815 w 1648592"/>
              <a:gd name="connsiteY18" fmla="*/ 344244 h 1648592"/>
              <a:gd name="connsiteX19" fmla="*/ 415038 w 1648592"/>
              <a:gd name="connsiteY19" fmla="*/ 417546 h 1648592"/>
              <a:gd name="connsiteX20" fmla="*/ 676670 w 1648592"/>
              <a:gd name="connsiteY20" fmla="*/ 266493 h 1648592"/>
              <a:gd name="connsiteX21" fmla="*/ 734799 w 1648592"/>
              <a:gd name="connsiteY21" fmla="*/ 19205 h 1648592"/>
              <a:gd name="connsiteX22" fmla="*/ 913793 w 1648592"/>
              <a:gd name="connsiteY22" fmla="*/ 19205 h 1648592"/>
              <a:gd name="connsiteX23" fmla="*/ 971922 w 1648592"/>
              <a:gd name="connsiteY23" fmla="*/ 266493 h 1648592"/>
              <a:gd name="connsiteX24" fmla="*/ 1233554 w 1648592"/>
              <a:gd name="connsiteY24" fmla="*/ 417546 h 164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48592" h="1648592">
                <a:moveTo>
                  <a:pt x="1061111" y="417016"/>
                </a:moveTo>
                <a:lnTo>
                  <a:pt x="1237444" y="307806"/>
                </a:lnTo>
                <a:lnTo>
                  <a:pt x="1340786" y="411148"/>
                </a:lnTo>
                <a:lnTo>
                  <a:pt x="1231575" y="587481"/>
                </a:lnTo>
                <a:cubicBezTo>
                  <a:pt x="1273638" y="659823"/>
                  <a:pt x="1295674" y="742063"/>
                  <a:pt x="1295417" y="825744"/>
                </a:cubicBezTo>
                <a:lnTo>
                  <a:pt x="1478164" y="923848"/>
                </a:lnTo>
                <a:lnTo>
                  <a:pt x="1440338" y="1065015"/>
                </a:lnTo>
                <a:lnTo>
                  <a:pt x="1233024" y="1058603"/>
                </a:lnTo>
                <a:cubicBezTo>
                  <a:pt x="1191405" y="1131202"/>
                  <a:pt x="1131201" y="1191406"/>
                  <a:pt x="1058602" y="1233024"/>
                </a:cubicBezTo>
                <a:lnTo>
                  <a:pt x="1065016" y="1440338"/>
                </a:lnTo>
                <a:lnTo>
                  <a:pt x="923848" y="1478164"/>
                </a:lnTo>
                <a:lnTo>
                  <a:pt x="825745" y="1295418"/>
                </a:lnTo>
                <a:cubicBezTo>
                  <a:pt x="742063" y="1295675"/>
                  <a:pt x="659823" y="1273639"/>
                  <a:pt x="587481" y="1231576"/>
                </a:cubicBezTo>
                <a:lnTo>
                  <a:pt x="411148" y="1340786"/>
                </a:lnTo>
                <a:lnTo>
                  <a:pt x="307806" y="1237444"/>
                </a:lnTo>
                <a:lnTo>
                  <a:pt x="417017" y="1061111"/>
                </a:lnTo>
                <a:cubicBezTo>
                  <a:pt x="374954" y="988769"/>
                  <a:pt x="352918" y="906529"/>
                  <a:pt x="353175" y="822848"/>
                </a:cubicBezTo>
                <a:lnTo>
                  <a:pt x="170428" y="724744"/>
                </a:lnTo>
                <a:lnTo>
                  <a:pt x="208254" y="583577"/>
                </a:lnTo>
                <a:lnTo>
                  <a:pt x="415568" y="589989"/>
                </a:lnTo>
                <a:cubicBezTo>
                  <a:pt x="457187" y="517390"/>
                  <a:pt x="517391" y="457186"/>
                  <a:pt x="589990" y="415568"/>
                </a:cubicBezTo>
                <a:lnTo>
                  <a:pt x="583576" y="208254"/>
                </a:lnTo>
                <a:lnTo>
                  <a:pt x="724744" y="170428"/>
                </a:lnTo>
                <a:lnTo>
                  <a:pt x="822847" y="353174"/>
                </a:lnTo>
                <a:cubicBezTo>
                  <a:pt x="906529" y="352917"/>
                  <a:pt x="988769" y="374953"/>
                  <a:pt x="1061111" y="41701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3352" tIns="563352" rIns="563351" bIns="563351"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Age</a:t>
            </a:r>
          </a:p>
        </p:txBody>
      </p:sp>
      <p:sp>
        <p:nvSpPr>
          <p:cNvPr id="40" name="Freeform: Shape 39">
            <a:extLst>
              <a:ext uri="{FF2B5EF4-FFF2-40B4-BE49-F238E27FC236}">
                <a16:creationId xmlns:a16="http://schemas.microsoft.com/office/drawing/2014/main" id="{63B7E7D6-4703-48CF-8C11-C44DD0083D6D}"/>
              </a:ext>
            </a:extLst>
          </p:cNvPr>
          <p:cNvSpPr/>
          <p:nvPr/>
        </p:nvSpPr>
        <p:spPr>
          <a:xfrm>
            <a:off x="5376985" y="4434986"/>
            <a:ext cx="2587380" cy="2587380"/>
          </a:xfrm>
          <a:custGeom>
            <a:avLst/>
            <a:gdLst>
              <a:gd name="connsiteX0" fmla="*/ 1836533 w 2587380"/>
              <a:gd name="connsiteY0" fmla="*/ 412528 h 2587380"/>
              <a:gd name="connsiteX1" fmla="*/ 2037790 w 2587380"/>
              <a:gd name="connsiteY1" fmla="*/ 243644 h 2587380"/>
              <a:gd name="connsiteX2" fmla="*/ 2198572 w 2587380"/>
              <a:gd name="connsiteY2" fmla="*/ 378556 h 2587380"/>
              <a:gd name="connsiteX3" fmla="*/ 2067202 w 2587380"/>
              <a:gd name="connsiteY3" fmla="*/ 606081 h 2587380"/>
              <a:gd name="connsiteX4" fmla="*/ 2275933 w 2587380"/>
              <a:gd name="connsiteY4" fmla="*/ 967613 h 2587380"/>
              <a:gd name="connsiteX5" fmla="*/ 2538661 w 2587380"/>
              <a:gd name="connsiteY5" fmla="*/ 967607 h 2587380"/>
              <a:gd name="connsiteX6" fmla="*/ 2575107 w 2587380"/>
              <a:gd name="connsiteY6" fmla="*/ 1174303 h 2587380"/>
              <a:gd name="connsiteX7" fmla="*/ 2328220 w 2587380"/>
              <a:gd name="connsiteY7" fmla="*/ 1264155 h 2587380"/>
              <a:gd name="connsiteX8" fmla="*/ 2255729 w 2587380"/>
              <a:gd name="connsiteY8" fmla="*/ 1675274 h 2587380"/>
              <a:gd name="connsiteX9" fmla="*/ 2456995 w 2587380"/>
              <a:gd name="connsiteY9" fmla="*/ 1844147 h 2587380"/>
              <a:gd name="connsiteX10" fmla="*/ 2352053 w 2587380"/>
              <a:gd name="connsiteY10" fmla="*/ 2025913 h 2587380"/>
              <a:gd name="connsiteX11" fmla="*/ 2105171 w 2587380"/>
              <a:gd name="connsiteY11" fmla="*/ 1936048 h 2587380"/>
              <a:gd name="connsiteX12" fmla="*/ 1785377 w 2587380"/>
              <a:gd name="connsiteY12" fmla="*/ 2204387 h 2587380"/>
              <a:gd name="connsiteX13" fmla="*/ 1831006 w 2587380"/>
              <a:gd name="connsiteY13" fmla="*/ 2463123 h 2587380"/>
              <a:gd name="connsiteX14" fmla="*/ 1633779 w 2587380"/>
              <a:gd name="connsiteY14" fmla="*/ 2534908 h 2587380"/>
              <a:gd name="connsiteX15" fmla="*/ 1502421 w 2587380"/>
              <a:gd name="connsiteY15" fmla="*/ 2307375 h 2587380"/>
              <a:gd name="connsiteX16" fmla="*/ 1084960 w 2587380"/>
              <a:gd name="connsiteY16" fmla="*/ 2307375 h 2587380"/>
              <a:gd name="connsiteX17" fmla="*/ 953601 w 2587380"/>
              <a:gd name="connsiteY17" fmla="*/ 2534908 h 2587380"/>
              <a:gd name="connsiteX18" fmla="*/ 756374 w 2587380"/>
              <a:gd name="connsiteY18" fmla="*/ 2463123 h 2587380"/>
              <a:gd name="connsiteX19" fmla="*/ 802003 w 2587380"/>
              <a:gd name="connsiteY19" fmla="*/ 2204387 h 2587380"/>
              <a:gd name="connsiteX20" fmla="*/ 482209 w 2587380"/>
              <a:gd name="connsiteY20" fmla="*/ 1936048 h 2587380"/>
              <a:gd name="connsiteX21" fmla="*/ 235327 w 2587380"/>
              <a:gd name="connsiteY21" fmla="*/ 2025913 h 2587380"/>
              <a:gd name="connsiteX22" fmla="*/ 130385 w 2587380"/>
              <a:gd name="connsiteY22" fmla="*/ 1844147 h 2587380"/>
              <a:gd name="connsiteX23" fmla="*/ 331651 w 2587380"/>
              <a:gd name="connsiteY23" fmla="*/ 1675274 h 2587380"/>
              <a:gd name="connsiteX24" fmla="*/ 259160 w 2587380"/>
              <a:gd name="connsiteY24" fmla="*/ 1264155 h 2587380"/>
              <a:gd name="connsiteX25" fmla="*/ 12273 w 2587380"/>
              <a:gd name="connsiteY25" fmla="*/ 1174303 h 2587380"/>
              <a:gd name="connsiteX26" fmla="*/ 48719 w 2587380"/>
              <a:gd name="connsiteY26" fmla="*/ 967607 h 2587380"/>
              <a:gd name="connsiteX27" fmla="*/ 311448 w 2587380"/>
              <a:gd name="connsiteY27" fmla="*/ 967614 h 2587380"/>
              <a:gd name="connsiteX28" fmla="*/ 520179 w 2587380"/>
              <a:gd name="connsiteY28" fmla="*/ 606082 h 2587380"/>
              <a:gd name="connsiteX29" fmla="*/ 388808 w 2587380"/>
              <a:gd name="connsiteY29" fmla="*/ 378556 h 2587380"/>
              <a:gd name="connsiteX30" fmla="*/ 549590 w 2587380"/>
              <a:gd name="connsiteY30" fmla="*/ 243644 h 2587380"/>
              <a:gd name="connsiteX31" fmla="*/ 750847 w 2587380"/>
              <a:gd name="connsiteY31" fmla="*/ 412528 h 2587380"/>
              <a:gd name="connsiteX32" fmla="*/ 1143132 w 2587380"/>
              <a:gd name="connsiteY32" fmla="*/ 269748 h 2587380"/>
              <a:gd name="connsiteX33" fmla="*/ 1188748 w 2587380"/>
              <a:gd name="connsiteY33" fmla="*/ 11010 h 2587380"/>
              <a:gd name="connsiteX34" fmla="*/ 1398632 w 2587380"/>
              <a:gd name="connsiteY34" fmla="*/ 11010 h 2587380"/>
              <a:gd name="connsiteX35" fmla="*/ 1444248 w 2587380"/>
              <a:gd name="connsiteY35" fmla="*/ 269748 h 2587380"/>
              <a:gd name="connsiteX36" fmla="*/ 1836533 w 2587380"/>
              <a:gd name="connsiteY36" fmla="*/ 412528 h 258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87380" h="2587380">
                <a:moveTo>
                  <a:pt x="1836533" y="412528"/>
                </a:moveTo>
                <a:lnTo>
                  <a:pt x="2037790" y="243644"/>
                </a:lnTo>
                <a:lnTo>
                  <a:pt x="2198572" y="378556"/>
                </a:lnTo>
                <a:lnTo>
                  <a:pt x="2067202" y="606081"/>
                </a:lnTo>
                <a:cubicBezTo>
                  <a:pt x="2160614" y="711163"/>
                  <a:pt x="2231635" y="834175"/>
                  <a:pt x="2275933" y="967613"/>
                </a:cubicBezTo>
                <a:lnTo>
                  <a:pt x="2538661" y="967607"/>
                </a:lnTo>
                <a:lnTo>
                  <a:pt x="2575107" y="1174303"/>
                </a:lnTo>
                <a:lnTo>
                  <a:pt x="2328220" y="1264155"/>
                </a:lnTo>
                <a:cubicBezTo>
                  <a:pt x="2332232" y="1404696"/>
                  <a:pt x="2307567" y="1544581"/>
                  <a:pt x="2255729" y="1675274"/>
                </a:cubicBezTo>
                <a:lnTo>
                  <a:pt x="2456995" y="1844147"/>
                </a:lnTo>
                <a:lnTo>
                  <a:pt x="2352053" y="2025913"/>
                </a:lnTo>
                <a:lnTo>
                  <a:pt x="2105171" y="1936048"/>
                </a:lnTo>
                <a:cubicBezTo>
                  <a:pt x="2017907" y="2046288"/>
                  <a:pt x="1909095" y="2137591"/>
                  <a:pt x="1785377" y="2204387"/>
                </a:cubicBezTo>
                <a:lnTo>
                  <a:pt x="1831006" y="2463123"/>
                </a:lnTo>
                <a:lnTo>
                  <a:pt x="1633779" y="2534908"/>
                </a:lnTo>
                <a:lnTo>
                  <a:pt x="1502421" y="2307375"/>
                </a:lnTo>
                <a:cubicBezTo>
                  <a:pt x="1364712" y="2335731"/>
                  <a:pt x="1222669" y="2335731"/>
                  <a:pt x="1084960" y="2307375"/>
                </a:cubicBezTo>
                <a:lnTo>
                  <a:pt x="953601" y="2534908"/>
                </a:lnTo>
                <a:lnTo>
                  <a:pt x="756374" y="2463123"/>
                </a:lnTo>
                <a:lnTo>
                  <a:pt x="802003" y="2204387"/>
                </a:lnTo>
                <a:cubicBezTo>
                  <a:pt x="678285" y="2137591"/>
                  <a:pt x="569473" y="2046288"/>
                  <a:pt x="482209" y="1936048"/>
                </a:cubicBezTo>
                <a:lnTo>
                  <a:pt x="235327" y="2025913"/>
                </a:lnTo>
                <a:lnTo>
                  <a:pt x="130385" y="1844147"/>
                </a:lnTo>
                <a:lnTo>
                  <a:pt x="331651" y="1675274"/>
                </a:lnTo>
                <a:cubicBezTo>
                  <a:pt x="279813" y="1544581"/>
                  <a:pt x="255147" y="1404696"/>
                  <a:pt x="259160" y="1264155"/>
                </a:cubicBezTo>
                <a:lnTo>
                  <a:pt x="12273" y="1174303"/>
                </a:lnTo>
                <a:lnTo>
                  <a:pt x="48719" y="967607"/>
                </a:lnTo>
                <a:lnTo>
                  <a:pt x="311448" y="967614"/>
                </a:lnTo>
                <a:cubicBezTo>
                  <a:pt x="355746" y="834176"/>
                  <a:pt x="426767" y="711163"/>
                  <a:pt x="520179" y="606082"/>
                </a:cubicBezTo>
                <a:lnTo>
                  <a:pt x="388808" y="378556"/>
                </a:lnTo>
                <a:lnTo>
                  <a:pt x="549590" y="243644"/>
                </a:lnTo>
                <a:lnTo>
                  <a:pt x="750847" y="412528"/>
                </a:lnTo>
                <a:cubicBezTo>
                  <a:pt x="870553" y="338783"/>
                  <a:pt x="1004030" y="290201"/>
                  <a:pt x="1143132" y="269748"/>
                </a:cubicBezTo>
                <a:lnTo>
                  <a:pt x="1188748" y="11010"/>
                </a:lnTo>
                <a:lnTo>
                  <a:pt x="1398632" y="11010"/>
                </a:lnTo>
                <a:lnTo>
                  <a:pt x="1444248" y="269748"/>
                </a:lnTo>
                <a:cubicBezTo>
                  <a:pt x="1583351" y="290201"/>
                  <a:pt x="1716827" y="338783"/>
                  <a:pt x="1836533" y="412528"/>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5738" tIns="641641" rIns="555738" bIns="686892"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rPr>
              <a:t>Vehicles</a:t>
            </a:r>
          </a:p>
        </p:txBody>
      </p:sp>
      <p:sp>
        <p:nvSpPr>
          <p:cNvPr id="41" name="Freeform: Shape 40">
            <a:extLst>
              <a:ext uri="{FF2B5EF4-FFF2-40B4-BE49-F238E27FC236}">
                <a16:creationId xmlns:a16="http://schemas.microsoft.com/office/drawing/2014/main" id="{72404E38-3DCC-4FB9-90EC-8D19035505D2}"/>
              </a:ext>
            </a:extLst>
          </p:cNvPr>
          <p:cNvSpPr/>
          <p:nvPr/>
        </p:nvSpPr>
        <p:spPr>
          <a:xfrm>
            <a:off x="3835143" y="3823423"/>
            <a:ext cx="1881731" cy="1881731"/>
          </a:xfrm>
          <a:custGeom>
            <a:avLst/>
            <a:gdLst>
              <a:gd name="connsiteX0" fmla="*/ 1408000 w 1881731"/>
              <a:gd name="connsiteY0" fmla="*/ 476595 h 1881731"/>
              <a:gd name="connsiteX1" fmla="*/ 1685619 w 1881731"/>
              <a:gd name="connsiteY1" fmla="*/ 392925 h 1881731"/>
              <a:gd name="connsiteX2" fmla="*/ 1787772 w 1881731"/>
              <a:gd name="connsiteY2" fmla="*/ 569861 h 1881731"/>
              <a:gd name="connsiteX3" fmla="*/ 1576503 w 1881731"/>
              <a:gd name="connsiteY3" fmla="*/ 768451 h 1881731"/>
              <a:gd name="connsiteX4" fmla="*/ 1576503 w 1881731"/>
              <a:gd name="connsiteY4" fmla="*/ 1113280 h 1881731"/>
              <a:gd name="connsiteX5" fmla="*/ 1787772 w 1881731"/>
              <a:gd name="connsiteY5" fmla="*/ 1311870 h 1881731"/>
              <a:gd name="connsiteX6" fmla="*/ 1685619 w 1881731"/>
              <a:gd name="connsiteY6" fmla="*/ 1488806 h 1881731"/>
              <a:gd name="connsiteX7" fmla="*/ 1408000 w 1881731"/>
              <a:gd name="connsiteY7" fmla="*/ 1405136 h 1881731"/>
              <a:gd name="connsiteX8" fmla="*/ 1109369 w 1881731"/>
              <a:gd name="connsiteY8" fmla="*/ 1577551 h 1881731"/>
              <a:gd name="connsiteX9" fmla="*/ 1043019 w 1881731"/>
              <a:gd name="connsiteY9" fmla="*/ 1859811 h 1881731"/>
              <a:gd name="connsiteX10" fmla="*/ 838712 w 1881731"/>
              <a:gd name="connsiteY10" fmla="*/ 1859811 h 1881731"/>
              <a:gd name="connsiteX11" fmla="*/ 772362 w 1881731"/>
              <a:gd name="connsiteY11" fmla="*/ 1577551 h 1881731"/>
              <a:gd name="connsiteX12" fmla="*/ 473731 w 1881731"/>
              <a:gd name="connsiteY12" fmla="*/ 1405136 h 1881731"/>
              <a:gd name="connsiteX13" fmla="*/ 196112 w 1881731"/>
              <a:gd name="connsiteY13" fmla="*/ 1488806 h 1881731"/>
              <a:gd name="connsiteX14" fmla="*/ 93959 w 1881731"/>
              <a:gd name="connsiteY14" fmla="*/ 1311870 h 1881731"/>
              <a:gd name="connsiteX15" fmla="*/ 305228 w 1881731"/>
              <a:gd name="connsiteY15" fmla="*/ 1113280 h 1881731"/>
              <a:gd name="connsiteX16" fmla="*/ 305228 w 1881731"/>
              <a:gd name="connsiteY16" fmla="*/ 768451 h 1881731"/>
              <a:gd name="connsiteX17" fmla="*/ 93959 w 1881731"/>
              <a:gd name="connsiteY17" fmla="*/ 569861 h 1881731"/>
              <a:gd name="connsiteX18" fmla="*/ 196112 w 1881731"/>
              <a:gd name="connsiteY18" fmla="*/ 392925 h 1881731"/>
              <a:gd name="connsiteX19" fmla="*/ 473731 w 1881731"/>
              <a:gd name="connsiteY19" fmla="*/ 476595 h 1881731"/>
              <a:gd name="connsiteX20" fmla="*/ 772362 w 1881731"/>
              <a:gd name="connsiteY20" fmla="*/ 304180 h 1881731"/>
              <a:gd name="connsiteX21" fmla="*/ 838712 w 1881731"/>
              <a:gd name="connsiteY21" fmla="*/ 21920 h 1881731"/>
              <a:gd name="connsiteX22" fmla="*/ 1043019 w 1881731"/>
              <a:gd name="connsiteY22" fmla="*/ 21920 h 1881731"/>
              <a:gd name="connsiteX23" fmla="*/ 1109369 w 1881731"/>
              <a:gd name="connsiteY23" fmla="*/ 304180 h 1881731"/>
              <a:gd name="connsiteX24" fmla="*/ 1408000 w 1881731"/>
              <a:gd name="connsiteY24" fmla="*/ 476595 h 188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1731" h="1881731">
                <a:moveTo>
                  <a:pt x="1408000" y="476595"/>
                </a:moveTo>
                <a:lnTo>
                  <a:pt x="1685619" y="392925"/>
                </a:lnTo>
                <a:lnTo>
                  <a:pt x="1787772" y="569861"/>
                </a:lnTo>
                <a:lnTo>
                  <a:pt x="1576503" y="768451"/>
                </a:lnTo>
                <a:cubicBezTo>
                  <a:pt x="1607128" y="881354"/>
                  <a:pt x="1607128" y="1000377"/>
                  <a:pt x="1576503" y="1113280"/>
                </a:cubicBezTo>
                <a:lnTo>
                  <a:pt x="1787772" y="1311870"/>
                </a:lnTo>
                <a:lnTo>
                  <a:pt x="1685619" y="1488806"/>
                </a:lnTo>
                <a:lnTo>
                  <a:pt x="1408000" y="1405136"/>
                </a:lnTo>
                <a:cubicBezTo>
                  <a:pt x="1325535" y="1488109"/>
                  <a:pt x="1222459" y="1547621"/>
                  <a:pt x="1109369" y="1577551"/>
                </a:cubicBezTo>
                <a:lnTo>
                  <a:pt x="1043019" y="1859811"/>
                </a:lnTo>
                <a:lnTo>
                  <a:pt x="838712" y="1859811"/>
                </a:lnTo>
                <a:lnTo>
                  <a:pt x="772362" y="1577551"/>
                </a:lnTo>
                <a:cubicBezTo>
                  <a:pt x="659273" y="1547621"/>
                  <a:pt x="556196" y="1488110"/>
                  <a:pt x="473731" y="1405136"/>
                </a:cubicBezTo>
                <a:lnTo>
                  <a:pt x="196112" y="1488806"/>
                </a:lnTo>
                <a:lnTo>
                  <a:pt x="93959" y="1311870"/>
                </a:lnTo>
                <a:lnTo>
                  <a:pt x="305228" y="1113280"/>
                </a:lnTo>
                <a:cubicBezTo>
                  <a:pt x="274603" y="1000377"/>
                  <a:pt x="274603" y="881354"/>
                  <a:pt x="305228" y="768451"/>
                </a:cubicBezTo>
                <a:lnTo>
                  <a:pt x="93959" y="569861"/>
                </a:lnTo>
                <a:lnTo>
                  <a:pt x="196112" y="392925"/>
                </a:lnTo>
                <a:lnTo>
                  <a:pt x="473731" y="476595"/>
                </a:lnTo>
                <a:cubicBezTo>
                  <a:pt x="556196" y="393622"/>
                  <a:pt x="659272" y="334110"/>
                  <a:pt x="772362" y="304180"/>
                </a:cubicBezTo>
                <a:lnTo>
                  <a:pt x="838712" y="21920"/>
                </a:lnTo>
                <a:lnTo>
                  <a:pt x="1043019" y="21920"/>
                </a:lnTo>
                <a:lnTo>
                  <a:pt x="1109369" y="304180"/>
                </a:lnTo>
                <a:cubicBezTo>
                  <a:pt x="1222458" y="334110"/>
                  <a:pt x="1325535" y="393621"/>
                  <a:pt x="1408000" y="476595"/>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97861" tIns="500725" rIns="497861" bIns="50072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Type</a:t>
            </a:r>
          </a:p>
        </p:txBody>
      </p:sp>
      <p:sp>
        <p:nvSpPr>
          <p:cNvPr id="42" name="Freeform: Shape 41">
            <a:extLst>
              <a:ext uri="{FF2B5EF4-FFF2-40B4-BE49-F238E27FC236}">
                <a16:creationId xmlns:a16="http://schemas.microsoft.com/office/drawing/2014/main" id="{3B5021E5-ACBB-4C1D-9C28-0B53546C59BB}"/>
              </a:ext>
            </a:extLst>
          </p:cNvPr>
          <p:cNvSpPr/>
          <p:nvPr/>
        </p:nvSpPr>
        <p:spPr>
          <a:xfrm>
            <a:off x="4681922" y="2318037"/>
            <a:ext cx="2258078" cy="2258078"/>
          </a:xfrm>
          <a:custGeom>
            <a:avLst/>
            <a:gdLst>
              <a:gd name="connsiteX0" fmla="*/ 1379552 w 1843712"/>
              <a:gd name="connsiteY0" fmla="*/ 466965 h 1843712"/>
              <a:gd name="connsiteX1" fmla="*/ 1651562 w 1843712"/>
              <a:gd name="connsiteY1" fmla="*/ 384987 h 1843712"/>
              <a:gd name="connsiteX2" fmla="*/ 1751651 w 1843712"/>
              <a:gd name="connsiteY2" fmla="*/ 558347 h 1843712"/>
              <a:gd name="connsiteX3" fmla="*/ 1544651 w 1843712"/>
              <a:gd name="connsiteY3" fmla="*/ 752925 h 1843712"/>
              <a:gd name="connsiteX4" fmla="*/ 1544651 w 1843712"/>
              <a:gd name="connsiteY4" fmla="*/ 1090787 h 1843712"/>
              <a:gd name="connsiteX5" fmla="*/ 1751651 w 1843712"/>
              <a:gd name="connsiteY5" fmla="*/ 1285365 h 1843712"/>
              <a:gd name="connsiteX6" fmla="*/ 1651562 w 1843712"/>
              <a:gd name="connsiteY6" fmla="*/ 1458725 h 1843712"/>
              <a:gd name="connsiteX7" fmla="*/ 1379552 w 1843712"/>
              <a:gd name="connsiteY7" fmla="*/ 1376747 h 1843712"/>
              <a:gd name="connsiteX8" fmla="*/ 1086955 w 1843712"/>
              <a:gd name="connsiteY8" fmla="*/ 1545678 h 1843712"/>
              <a:gd name="connsiteX9" fmla="*/ 1021946 w 1843712"/>
              <a:gd name="connsiteY9" fmla="*/ 1822234 h 1843712"/>
              <a:gd name="connsiteX10" fmla="*/ 821766 w 1843712"/>
              <a:gd name="connsiteY10" fmla="*/ 1822234 h 1843712"/>
              <a:gd name="connsiteX11" fmla="*/ 756757 w 1843712"/>
              <a:gd name="connsiteY11" fmla="*/ 1545678 h 1843712"/>
              <a:gd name="connsiteX12" fmla="*/ 464160 w 1843712"/>
              <a:gd name="connsiteY12" fmla="*/ 1376747 h 1843712"/>
              <a:gd name="connsiteX13" fmla="*/ 192150 w 1843712"/>
              <a:gd name="connsiteY13" fmla="*/ 1458725 h 1843712"/>
              <a:gd name="connsiteX14" fmla="*/ 92061 w 1843712"/>
              <a:gd name="connsiteY14" fmla="*/ 1285365 h 1843712"/>
              <a:gd name="connsiteX15" fmla="*/ 299061 w 1843712"/>
              <a:gd name="connsiteY15" fmla="*/ 1090787 h 1843712"/>
              <a:gd name="connsiteX16" fmla="*/ 299061 w 1843712"/>
              <a:gd name="connsiteY16" fmla="*/ 752925 h 1843712"/>
              <a:gd name="connsiteX17" fmla="*/ 92061 w 1843712"/>
              <a:gd name="connsiteY17" fmla="*/ 558347 h 1843712"/>
              <a:gd name="connsiteX18" fmla="*/ 192150 w 1843712"/>
              <a:gd name="connsiteY18" fmla="*/ 384987 h 1843712"/>
              <a:gd name="connsiteX19" fmla="*/ 464160 w 1843712"/>
              <a:gd name="connsiteY19" fmla="*/ 466965 h 1843712"/>
              <a:gd name="connsiteX20" fmla="*/ 756757 w 1843712"/>
              <a:gd name="connsiteY20" fmla="*/ 298034 h 1843712"/>
              <a:gd name="connsiteX21" fmla="*/ 821766 w 1843712"/>
              <a:gd name="connsiteY21" fmla="*/ 21478 h 1843712"/>
              <a:gd name="connsiteX22" fmla="*/ 1021946 w 1843712"/>
              <a:gd name="connsiteY22" fmla="*/ 21478 h 1843712"/>
              <a:gd name="connsiteX23" fmla="*/ 1086955 w 1843712"/>
              <a:gd name="connsiteY23" fmla="*/ 298034 h 1843712"/>
              <a:gd name="connsiteX24" fmla="*/ 1379552 w 1843712"/>
              <a:gd name="connsiteY24" fmla="*/ 466965 h 184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3712" h="1843712">
                <a:moveTo>
                  <a:pt x="1186700" y="466372"/>
                </a:moveTo>
                <a:lnTo>
                  <a:pt x="1383903" y="344236"/>
                </a:lnTo>
                <a:lnTo>
                  <a:pt x="1499476" y="459809"/>
                </a:lnTo>
                <a:lnTo>
                  <a:pt x="1377339" y="657012"/>
                </a:lnTo>
                <a:cubicBezTo>
                  <a:pt x="1424382" y="737916"/>
                  <a:pt x="1449026" y="829890"/>
                  <a:pt x="1448738" y="923476"/>
                </a:cubicBezTo>
                <a:lnTo>
                  <a:pt x="1653113" y="1033190"/>
                </a:lnTo>
                <a:lnTo>
                  <a:pt x="1610810" y="1191066"/>
                </a:lnTo>
                <a:lnTo>
                  <a:pt x="1378959" y="1183895"/>
                </a:lnTo>
                <a:cubicBezTo>
                  <a:pt x="1332415" y="1265086"/>
                  <a:pt x="1265086" y="1332416"/>
                  <a:pt x="1183894" y="1378959"/>
                </a:cubicBezTo>
                <a:lnTo>
                  <a:pt x="1191067" y="1610810"/>
                </a:lnTo>
                <a:lnTo>
                  <a:pt x="1033190" y="1653113"/>
                </a:lnTo>
                <a:lnTo>
                  <a:pt x="923476" y="1448738"/>
                </a:lnTo>
                <a:cubicBezTo>
                  <a:pt x="829890" y="1449026"/>
                  <a:pt x="737916" y="1424382"/>
                  <a:pt x="657012" y="1377340"/>
                </a:cubicBezTo>
                <a:lnTo>
                  <a:pt x="459809" y="1499476"/>
                </a:lnTo>
                <a:lnTo>
                  <a:pt x="344236" y="1383903"/>
                </a:lnTo>
                <a:lnTo>
                  <a:pt x="466373" y="1186700"/>
                </a:lnTo>
                <a:cubicBezTo>
                  <a:pt x="419330" y="1105796"/>
                  <a:pt x="394686" y="1013822"/>
                  <a:pt x="394974" y="920236"/>
                </a:cubicBezTo>
                <a:lnTo>
                  <a:pt x="190599" y="810522"/>
                </a:lnTo>
                <a:lnTo>
                  <a:pt x="232902" y="652646"/>
                </a:lnTo>
                <a:lnTo>
                  <a:pt x="464753" y="659817"/>
                </a:lnTo>
                <a:cubicBezTo>
                  <a:pt x="511297" y="578626"/>
                  <a:pt x="578626" y="511296"/>
                  <a:pt x="659818" y="464753"/>
                </a:cubicBezTo>
                <a:lnTo>
                  <a:pt x="652645" y="232902"/>
                </a:lnTo>
                <a:lnTo>
                  <a:pt x="810522" y="190599"/>
                </a:lnTo>
                <a:lnTo>
                  <a:pt x="920236" y="394974"/>
                </a:lnTo>
                <a:cubicBezTo>
                  <a:pt x="1013822" y="394686"/>
                  <a:pt x="1105796" y="419330"/>
                  <a:pt x="1186700" y="46637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35693" tIns="635693" rIns="635693" bIns="635693"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Condition</a:t>
            </a:r>
          </a:p>
        </p:txBody>
      </p:sp>
      <p:sp>
        <p:nvSpPr>
          <p:cNvPr id="24" name="Freeform: Shape 23">
            <a:extLst>
              <a:ext uri="{FF2B5EF4-FFF2-40B4-BE49-F238E27FC236}">
                <a16:creationId xmlns:a16="http://schemas.microsoft.com/office/drawing/2014/main" id="{A843125C-E2D4-4080-A03D-5AE7E56259D0}"/>
              </a:ext>
            </a:extLst>
          </p:cNvPr>
          <p:cNvSpPr/>
          <p:nvPr/>
        </p:nvSpPr>
        <p:spPr>
          <a:xfrm>
            <a:off x="7827141" y="2795494"/>
            <a:ext cx="2292695" cy="2286000"/>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49966" tIns="748913" rIns="649966" bIns="801035"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rgbClr val="FFC000"/>
                </a:solidFill>
                <a:effectLst/>
                <a:uLnTx/>
                <a:uFillTx/>
                <a:latin typeface="Calibri" panose="020F0502020204030204"/>
                <a:ea typeface="+mn-ea"/>
                <a:cs typeface="+mn-cs"/>
              </a:rPr>
              <a:t>Roads</a:t>
            </a:r>
          </a:p>
        </p:txBody>
      </p:sp>
      <p:sp>
        <p:nvSpPr>
          <p:cNvPr id="25" name="Freeform: Shape 24">
            <a:extLst>
              <a:ext uri="{FF2B5EF4-FFF2-40B4-BE49-F238E27FC236}">
                <a16:creationId xmlns:a16="http://schemas.microsoft.com/office/drawing/2014/main" id="{417481FD-A580-4CB5-856E-BCF96925CA75}"/>
              </a:ext>
            </a:extLst>
          </p:cNvPr>
          <p:cNvSpPr/>
          <p:nvPr/>
        </p:nvSpPr>
        <p:spPr>
          <a:xfrm>
            <a:off x="6530927" y="2119743"/>
            <a:ext cx="1667414" cy="1664208"/>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81226" tIns="584524" rIns="581226" bIns="584524"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Type</a:t>
            </a:r>
            <a:endParaRPr kumimoji="0" lang="en-US" sz="21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366444B7-4575-44A2-8D38-CB3F3A934444}"/>
              </a:ext>
            </a:extLst>
          </p:cNvPr>
          <p:cNvSpPr/>
          <p:nvPr/>
        </p:nvSpPr>
        <p:spPr>
          <a:xfrm>
            <a:off x="7315732" y="499875"/>
            <a:ext cx="2457710" cy="2326615"/>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32367" tIns="732367" rIns="732368" bIns="732368"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Condition</a:t>
            </a:r>
          </a:p>
        </p:txBody>
      </p:sp>
      <p:sp>
        <p:nvSpPr>
          <p:cNvPr id="32" name="Freeform: Shape 31">
            <a:extLst>
              <a:ext uri="{FF2B5EF4-FFF2-40B4-BE49-F238E27FC236}">
                <a16:creationId xmlns:a16="http://schemas.microsoft.com/office/drawing/2014/main" id="{9110C505-1E9A-4ECF-A003-2C5B40A6554E}"/>
              </a:ext>
            </a:extLst>
          </p:cNvPr>
          <p:cNvSpPr/>
          <p:nvPr/>
        </p:nvSpPr>
        <p:spPr>
          <a:xfrm>
            <a:off x="10423249" y="2336457"/>
            <a:ext cx="1901999" cy="1904082"/>
          </a:xfrm>
          <a:custGeom>
            <a:avLst/>
            <a:gdLst>
              <a:gd name="connsiteX0" fmla="*/ 1159373 w 1633370"/>
              <a:gd name="connsiteY0" fmla="*/ 260422 h 1633370"/>
              <a:gd name="connsiteX1" fmla="*/ 1286423 w 1633370"/>
              <a:gd name="connsiteY1" fmla="*/ 153809 h 1633370"/>
              <a:gd name="connsiteX2" fmla="*/ 1387922 w 1633370"/>
              <a:gd name="connsiteY2" fmla="*/ 238976 h 1633370"/>
              <a:gd name="connsiteX3" fmla="*/ 1304990 w 1633370"/>
              <a:gd name="connsiteY3" fmla="*/ 382609 h 1633370"/>
              <a:gd name="connsiteX4" fmla="*/ 1436758 w 1633370"/>
              <a:gd name="connsiteY4" fmla="*/ 610838 h 1633370"/>
              <a:gd name="connsiteX5" fmla="*/ 1602614 w 1633370"/>
              <a:gd name="connsiteY5" fmla="*/ 610834 h 1633370"/>
              <a:gd name="connsiteX6" fmla="*/ 1625622 w 1633370"/>
              <a:gd name="connsiteY6" fmla="*/ 741318 h 1633370"/>
              <a:gd name="connsiteX7" fmla="*/ 1469767 w 1633370"/>
              <a:gd name="connsiteY7" fmla="*/ 798040 h 1633370"/>
              <a:gd name="connsiteX8" fmla="*/ 1424004 w 1633370"/>
              <a:gd name="connsiteY8" fmla="*/ 1057573 h 1633370"/>
              <a:gd name="connsiteX9" fmla="*/ 1551060 w 1633370"/>
              <a:gd name="connsiteY9" fmla="*/ 1164180 h 1633370"/>
              <a:gd name="connsiteX10" fmla="*/ 1484812 w 1633370"/>
              <a:gd name="connsiteY10" fmla="*/ 1278925 h 1633370"/>
              <a:gd name="connsiteX11" fmla="*/ 1328960 w 1633370"/>
              <a:gd name="connsiteY11" fmla="*/ 1222195 h 1633370"/>
              <a:gd name="connsiteX12" fmla="*/ 1127079 w 1633370"/>
              <a:gd name="connsiteY12" fmla="*/ 1391593 h 1633370"/>
              <a:gd name="connsiteX13" fmla="*/ 1155884 w 1633370"/>
              <a:gd name="connsiteY13" fmla="*/ 1554929 h 1633370"/>
              <a:gd name="connsiteX14" fmla="*/ 1031377 w 1633370"/>
              <a:gd name="connsiteY14" fmla="*/ 1600245 h 1633370"/>
              <a:gd name="connsiteX15" fmla="*/ 948453 w 1633370"/>
              <a:gd name="connsiteY15" fmla="*/ 1456607 h 1633370"/>
              <a:gd name="connsiteX16" fmla="*/ 684917 w 1633370"/>
              <a:gd name="connsiteY16" fmla="*/ 1456607 h 1633370"/>
              <a:gd name="connsiteX17" fmla="*/ 601993 w 1633370"/>
              <a:gd name="connsiteY17" fmla="*/ 1600245 h 1633370"/>
              <a:gd name="connsiteX18" fmla="*/ 477486 w 1633370"/>
              <a:gd name="connsiteY18" fmla="*/ 1554929 h 1633370"/>
              <a:gd name="connsiteX19" fmla="*/ 506291 w 1633370"/>
              <a:gd name="connsiteY19" fmla="*/ 1391593 h 1633370"/>
              <a:gd name="connsiteX20" fmla="*/ 304410 w 1633370"/>
              <a:gd name="connsiteY20" fmla="*/ 1222195 h 1633370"/>
              <a:gd name="connsiteX21" fmla="*/ 148558 w 1633370"/>
              <a:gd name="connsiteY21" fmla="*/ 1278925 h 1633370"/>
              <a:gd name="connsiteX22" fmla="*/ 82310 w 1633370"/>
              <a:gd name="connsiteY22" fmla="*/ 1164180 h 1633370"/>
              <a:gd name="connsiteX23" fmla="*/ 209366 w 1633370"/>
              <a:gd name="connsiteY23" fmla="*/ 1057573 h 1633370"/>
              <a:gd name="connsiteX24" fmla="*/ 163603 w 1633370"/>
              <a:gd name="connsiteY24" fmla="*/ 798040 h 1633370"/>
              <a:gd name="connsiteX25" fmla="*/ 7748 w 1633370"/>
              <a:gd name="connsiteY25" fmla="*/ 741318 h 1633370"/>
              <a:gd name="connsiteX26" fmla="*/ 30756 w 1633370"/>
              <a:gd name="connsiteY26" fmla="*/ 610834 h 1633370"/>
              <a:gd name="connsiteX27" fmla="*/ 196612 w 1633370"/>
              <a:gd name="connsiteY27" fmla="*/ 610838 h 1633370"/>
              <a:gd name="connsiteX28" fmla="*/ 328380 w 1633370"/>
              <a:gd name="connsiteY28" fmla="*/ 382609 h 1633370"/>
              <a:gd name="connsiteX29" fmla="*/ 245448 w 1633370"/>
              <a:gd name="connsiteY29" fmla="*/ 238976 h 1633370"/>
              <a:gd name="connsiteX30" fmla="*/ 346947 w 1633370"/>
              <a:gd name="connsiteY30" fmla="*/ 153809 h 1633370"/>
              <a:gd name="connsiteX31" fmla="*/ 473997 w 1633370"/>
              <a:gd name="connsiteY31" fmla="*/ 260422 h 1633370"/>
              <a:gd name="connsiteX32" fmla="*/ 721640 w 1633370"/>
              <a:gd name="connsiteY32" fmla="*/ 170287 h 1633370"/>
              <a:gd name="connsiteX33" fmla="*/ 750437 w 1633370"/>
              <a:gd name="connsiteY33" fmla="*/ 6950 h 1633370"/>
              <a:gd name="connsiteX34" fmla="*/ 882933 w 1633370"/>
              <a:gd name="connsiteY34" fmla="*/ 6950 h 1633370"/>
              <a:gd name="connsiteX35" fmla="*/ 911730 w 1633370"/>
              <a:gd name="connsiteY35" fmla="*/ 170287 h 1633370"/>
              <a:gd name="connsiteX36" fmla="*/ 1159373 w 1633370"/>
              <a:gd name="connsiteY36" fmla="*/ 260422 h 16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33370" h="1633370">
                <a:moveTo>
                  <a:pt x="1159373" y="260422"/>
                </a:moveTo>
                <a:lnTo>
                  <a:pt x="1286423" y="153809"/>
                </a:lnTo>
                <a:lnTo>
                  <a:pt x="1387922" y="238976"/>
                </a:lnTo>
                <a:lnTo>
                  <a:pt x="1304990" y="382609"/>
                </a:lnTo>
                <a:cubicBezTo>
                  <a:pt x="1363959" y="448945"/>
                  <a:pt x="1408794" y="526601"/>
                  <a:pt x="1436758" y="610838"/>
                </a:cubicBezTo>
                <a:lnTo>
                  <a:pt x="1602614" y="610834"/>
                </a:lnTo>
                <a:lnTo>
                  <a:pt x="1625622" y="741318"/>
                </a:lnTo>
                <a:lnTo>
                  <a:pt x="1469767" y="798040"/>
                </a:lnTo>
                <a:cubicBezTo>
                  <a:pt x="1472300" y="886761"/>
                  <a:pt x="1456729" y="975068"/>
                  <a:pt x="1424004" y="1057573"/>
                </a:cubicBezTo>
                <a:lnTo>
                  <a:pt x="1551060" y="1164180"/>
                </a:lnTo>
                <a:lnTo>
                  <a:pt x="1484812" y="1278925"/>
                </a:lnTo>
                <a:lnTo>
                  <a:pt x="1328960" y="1222195"/>
                </a:lnTo>
                <a:cubicBezTo>
                  <a:pt x="1273871" y="1291788"/>
                  <a:pt x="1205181" y="1349426"/>
                  <a:pt x="1127079" y="1391593"/>
                </a:cubicBezTo>
                <a:lnTo>
                  <a:pt x="1155884" y="1554929"/>
                </a:lnTo>
                <a:lnTo>
                  <a:pt x="1031377" y="1600245"/>
                </a:lnTo>
                <a:lnTo>
                  <a:pt x="948453" y="1456607"/>
                </a:lnTo>
                <a:cubicBezTo>
                  <a:pt x="861519" y="1474508"/>
                  <a:pt x="771850" y="1474508"/>
                  <a:pt x="684917" y="1456607"/>
                </a:cubicBezTo>
                <a:lnTo>
                  <a:pt x="601993" y="1600245"/>
                </a:lnTo>
                <a:lnTo>
                  <a:pt x="477486" y="1554929"/>
                </a:lnTo>
                <a:lnTo>
                  <a:pt x="506291" y="1391593"/>
                </a:lnTo>
                <a:cubicBezTo>
                  <a:pt x="428190" y="1349426"/>
                  <a:pt x="359499" y="1291788"/>
                  <a:pt x="304410" y="1222195"/>
                </a:cubicBezTo>
                <a:lnTo>
                  <a:pt x="148558" y="1278925"/>
                </a:lnTo>
                <a:lnTo>
                  <a:pt x="82310" y="1164180"/>
                </a:lnTo>
                <a:lnTo>
                  <a:pt x="209366" y="1057573"/>
                </a:lnTo>
                <a:cubicBezTo>
                  <a:pt x="176641" y="975069"/>
                  <a:pt x="161070" y="886762"/>
                  <a:pt x="163603" y="798040"/>
                </a:cubicBezTo>
                <a:lnTo>
                  <a:pt x="7748" y="741318"/>
                </a:lnTo>
                <a:lnTo>
                  <a:pt x="30756" y="610834"/>
                </a:lnTo>
                <a:lnTo>
                  <a:pt x="196612" y="610838"/>
                </a:lnTo>
                <a:cubicBezTo>
                  <a:pt x="224576" y="526601"/>
                  <a:pt x="269411" y="448945"/>
                  <a:pt x="328380" y="382609"/>
                </a:cubicBezTo>
                <a:lnTo>
                  <a:pt x="245448" y="238976"/>
                </a:lnTo>
                <a:lnTo>
                  <a:pt x="346947" y="153809"/>
                </a:lnTo>
                <a:lnTo>
                  <a:pt x="473997" y="260422"/>
                </a:lnTo>
                <a:cubicBezTo>
                  <a:pt x="549565" y="213868"/>
                  <a:pt x="633827" y="183199"/>
                  <a:pt x="721640" y="170287"/>
                </a:cubicBezTo>
                <a:lnTo>
                  <a:pt x="750437" y="6950"/>
                </a:lnTo>
                <a:lnTo>
                  <a:pt x="882933" y="6950"/>
                </a:lnTo>
                <a:lnTo>
                  <a:pt x="911730" y="170287"/>
                </a:lnTo>
                <a:cubicBezTo>
                  <a:pt x="999543" y="183199"/>
                  <a:pt x="1083805" y="213868"/>
                  <a:pt x="1159373" y="26042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74100" tIns="428329" rIns="374100" bIns="456895"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a:ln>
                  <a:noFill/>
                </a:ln>
                <a:solidFill>
                  <a:srgbClr val="FFC000"/>
                </a:solidFill>
                <a:effectLst/>
                <a:uLnTx/>
                <a:uFillTx/>
                <a:latin typeface="Calibri" panose="020F0502020204030204"/>
                <a:ea typeface="+mn-ea"/>
                <a:cs typeface="+mn-cs"/>
              </a:rPr>
              <a:t>Laws</a:t>
            </a:r>
          </a:p>
        </p:txBody>
      </p:sp>
      <p:sp>
        <p:nvSpPr>
          <p:cNvPr id="33" name="Freeform: Shape 32">
            <a:extLst>
              <a:ext uri="{FF2B5EF4-FFF2-40B4-BE49-F238E27FC236}">
                <a16:creationId xmlns:a16="http://schemas.microsoft.com/office/drawing/2014/main" id="{022964A7-93D8-4E6B-9663-55144257BF5B}"/>
              </a:ext>
            </a:extLst>
          </p:cNvPr>
          <p:cNvSpPr/>
          <p:nvPr/>
        </p:nvSpPr>
        <p:spPr>
          <a:xfrm>
            <a:off x="9316631" y="1886400"/>
            <a:ext cx="1383272" cy="1384788"/>
          </a:xfrm>
          <a:custGeom>
            <a:avLst/>
            <a:gdLst>
              <a:gd name="connsiteX0" fmla="*/ 888847 w 1187906"/>
              <a:gd name="connsiteY0" fmla="*/ 300866 h 1187906"/>
              <a:gd name="connsiteX1" fmla="*/ 1064103 w 1187906"/>
              <a:gd name="connsiteY1" fmla="*/ 248047 h 1187906"/>
              <a:gd name="connsiteX2" fmla="*/ 1128591 w 1187906"/>
              <a:gd name="connsiteY2" fmla="*/ 359744 h 1187906"/>
              <a:gd name="connsiteX3" fmla="*/ 995220 w 1187906"/>
              <a:gd name="connsiteY3" fmla="*/ 485111 h 1187906"/>
              <a:gd name="connsiteX4" fmla="*/ 995220 w 1187906"/>
              <a:gd name="connsiteY4" fmla="*/ 702796 h 1187906"/>
              <a:gd name="connsiteX5" fmla="*/ 1128591 w 1187906"/>
              <a:gd name="connsiteY5" fmla="*/ 828162 h 1187906"/>
              <a:gd name="connsiteX6" fmla="*/ 1064103 w 1187906"/>
              <a:gd name="connsiteY6" fmla="*/ 939859 h 1187906"/>
              <a:gd name="connsiteX7" fmla="*/ 888847 w 1187906"/>
              <a:gd name="connsiteY7" fmla="*/ 887040 h 1187906"/>
              <a:gd name="connsiteX8" fmla="*/ 700326 w 1187906"/>
              <a:gd name="connsiteY8" fmla="*/ 995882 h 1187906"/>
              <a:gd name="connsiteX9" fmla="*/ 658441 w 1187906"/>
              <a:gd name="connsiteY9" fmla="*/ 1174068 h 1187906"/>
              <a:gd name="connsiteX10" fmla="*/ 529465 w 1187906"/>
              <a:gd name="connsiteY10" fmla="*/ 1174068 h 1187906"/>
              <a:gd name="connsiteX11" fmla="*/ 487580 w 1187906"/>
              <a:gd name="connsiteY11" fmla="*/ 995882 h 1187906"/>
              <a:gd name="connsiteX12" fmla="*/ 299059 w 1187906"/>
              <a:gd name="connsiteY12" fmla="*/ 887040 h 1187906"/>
              <a:gd name="connsiteX13" fmla="*/ 123803 w 1187906"/>
              <a:gd name="connsiteY13" fmla="*/ 939859 h 1187906"/>
              <a:gd name="connsiteX14" fmla="*/ 59315 w 1187906"/>
              <a:gd name="connsiteY14" fmla="*/ 828162 h 1187906"/>
              <a:gd name="connsiteX15" fmla="*/ 192686 w 1187906"/>
              <a:gd name="connsiteY15" fmla="*/ 702795 h 1187906"/>
              <a:gd name="connsiteX16" fmla="*/ 192686 w 1187906"/>
              <a:gd name="connsiteY16" fmla="*/ 485110 h 1187906"/>
              <a:gd name="connsiteX17" fmla="*/ 59315 w 1187906"/>
              <a:gd name="connsiteY17" fmla="*/ 359744 h 1187906"/>
              <a:gd name="connsiteX18" fmla="*/ 123803 w 1187906"/>
              <a:gd name="connsiteY18" fmla="*/ 248047 h 1187906"/>
              <a:gd name="connsiteX19" fmla="*/ 299059 w 1187906"/>
              <a:gd name="connsiteY19" fmla="*/ 300866 h 1187906"/>
              <a:gd name="connsiteX20" fmla="*/ 487580 w 1187906"/>
              <a:gd name="connsiteY20" fmla="*/ 192024 h 1187906"/>
              <a:gd name="connsiteX21" fmla="*/ 529465 w 1187906"/>
              <a:gd name="connsiteY21" fmla="*/ 13838 h 1187906"/>
              <a:gd name="connsiteX22" fmla="*/ 658441 w 1187906"/>
              <a:gd name="connsiteY22" fmla="*/ 13838 h 1187906"/>
              <a:gd name="connsiteX23" fmla="*/ 700326 w 1187906"/>
              <a:gd name="connsiteY23" fmla="*/ 192024 h 1187906"/>
              <a:gd name="connsiteX24" fmla="*/ 888847 w 1187906"/>
              <a:gd name="connsiteY24" fmla="*/ 300866 h 11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7906" h="1187906">
                <a:moveTo>
                  <a:pt x="888847" y="300866"/>
                </a:moveTo>
                <a:lnTo>
                  <a:pt x="1064103" y="248047"/>
                </a:lnTo>
                <a:lnTo>
                  <a:pt x="1128591" y="359744"/>
                </a:lnTo>
                <a:lnTo>
                  <a:pt x="995220" y="485111"/>
                </a:lnTo>
                <a:cubicBezTo>
                  <a:pt x="1014553" y="556385"/>
                  <a:pt x="1014553" y="631522"/>
                  <a:pt x="995220" y="702796"/>
                </a:cubicBezTo>
                <a:lnTo>
                  <a:pt x="1128591" y="828162"/>
                </a:lnTo>
                <a:lnTo>
                  <a:pt x="1064103" y="939859"/>
                </a:lnTo>
                <a:lnTo>
                  <a:pt x="888847" y="887040"/>
                </a:lnTo>
                <a:cubicBezTo>
                  <a:pt x="836788" y="939420"/>
                  <a:pt x="771718" y="976988"/>
                  <a:pt x="700326" y="995882"/>
                </a:cubicBezTo>
                <a:lnTo>
                  <a:pt x="658441" y="1174068"/>
                </a:lnTo>
                <a:lnTo>
                  <a:pt x="529465" y="1174068"/>
                </a:lnTo>
                <a:lnTo>
                  <a:pt x="487580" y="995882"/>
                </a:lnTo>
                <a:cubicBezTo>
                  <a:pt x="416189" y="976988"/>
                  <a:pt x="351118" y="939419"/>
                  <a:pt x="299059" y="887040"/>
                </a:cubicBezTo>
                <a:lnTo>
                  <a:pt x="123803" y="939859"/>
                </a:lnTo>
                <a:lnTo>
                  <a:pt x="59315" y="828162"/>
                </a:lnTo>
                <a:lnTo>
                  <a:pt x="192686" y="702795"/>
                </a:lnTo>
                <a:cubicBezTo>
                  <a:pt x="173353" y="631521"/>
                  <a:pt x="173353" y="556384"/>
                  <a:pt x="192686" y="485110"/>
                </a:cubicBezTo>
                <a:lnTo>
                  <a:pt x="59315" y="359744"/>
                </a:lnTo>
                <a:lnTo>
                  <a:pt x="123803" y="248047"/>
                </a:lnTo>
                <a:lnTo>
                  <a:pt x="299059" y="300866"/>
                </a:lnTo>
                <a:cubicBezTo>
                  <a:pt x="351118" y="248486"/>
                  <a:pt x="416188" y="210918"/>
                  <a:pt x="487580" y="192024"/>
                </a:cubicBezTo>
                <a:lnTo>
                  <a:pt x="529465" y="13838"/>
                </a:lnTo>
                <a:lnTo>
                  <a:pt x="658441" y="13838"/>
                </a:lnTo>
                <a:lnTo>
                  <a:pt x="700326" y="192024"/>
                </a:lnTo>
                <a:cubicBezTo>
                  <a:pt x="771717" y="210918"/>
                  <a:pt x="836788" y="248487"/>
                  <a:pt x="888847" y="30086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20649" tIns="322456" rIns="320649" bIns="322456"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prstClr val="white"/>
                </a:solidFill>
                <a:effectLst/>
                <a:uLnTx/>
                <a:uFillTx/>
                <a:latin typeface="Calibri" panose="020F0502020204030204"/>
                <a:ea typeface="+mn-ea"/>
                <a:cs typeface="+mn-cs"/>
              </a:rPr>
              <a:t>Signs</a:t>
            </a:r>
          </a:p>
        </p:txBody>
      </p:sp>
      <p:sp>
        <p:nvSpPr>
          <p:cNvPr id="34" name="Freeform: Shape 33">
            <a:extLst>
              <a:ext uri="{FF2B5EF4-FFF2-40B4-BE49-F238E27FC236}">
                <a16:creationId xmlns:a16="http://schemas.microsoft.com/office/drawing/2014/main" id="{EF20E934-3111-4ECC-B1F0-B3B180235EC7}"/>
              </a:ext>
            </a:extLst>
          </p:cNvPr>
          <p:cNvSpPr/>
          <p:nvPr/>
        </p:nvSpPr>
        <p:spPr>
          <a:xfrm>
            <a:off x="10008266" y="3946938"/>
            <a:ext cx="1828800" cy="1828800"/>
          </a:xfrm>
          <a:custGeom>
            <a:avLst/>
            <a:gdLst>
              <a:gd name="connsiteX0" fmla="*/ 870888 w 1163905"/>
              <a:gd name="connsiteY0" fmla="*/ 294788 h 1163905"/>
              <a:gd name="connsiteX1" fmla="*/ 1042604 w 1163905"/>
              <a:gd name="connsiteY1" fmla="*/ 243036 h 1163905"/>
              <a:gd name="connsiteX2" fmla="*/ 1105789 w 1163905"/>
              <a:gd name="connsiteY2" fmla="*/ 352475 h 1163905"/>
              <a:gd name="connsiteX3" fmla="*/ 975113 w 1163905"/>
              <a:gd name="connsiteY3" fmla="*/ 475309 h 1163905"/>
              <a:gd name="connsiteX4" fmla="*/ 975113 w 1163905"/>
              <a:gd name="connsiteY4" fmla="*/ 688596 h 1163905"/>
              <a:gd name="connsiteX5" fmla="*/ 1105789 w 1163905"/>
              <a:gd name="connsiteY5" fmla="*/ 811430 h 1163905"/>
              <a:gd name="connsiteX6" fmla="*/ 1042604 w 1163905"/>
              <a:gd name="connsiteY6" fmla="*/ 920869 h 1163905"/>
              <a:gd name="connsiteX7" fmla="*/ 870888 w 1163905"/>
              <a:gd name="connsiteY7" fmla="*/ 869117 h 1163905"/>
              <a:gd name="connsiteX8" fmla="*/ 686176 w 1163905"/>
              <a:gd name="connsiteY8" fmla="*/ 975760 h 1163905"/>
              <a:gd name="connsiteX9" fmla="*/ 645137 w 1163905"/>
              <a:gd name="connsiteY9" fmla="*/ 1150347 h 1163905"/>
              <a:gd name="connsiteX10" fmla="*/ 518768 w 1163905"/>
              <a:gd name="connsiteY10" fmla="*/ 1150347 h 1163905"/>
              <a:gd name="connsiteX11" fmla="*/ 477728 w 1163905"/>
              <a:gd name="connsiteY11" fmla="*/ 975761 h 1163905"/>
              <a:gd name="connsiteX12" fmla="*/ 293016 w 1163905"/>
              <a:gd name="connsiteY12" fmla="*/ 869118 h 1163905"/>
              <a:gd name="connsiteX13" fmla="*/ 121301 w 1163905"/>
              <a:gd name="connsiteY13" fmla="*/ 920869 h 1163905"/>
              <a:gd name="connsiteX14" fmla="*/ 58116 w 1163905"/>
              <a:gd name="connsiteY14" fmla="*/ 811430 h 1163905"/>
              <a:gd name="connsiteX15" fmla="*/ 188792 w 1163905"/>
              <a:gd name="connsiteY15" fmla="*/ 688596 h 1163905"/>
              <a:gd name="connsiteX16" fmla="*/ 188792 w 1163905"/>
              <a:gd name="connsiteY16" fmla="*/ 475309 h 1163905"/>
              <a:gd name="connsiteX17" fmla="*/ 58116 w 1163905"/>
              <a:gd name="connsiteY17" fmla="*/ 352475 h 1163905"/>
              <a:gd name="connsiteX18" fmla="*/ 121301 w 1163905"/>
              <a:gd name="connsiteY18" fmla="*/ 243036 h 1163905"/>
              <a:gd name="connsiteX19" fmla="*/ 293017 w 1163905"/>
              <a:gd name="connsiteY19" fmla="*/ 294788 h 1163905"/>
              <a:gd name="connsiteX20" fmla="*/ 477729 w 1163905"/>
              <a:gd name="connsiteY20" fmla="*/ 188145 h 1163905"/>
              <a:gd name="connsiteX21" fmla="*/ 518768 w 1163905"/>
              <a:gd name="connsiteY21" fmla="*/ 13558 h 1163905"/>
              <a:gd name="connsiteX22" fmla="*/ 645137 w 1163905"/>
              <a:gd name="connsiteY22" fmla="*/ 13558 h 1163905"/>
              <a:gd name="connsiteX23" fmla="*/ 686177 w 1163905"/>
              <a:gd name="connsiteY23" fmla="*/ 188144 h 1163905"/>
              <a:gd name="connsiteX24" fmla="*/ 870889 w 1163905"/>
              <a:gd name="connsiteY24" fmla="*/ 294787 h 1163905"/>
              <a:gd name="connsiteX25" fmla="*/ 870888 w 1163905"/>
              <a:gd name="connsiteY25" fmla="*/ 294788 h 116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63905" h="1163905">
                <a:moveTo>
                  <a:pt x="749144" y="294414"/>
                </a:moveTo>
                <a:lnTo>
                  <a:pt x="873635" y="217310"/>
                </a:lnTo>
                <a:lnTo>
                  <a:pt x="946595" y="290270"/>
                </a:lnTo>
                <a:lnTo>
                  <a:pt x="869492" y="414761"/>
                </a:lnTo>
                <a:cubicBezTo>
                  <a:pt x="899189" y="465834"/>
                  <a:pt x="914746" y="523896"/>
                  <a:pt x="914565" y="582975"/>
                </a:cubicBezTo>
                <a:lnTo>
                  <a:pt x="1043584" y="652236"/>
                </a:lnTo>
                <a:lnTo>
                  <a:pt x="1016878" y="751900"/>
                </a:lnTo>
                <a:lnTo>
                  <a:pt x="870514" y="747373"/>
                </a:lnTo>
                <a:cubicBezTo>
                  <a:pt x="841131" y="798627"/>
                  <a:pt x="798627" y="841132"/>
                  <a:pt x="747372" y="870514"/>
                </a:cubicBezTo>
                <a:lnTo>
                  <a:pt x="751900" y="1016879"/>
                </a:lnTo>
                <a:lnTo>
                  <a:pt x="652236" y="1043583"/>
                </a:lnTo>
                <a:lnTo>
                  <a:pt x="582975" y="914565"/>
                </a:lnTo>
                <a:cubicBezTo>
                  <a:pt x="523895" y="914746"/>
                  <a:pt x="465834" y="899189"/>
                  <a:pt x="414761" y="869492"/>
                </a:cubicBezTo>
                <a:lnTo>
                  <a:pt x="290270" y="946595"/>
                </a:lnTo>
                <a:lnTo>
                  <a:pt x="217310" y="873635"/>
                </a:lnTo>
                <a:lnTo>
                  <a:pt x="294413" y="749144"/>
                </a:lnTo>
                <a:cubicBezTo>
                  <a:pt x="264716" y="698071"/>
                  <a:pt x="249159" y="640009"/>
                  <a:pt x="249340" y="580930"/>
                </a:cubicBezTo>
                <a:lnTo>
                  <a:pt x="120321" y="511669"/>
                </a:lnTo>
                <a:lnTo>
                  <a:pt x="147027" y="412005"/>
                </a:lnTo>
                <a:lnTo>
                  <a:pt x="293391" y="416532"/>
                </a:lnTo>
                <a:cubicBezTo>
                  <a:pt x="322774" y="365278"/>
                  <a:pt x="365278" y="322773"/>
                  <a:pt x="416533" y="293391"/>
                </a:cubicBezTo>
                <a:lnTo>
                  <a:pt x="412005" y="147026"/>
                </a:lnTo>
                <a:lnTo>
                  <a:pt x="511669" y="120322"/>
                </a:lnTo>
                <a:lnTo>
                  <a:pt x="580930" y="249340"/>
                </a:lnTo>
                <a:cubicBezTo>
                  <a:pt x="640010" y="249159"/>
                  <a:pt x="698071" y="264716"/>
                  <a:pt x="749144" y="294413"/>
                </a:cubicBezTo>
                <a:lnTo>
                  <a:pt x="749144" y="294414"/>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07660" tIns="407660" rIns="407659" bIns="407659"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panose="020F0502020204030204"/>
                <a:ea typeface="+mn-ea"/>
                <a:cs typeface="+mn-cs"/>
              </a:rPr>
              <a:t>Signals</a:t>
            </a:r>
          </a:p>
        </p:txBody>
      </p:sp>
    </p:spTree>
    <p:extLst>
      <p:ext uri="{BB962C8B-B14F-4D97-AF65-F5344CB8AC3E}">
        <p14:creationId xmlns:p14="http://schemas.microsoft.com/office/powerpoint/2010/main" val="475122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1000"/>
                                        <p:tgtEl>
                                          <p:spTgt spid="4">
                                            <p:txEl>
                                              <p:pRg st="0" end="0"/>
                                            </p:txEl>
                                          </p:spTgt>
                                        </p:tgtEl>
                                      </p:cBhvr>
                                    </p:animEffect>
                                  </p:childTnLst>
                                </p:cTn>
                              </p:par>
                            </p:childTnLst>
                          </p:cTn>
                        </p:par>
                        <p:par>
                          <p:cTn id="8" fill="hold">
                            <p:stCondLst>
                              <p:cond delay="1000"/>
                            </p:stCondLst>
                            <p:childTnLst>
                              <p:par>
                                <p:cTn id="9" presetID="8" presetClass="emph" presetSubtype="0" repeatCount="4000" fill="hold" grpId="0" nodeType="afterEffect">
                                  <p:stCondLst>
                                    <p:cond delay="0"/>
                                  </p:stCondLst>
                                  <p:childTnLst>
                                    <p:animRot by="21600000">
                                      <p:cBhvr>
                                        <p:cTn id="10" dur="2000" fill="hold"/>
                                        <p:tgtEl>
                                          <p:spTgt spid="48"/>
                                        </p:tgtEl>
                                        <p:attrNameLst>
                                          <p:attrName>r</p:attrName>
                                        </p:attrNameLst>
                                      </p:cBhvr>
                                    </p:animRot>
                                  </p:childTnLst>
                                </p:cTn>
                              </p:par>
                              <p:par>
                                <p:cTn id="11" presetID="8" presetClass="emph" presetSubtype="0" repeatCount="4000" fill="hold" grpId="0" nodeType="withEffect">
                                  <p:stCondLst>
                                    <p:cond delay="0"/>
                                  </p:stCondLst>
                                  <p:childTnLst>
                                    <p:animRot by="-43200000">
                                      <p:cBhvr>
                                        <p:cTn id="12" dur="2000" fill="hold"/>
                                        <p:tgtEl>
                                          <p:spTgt spid="49"/>
                                        </p:tgtEl>
                                        <p:attrNameLst>
                                          <p:attrName>r</p:attrName>
                                        </p:attrNameLst>
                                      </p:cBhvr>
                                    </p:animRot>
                                  </p:childTnLst>
                                </p:cTn>
                              </p:par>
                              <p:par>
                                <p:cTn id="13" presetID="8" presetClass="emph" presetSubtype="0" repeatCount="4000" fill="hold" grpId="0" nodeType="withEffect">
                                  <p:stCondLst>
                                    <p:cond delay="0"/>
                                  </p:stCondLst>
                                  <p:childTnLst>
                                    <p:animRot by="21600000">
                                      <p:cBhvr>
                                        <p:cTn id="14" dur="2000" fill="hold"/>
                                        <p:tgtEl>
                                          <p:spTgt spid="50"/>
                                        </p:tgtEl>
                                        <p:attrNameLst>
                                          <p:attrName>r</p:attrName>
                                        </p:attrNameLst>
                                      </p:cBhvr>
                                    </p:animRot>
                                  </p:childTnLst>
                                </p:cTn>
                              </p:par>
                              <p:par>
                                <p:cTn id="15" presetID="8" presetClass="emph" presetSubtype="0" repeatCount="4000" fill="hold" grpId="0" nodeType="withEffect">
                                  <p:stCondLst>
                                    <p:cond delay="0"/>
                                  </p:stCondLst>
                                  <p:childTnLst>
                                    <p:animRot by="-21600000">
                                      <p:cBhvr>
                                        <p:cTn id="16" dur="2000" fill="hold"/>
                                        <p:tgtEl>
                                          <p:spTgt spid="41"/>
                                        </p:tgtEl>
                                        <p:attrNameLst>
                                          <p:attrName>r</p:attrName>
                                        </p:attrNameLst>
                                      </p:cBhvr>
                                    </p:animRot>
                                  </p:childTnLst>
                                </p:cTn>
                              </p:par>
                              <p:par>
                                <p:cTn id="17" presetID="8" presetClass="emph" presetSubtype="0" repeatCount="4000" fill="hold" grpId="0" nodeType="withEffect">
                                  <p:stCondLst>
                                    <p:cond delay="0"/>
                                  </p:stCondLst>
                                  <p:childTnLst>
                                    <p:animRot by="21600000">
                                      <p:cBhvr>
                                        <p:cTn id="18" dur="2000" fill="hold"/>
                                        <p:tgtEl>
                                          <p:spTgt spid="40"/>
                                        </p:tgtEl>
                                        <p:attrNameLst>
                                          <p:attrName>r</p:attrName>
                                        </p:attrNameLst>
                                      </p:cBhvr>
                                    </p:animRot>
                                  </p:childTnLst>
                                </p:cTn>
                              </p:par>
                              <p:par>
                                <p:cTn id="19" presetID="8" presetClass="emph" presetSubtype="0" repeatCount="4000" fill="hold" grpId="0" nodeType="withEffect">
                                  <p:stCondLst>
                                    <p:cond delay="0"/>
                                  </p:stCondLst>
                                  <p:childTnLst>
                                    <p:animRot by="21600000">
                                      <p:cBhvr>
                                        <p:cTn id="20" dur="2000" fill="hold"/>
                                        <p:tgtEl>
                                          <p:spTgt spid="42"/>
                                        </p:tgtEl>
                                        <p:attrNameLst>
                                          <p:attrName>r</p:attrName>
                                        </p:attrNameLst>
                                      </p:cBhvr>
                                    </p:animRot>
                                  </p:childTnLst>
                                </p:cTn>
                              </p:par>
                              <p:par>
                                <p:cTn id="21" presetID="8" presetClass="emph" presetSubtype="0" repeatCount="4000" fill="hold" grpId="0" nodeType="withEffect">
                                  <p:stCondLst>
                                    <p:cond delay="0"/>
                                  </p:stCondLst>
                                  <p:childTnLst>
                                    <p:animRot by="-21600000">
                                      <p:cBhvr>
                                        <p:cTn id="22" dur="2000" fill="hold"/>
                                        <p:tgtEl>
                                          <p:spTgt spid="25"/>
                                        </p:tgtEl>
                                        <p:attrNameLst>
                                          <p:attrName>r</p:attrName>
                                        </p:attrNameLst>
                                      </p:cBhvr>
                                    </p:animRot>
                                  </p:childTnLst>
                                </p:cTn>
                              </p:par>
                              <p:par>
                                <p:cTn id="23" presetID="8" presetClass="emph" presetSubtype="0" repeatCount="4000" fill="hold" grpId="0" nodeType="withEffect">
                                  <p:stCondLst>
                                    <p:cond delay="0"/>
                                  </p:stCondLst>
                                  <p:childTnLst>
                                    <p:animRot by="21600000">
                                      <p:cBhvr>
                                        <p:cTn id="24" dur="2000" fill="hold"/>
                                        <p:tgtEl>
                                          <p:spTgt spid="24"/>
                                        </p:tgtEl>
                                        <p:attrNameLst>
                                          <p:attrName>r</p:attrName>
                                        </p:attrNameLst>
                                      </p:cBhvr>
                                    </p:animRot>
                                  </p:childTnLst>
                                </p:cTn>
                              </p:par>
                              <p:par>
                                <p:cTn id="25" presetID="8" presetClass="emph" presetSubtype="0" repeatCount="4000" fill="hold" grpId="0" nodeType="withEffect">
                                  <p:stCondLst>
                                    <p:cond delay="0"/>
                                  </p:stCondLst>
                                  <p:childTnLst>
                                    <p:animRot by="-43200000">
                                      <p:cBhvr>
                                        <p:cTn id="26" dur="2000" fill="hold"/>
                                        <p:tgtEl>
                                          <p:spTgt spid="33"/>
                                        </p:tgtEl>
                                        <p:attrNameLst>
                                          <p:attrName>r</p:attrName>
                                        </p:attrNameLst>
                                      </p:cBhvr>
                                    </p:animRot>
                                  </p:childTnLst>
                                </p:cTn>
                              </p:par>
                              <p:par>
                                <p:cTn id="27" presetID="8" presetClass="emph" presetSubtype="0" repeatCount="4000" fill="hold" grpId="0" nodeType="withEffect">
                                  <p:stCondLst>
                                    <p:cond delay="0"/>
                                  </p:stCondLst>
                                  <p:childTnLst>
                                    <p:animRot by="21600000">
                                      <p:cBhvr>
                                        <p:cTn id="28" dur="2000" fill="hold"/>
                                        <p:tgtEl>
                                          <p:spTgt spid="32"/>
                                        </p:tgtEl>
                                        <p:attrNameLst>
                                          <p:attrName>r</p:attrName>
                                        </p:attrNameLst>
                                      </p:cBhvr>
                                    </p:animRot>
                                  </p:childTnLst>
                                </p:cTn>
                              </p:par>
                              <p:par>
                                <p:cTn id="29" presetID="8" presetClass="emph" presetSubtype="0" repeatCount="4000" fill="hold" grpId="0" nodeType="withEffect">
                                  <p:stCondLst>
                                    <p:cond delay="0"/>
                                  </p:stCondLst>
                                  <p:childTnLst>
                                    <p:animRot by="43200000">
                                      <p:cBhvr>
                                        <p:cTn id="30" dur="2000" fill="hold"/>
                                        <p:tgtEl>
                                          <p:spTgt spid="26"/>
                                        </p:tgtEl>
                                        <p:attrNameLst>
                                          <p:attrName>r</p:attrName>
                                        </p:attrNameLst>
                                      </p:cBhvr>
                                    </p:animRot>
                                  </p:childTnLst>
                                </p:cTn>
                              </p:par>
                              <p:par>
                                <p:cTn id="31" presetID="8" presetClass="emph" presetSubtype="0" repeatCount="4000" fill="hold" grpId="0" nodeType="withEffect">
                                  <p:stCondLst>
                                    <p:cond delay="0"/>
                                  </p:stCondLst>
                                  <p:childTnLst>
                                    <p:animRot by="-43200000">
                                      <p:cBhvr>
                                        <p:cTn id="32" dur="2000" fill="hold"/>
                                        <p:tgtEl>
                                          <p:spTgt spid="34">
                                            <p:bg/>
                                          </p:spTgt>
                                        </p:tgtEl>
                                        <p:attrNameLst>
                                          <p:attrName>r</p:attrName>
                                        </p:attrNameLst>
                                      </p:cBhvr>
                                    </p:animRot>
                                  </p:childTnLst>
                                </p:cTn>
                              </p:par>
                              <p:par>
                                <p:cTn id="33" presetID="8" presetClass="emph" presetSubtype="0" repeatCount="4000" fill="hold" grpId="0" nodeType="withEffect">
                                  <p:stCondLst>
                                    <p:cond delay="0"/>
                                  </p:stCondLst>
                                  <p:childTnLst>
                                    <p:animRot by="-43200000">
                                      <p:cBhvr>
                                        <p:cTn id="34" dur="2000" fill="hold"/>
                                        <p:tgtEl>
                                          <p:spTgt spid="3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40" grpId="0" animBg="1"/>
      <p:bldP spid="41" grpId="0" animBg="1"/>
      <p:bldP spid="42" grpId="0" animBg="1"/>
      <p:bldP spid="24" grpId="0" animBg="1"/>
      <p:bldP spid="25" grpId="0" animBg="1"/>
      <p:bldP spid="26" grpId="0" animBg="1"/>
      <p:bldP spid="32" grpId="0" animBg="1"/>
      <p:bldP spid="33" grpId="0" animBg="1"/>
      <p:bldP spid="34"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F7F835B6-D92E-4207-BDF4-D4F7AE5B5C70}"/>
              </a:ext>
            </a:extLst>
          </p:cNvPr>
          <p:cNvSpPr>
            <a:spLocks noChangeArrowheads="1"/>
          </p:cNvSpPr>
          <p:nvPr/>
        </p:nvSpPr>
        <p:spPr bwMode="auto">
          <a:xfrm>
            <a:off x="5867400" y="2114550"/>
            <a:ext cx="22288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43BC7075-B491-4042-B849-556DB7958220}"/>
              </a:ext>
            </a:extLst>
          </p:cNvPr>
          <p:cNvSpPr txBox="1"/>
          <p:nvPr/>
        </p:nvSpPr>
        <p:spPr>
          <a:xfrm>
            <a:off x="1241258" y="107793"/>
            <a:ext cx="9709484" cy="1107996"/>
          </a:xfrm>
          <a:prstGeom prst="rect">
            <a:avLst/>
          </a:prstGeom>
          <a:solidFill>
            <a:srgbClr val="4472C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6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Awareness of HTS Events</a:t>
            </a:r>
          </a:p>
        </p:txBody>
      </p:sp>
      <p:sp>
        <p:nvSpPr>
          <p:cNvPr id="13" name="TextBox 12">
            <a:extLst>
              <a:ext uri="{FF2B5EF4-FFF2-40B4-BE49-F238E27FC236}">
                <a16:creationId xmlns:a16="http://schemas.microsoft.com/office/drawing/2014/main" id="{D58A891D-F4E1-46C6-8F90-4E5F00CDE12A}"/>
              </a:ext>
            </a:extLst>
          </p:cNvPr>
          <p:cNvSpPr txBox="1"/>
          <p:nvPr/>
        </p:nvSpPr>
        <p:spPr>
          <a:xfrm>
            <a:off x="765881" y="1762541"/>
            <a:ext cx="2586920" cy="646331"/>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7E667CC-C690-4D53-8C80-03E05A8AEF88}"/>
              </a:ext>
            </a:extLst>
          </p:cNvPr>
          <p:cNvSpPr/>
          <p:nvPr/>
        </p:nvSpPr>
        <p:spPr>
          <a:xfrm>
            <a:off x="2794679" y="2720169"/>
            <a:ext cx="2224224" cy="547200"/>
          </a:xfrm>
          <a:custGeom>
            <a:avLst/>
            <a:gdLst>
              <a:gd name="connsiteX0" fmla="*/ 0 w 2015477"/>
              <a:gd name="connsiteY0" fmla="*/ 0 h 547200"/>
              <a:gd name="connsiteX1" fmla="*/ 2015477 w 2015477"/>
              <a:gd name="connsiteY1" fmla="*/ 0 h 547200"/>
              <a:gd name="connsiteX2" fmla="*/ 2015477 w 2015477"/>
              <a:gd name="connsiteY2" fmla="*/ 547200 h 547200"/>
              <a:gd name="connsiteX3" fmla="*/ 0 w 2015477"/>
              <a:gd name="connsiteY3" fmla="*/ 547200 h 547200"/>
              <a:gd name="connsiteX4" fmla="*/ 0 w 2015477"/>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547200">
                <a:moveTo>
                  <a:pt x="0" y="0"/>
                </a:moveTo>
                <a:lnTo>
                  <a:pt x="2015477" y="0"/>
                </a:lnTo>
                <a:lnTo>
                  <a:pt x="2015477" y="547200"/>
                </a:lnTo>
                <a:lnTo>
                  <a:pt x="0" y="547200"/>
                </a:lnTo>
                <a:lnTo>
                  <a:pt x="0" y="0"/>
                </a:lnTo>
                <a:close/>
              </a:path>
            </a:pathLst>
          </a:custGeom>
          <a:effectLst>
            <a:outerShdw blurRad="152400" dist="3175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txBody>
          <a:bodyPr spcFirstLastPara="0" vert="horz" wrap="square" lIns="135128" tIns="77216" rIns="135128" bIns="77216"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altLang="en-US" sz="28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Highway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4911E68-2AA0-4F2E-862E-FA79B5D5E7AF}"/>
              </a:ext>
            </a:extLst>
          </p:cNvPr>
          <p:cNvSpPr/>
          <p:nvPr/>
        </p:nvSpPr>
        <p:spPr>
          <a:xfrm>
            <a:off x="2807358" y="3317721"/>
            <a:ext cx="2224224" cy="2737679"/>
          </a:xfrm>
          <a:custGeom>
            <a:avLst/>
            <a:gdLst>
              <a:gd name="connsiteX0" fmla="*/ 0 w 2015477"/>
              <a:gd name="connsiteY0" fmla="*/ 0 h 2737679"/>
              <a:gd name="connsiteX1" fmla="*/ 2015477 w 2015477"/>
              <a:gd name="connsiteY1" fmla="*/ 0 h 2737679"/>
              <a:gd name="connsiteX2" fmla="*/ 2015477 w 2015477"/>
              <a:gd name="connsiteY2" fmla="*/ 2737679 h 2737679"/>
              <a:gd name="connsiteX3" fmla="*/ 0 w 2015477"/>
              <a:gd name="connsiteY3" fmla="*/ 2737679 h 2737679"/>
              <a:gd name="connsiteX4" fmla="*/ 0 w 2015477"/>
              <a:gd name="connsiteY4" fmla="*/ 0 h 27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2737679">
                <a:moveTo>
                  <a:pt x="0" y="0"/>
                </a:moveTo>
                <a:lnTo>
                  <a:pt x="2015477" y="0"/>
                </a:lnTo>
                <a:lnTo>
                  <a:pt x="2015477" y="2737679"/>
                </a:lnTo>
                <a:lnTo>
                  <a:pt x="0" y="2737679"/>
                </a:lnTo>
                <a:lnTo>
                  <a:pt x="0" y="0"/>
                </a:lnTo>
                <a:close/>
              </a:path>
            </a:pathLst>
          </a:custGeom>
          <a:ln w="28575">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altLang="en-US" sz="2600" b="0" i="0" u="none" strike="noStrike" kern="1200" cap="none" spc="0" normalizeH="0" baseline="0" noProof="0">
                <a:ln>
                  <a:noFill/>
                </a:ln>
                <a:solidFill>
                  <a:srgbClr val="000000"/>
                </a:solidFill>
                <a:effectLst/>
                <a:uLnTx/>
                <a:uFillTx/>
                <a:latin typeface="Calibri" panose="020F0502020204030204"/>
                <a:ea typeface="+mn-ea"/>
                <a:cs typeface="+mn-cs"/>
              </a:rPr>
              <a:t>Roadway Condition</a:t>
            </a:r>
            <a:endParaRPr kumimoji="0" lang="en-US" sz="26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altLang="en-US" sz="2600" b="0" i="0" u="none" strike="noStrike" kern="1200" cap="none" spc="0" normalizeH="0" baseline="0" noProof="0">
                <a:ln>
                  <a:noFill/>
                </a:ln>
                <a:solidFill>
                  <a:srgbClr val="000000"/>
                </a:solidFill>
                <a:effectLst/>
                <a:uLnTx/>
                <a:uFillTx/>
                <a:latin typeface="Calibri" panose="020F0502020204030204"/>
                <a:ea typeface="+mn-ea"/>
                <a:cs typeface="+mn-cs"/>
              </a:rPr>
              <a:t>Shoulders</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altLang="en-US" sz="2600" b="0" i="0" u="none" strike="noStrike" kern="1200" cap="none" spc="0" normalizeH="0" baseline="0" noProof="0">
                <a:ln>
                  <a:noFill/>
                </a:ln>
                <a:solidFill>
                  <a:srgbClr val="000000"/>
                </a:solidFill>
                <a:effectLst/>
                <a:uLnTx/>
                <a:uFillTx/>
                <a:latin typeface="Calibri" panose="020F0502020204030204"/>
                <a:ea typeface="+mn-ea"/>
                <a:cs typeface="+mn-cs"/>
              </a:rPr>
              <a:t>Obstructions</a:t>
            </a:r>
          </a:p>
        </p:txBody>
      </p:sp>
      <p:sp>
        <p:nvSpPr>
          <p:cNvPr id="21" name="Freeform: Shape 20">
            <a:extLst>
              <a:ext uri="{FF2B5EF4-FFF2-40B4-BE49-F238E27FC236}">
                <a16:creationId xmlns:a16="http://schemas.microsoft.com/office/drawing/2014/main" id="{F5B15FE8-EADD-4542-B49C-046CB90CD9EA}"/>
              </a:ext>
            </a:extLst>
          </p:cNvPr>
          <p:cNvSpPr/>
          <p:nvPr/>
        </p:nvSpPr>
        <p:spPr>
          <a:xfrm>
            <a:off x="553618" y="2114550"/>
            <a:ext cx="2224224" cy="547200"/>
          </a:xfrm>
          <a:custGeom>
            <a:avLst/>
            <a:gdLst>
              <a:gd name="connsiteX0" fmla="*/ 0 w 2015477"/>
              <a:gd name="connsiteY0" fmla="*/ 0 h 547200"/>
              <a:gd name="connsiteX1" fmla="*/ 2015477 w 2015477"/>
              <a:gd name="connsiteY1" fmla="*/ 0 h 547200"/>
              <a:gd name="connsiteX2" fmla="*/ 2015477 w 2015477"/>
              <a:gd name="connsiteY2" fmla="*/ 547200 h 547200"/>
              <a:gd name="connsiteX3" fmla="*/ 0 w 2015477"/>
              <a:gd name="connsiteY3" fmla="*/ 547200 h 547200"/>
              <a:gd name="connsiteX4" fmla="*/ 0 w 2015477"/>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547200">
                <a:moveTo>
                  <a:pt x="0" y="0"/>
                </a:moveTo>
                <a:lnTo>
                  <a:pt x="2015477" y="0"/>
                </a:lnTo>
                <a:lnTo>
                  <a:pt x="2015477" y="547200"/>
                </a:lnTo>
                <a:lnTo>
                  <a:pt x="0" y="547200"/>
                </a:lnTo>
                <a:lnTo>
                  <a:pt x="0" y="0"/>
                </a:lnTo>
                <a:close/>
              </a:path>
            </a:pathLst>
          </a:custGeom>
          <a:effectLst>
            <a:outerShdw blurRad="152400" dist="3175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txBody>
          <a:bodyPr spcFirstLastPara="0" vert="horz" wrap="square" lIns="135128" tIns="77216" rIns="135128" bIns="77216"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alt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Own Vehicle</a:t>
            </a:r>
            <a:endParaRPr kumimoji="0" lang="en-US" alt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C796AFE-1365-43DF-83FC-2D9621B70D30}"/>
              </a:ext>
            </a:extLst>
          </p:cNvPr>
          <p:cNvSpPr/>
          <p:nvPr/>
        </p:nvSpPr>
        <p:spPr>
          <a:xfrm>
            <a:off x="536936" y="2721016"/>
            <a:ext cx="2224224" cy="2737679"/>
          </a:xfrm>
          <a:custGeom>
            <a:avLst/>
            <a:gdLst>
              <a:gd name="connsiteX0" fmla="*/ 0 w 2015477"/>
              <a:gd name="connsiteY0" fmla="*/ 0 h 2737679"/>
              <a:gd name="connsiteX1" fmla="*/ 2015477 w 2015477"/>
              <a:gd name="connsiteY1" fmla="*/ 0 h 2737679"/>
              <a:gd name="connsiteX2" fmla="*/ 2015477 w 2015477"/>
              <a:gd name="connsiteY2" fmla="*/ 2737679 h 2737679"/>
              <a:gd name="connsiteX3" fmla="*/ 0 w 2015477"/>
              <a:gd name="connsiteY3" fmla="*/ 2737679 h 2737679"/>
              <a:gd name="connsiteX4" fmla="*/ 0 w 2015477"/>
              <a:gd name="connsiteY4" fmla="*/ 0 h 27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2737679">
                <a:moveTo>
                  <a:pt x="0" y="0"/>
                </a:moveTo>
                <a:lnTo>
                  <a:pt x="2015477" y="0"/>
                </a:lnTo>
                <a:lnTo>
                  <a:pt x="2015477" y="2737679"/>
                </a:lnTo>
                <a:lnTo>
                  <a:pt x="0" y="2737679"/>
                </a:lnTo>
                <a:lnTo>
                  <a:pt x="0" y="0"/>
                </a:lnTo>
                <a:close/>
              </a:path>
            </a:pathLst>
          </a:custGeom>
          <a:ln w="28575">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9352" tIns="149352" rIns="199136" bIns="224028" numCol="1" spcCol="1270" anchor="t" anchorCtr="0">
            <a:noAutofit/>
          </a:bodyPr>
          <a:lstStyle/>
          <a:p>
            <a:pPr marL="285750" marR="0" lvl="1" indent="-285750" algn="l" defTabSz="124460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a:ea typeface="+mn-ea"/>
                <a:cs typeface="+mn-cs"/>
              </a:rPr>
              <a:t>Gauges</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285750" marR="0" lvl="1" indent="-285750" algn="l" defTabSz="124460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a:ea typeface="+mn-ea"/>
                <a:cs typeface="+mn-cs"/>
              </a:rPr>
              <a:t>Sounds</a:t>
            </a:r>
          </a:p>
          <a:p>
            <a:pPr marL="285750" marR="0" lvl="1" indent="-285750" algn="l" defTabSz="124460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a:ea typeface="+mn-ea"/>
                <a:cs typeface="+mn-cs"/>
              </a:rPr>
              <a:t>Motions</a:t>
            </a:r>
          </a:p>
          <a:p>
            <a:pPr marL="285750" marR="0" lvl="1" indent="-285750" algn="l" defTabSz="124460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a:ea typeface="+mn-ea"/>
                <a:cs typeface="+mn-cs"/>
              </a:rPr>
              <a:t>Odors</a:t>
            </a:r>
          </a:p>
        </p:txBody>
      </p:sp>
      <p:sp>
        <p:nvSpPr>
          <p:cNvPr id="23" name="Freeform: Shape 22">
            <a:extLst>
              <a:ext uri="{FF2B5EF4-FFF2-40B4-BE49-F238E27FC236}">
                <a16:creationId xmlns:a16="http://schemas.microsoft.com/office/drawing/2014/main" id="{915031C0-8D1B-43EF-9748-8B68F5414129}"/>
              </a:ext>
            </a:extLst>
          </p:cNvPr>
          <p:cNvSpPr/>
          <p:nvPr/>
        </p:nvSpPr>
        <p:spPr>
          <a:xfrm>
            <a:off x="7378138" y="2773330"/>
            <a:ext cx="2224224" cy="547200"/>
          </a:xfrm>
          <a:custGeom>
            <a:avLst/>
            <a:gdLst>
              <a:gd name="connsiteX0" fmla="*/ 0 w 2015477"/>
              <a:gd name="connsiteY0" fmla="*/ 0 h 547200"/>
              <a:gd name="connsiteX1" fmla="*/ 2015477 w 2015477"/>
              <a:gd name="connsiteY1" fmla="*/ 0 h 547200"/>
              <a:gd name="connsiteX2" fmla="*/ 2015477 w 2015477"/>
              <a:gd name="connsiteY2" fmla="*/ 547200 h 547200"/>
              <a:gd name="connsiteX3" fmla="*/ 0 w 2015477"/>
              <a:gd name="connsiteY3" fmla="*/ 547200 h 547200"/>
              <a:gd name="connsiteX4" fmla="*/ 0 w 2015477"/>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547200">
                <a:moveTo>
                  <a:pt x="0" y="0"/>
                </a:moveTo>
                <a:lnTo>
                  <a:pt x="2015477" y="0"/>
                </a:lnTo>
                <a:lnTo>
                  <a:pt x="2015477" y="547200"/>
                </a:lnTo>
                <a:lnTo>
                  <a:pt x="0" y="547200"/>
                </a:lnTo>
                <a:lnTo>
                  <a:pt x="0" y="0"/>
                </a:lnTo>
                <a:close/>
              </a:path>
            </a:pathLst>
          </a:custGeom>
          <a:effectLst>
            <a:outerShdw blurRad="152400" dist="3175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txBody>
          <a:bodyPr spcFirstLastPara="0" vert="horz" wrap="square" lIns="135128" tIns="77216" rIns="135128" bIns="77216"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alt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Other Users</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5FC4E88-7A14-4049-92C6-06FE57E24B86}"/>
              </a:ext>
            </a:extLst>
          </p:cNvPr>
          <p:cNvSpPr/>
          <p:nvPr/>
        </p:nvSpPr>
        <p:spPr>
          <a:xfrm>
            <a:off x="7378138" y="3394157"/>
            <a:ext cx="2224224" cy="2737679"/>
          </a:xfrm>
          <a:custGeom>
            <a:avLst/>
            <a:gdLst>
              <a:gd name="connsiteX0" fmla="*/ 0 w 2015477"/>
              <a:gd name="connsiteY0" fmla="*/ 0 h 2737679"/>
              <a:gd name="connsiteX1" fmla="*/ 2015477 w 2015477"/>
              <a:gd name="connsiteY1" fmla="*/ 0 h 2737679"/>
              <a:gd name="connsiteX2" fmla="*/ 2015477 w 2015477"/>
              <a:gd name="connsiteY2" fmla="*/ 2737679 h 2737679"/>
              <a:gd name="connsiteX3" fmla="*/ 0 w 2015477"/>
              <a:gd name="connsiteY3" fmla="*/ 2737679 h 2737679"/>
              <a:gd name="connsiteX4" fmla="*/ 0 w 2015477"/>
              <a:gd name="connsiteY4" fmla="*/ 0 h 27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2737679">
                <a:moveTo>
                  <a:pt x="0" y="0"/>
                </a:moveTo>
                <a:lnTo>
                  <a:pt x="2015477" y="0"/>
                </a:lnTo>
                <a:lnTo>
                  <a:pt x="2015477" y="2737679"/>
                </a:lnTo>
                <a:lnTo>
                  <a:pt x="0" y="2737679"/>
                </a:lnTo>
                <a:lnTo>
                  <a:pt x="0" y="0"/>
                </a:lnTo>
                <a:close/>
              </a:path>
            </a:pathLst>
          </a:custGeom>
          <a:ln w="28575">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mn-ea"/>
                <a:cs typeface="+mn-cs"/>
              </a:rPr>
              <a:t>Vehicle Types</a:t>
            </a:r>
            <a:endParaRPr kumimoji="0" lang="en-US" sz="2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mn-ea"/>
                <a:cs typeface="+mn-cs"/>
              </a:rPr>
              <a:t>Driver Types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mn-ea"/>
                <a:cs typeface="+mn-cs"/>
              </a:rPr>
              <a:t>Pedestrians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mn-ea"/>
                <a:cs typeface="+mn-cs"/>
              </a:rPr>
              <a:t>Bicyclists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70A409D-7797-41FB-BB3E-E77A7BE057C4}"/>
              </a:ext>
            </a:extLst>
          </p:cNvPr>
          <p:cNvSpPr/>
          <p:nvPr/>
        </p:nvSpPr>
        <p:spPr>
          <a:xfrm>
            <a:off x="5083451" y="2169916"/>
            <a:ext cx="2224224" cy="547200"/>
          </a:xfrm>
          <a:custGeom>
            <a:avLst/>
            <a:gdLst>
              <a:gd name="connsiteX0" fmla="*/ 0 w 2015477"/>
              <a:gd name="connsiteY0" fmla="*/ 0 h 547200"/>
              <a:gd name="connsiteX1" fmla="*/ 2015477 w 2015477"/>
              <a:gd name="connsiteY1" fmla="*/ 0 h 547200"/>
              <a:gd name="connsiteX2" fmla="*/ 2015477 w 2015477"/>
              <a:gd name="connsiteY2" fmla="*/ 547200 h 547200"/>
              <a:gd name="connsiteX3" fmla="*/ 0 w 2015477"/>
              <a:gd name="connsiteY3" fmla="*/ 547200 h 547200"/>
              <a:gd name="connsiteX4" fmla="*/ 0 w 2015477"/>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547200">
                <a:moveTo>
                  <a:pt x="0" y="0"/>
                </a:moveTo>
                <a:lnTo>
                  <a:pt x="2015477" y="0"/>
                </a:lnTo>
                <a:lnTo>
                  <a:pt x="2015477" y="547200"/>
                </a:lnTo>
                <a:lnTo>
                  <a:pt x="0" y="547200"/>
                </a:lnTo>
                <a:lnTo>
                  <a:pt x="0" y="0"/>
                </a:lnTo>
                <a:close/>
              </a:path>
            </a:pathLst>
          </a:custGeom>
          <a:effectLst>
            <a:outerShdw blurRad="152400" dist="3175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txBody>
          <a:bodyPr spcFirstLastPara="0" vert="horz" wrap="square" lIns="135128" tIns="77216" rIns="135128" bIns="77216"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altLang="en-US" sz="24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Traffic Controls</a:t>
            </a:r>
          </a:p>
        </p:txBody>
      </p:sp>
      <p:sp>
        <p:nvSpPr>
          <p:cNvPr id="26" name="Freeform: Shape 25">
            <a:extLst>
              <a:ext uri="{FF2B5EF4-FFF2-40B4-BE49-F238E27FC236}">
                <a16:creationId xmlns:a16="http://schemas.microsoft.com/office/drawing/2014/main" id="{57D173B0-104C-4AB7-B9CF-702A80AC625A}"/>
              </a:ext>
            </a:extLst>
          </p:cNvPr>
          <p:cNvSpPr/>
          <p:nvPr/>
        </p:nvSpPr>
        <p:spPr>
          <a:xfrm>
            <a:off x="5083140" y="2768789"/>
            <a:ext cx="2224224" cy="2737679"/>
          </a:xfrm>
          <a:custGeom>
            <a:avLst/>
            <a:gdLst>
              <a:gd name="connsiteX0" fmla="*/ 0 w 2015477"/>
              <a:gd name="connsiteY0" fmla="*/ 0 h 2737679"/>
              <a:gd name="connsiteX1" fmla="*/ 2015477 w 2015477"/>
              <a:gd name="connsiteY1" fmla="*/ 0 h 2737679"/>
              <a:gd name="connsiteX2" fmla="*/ 2015477 w 2015477"/>
              <a:gd name="connsiteY2" fmla="*/ 2737679 h 2737679"/>
              <a:gd name="connsiteX3" fmla="*/ 0 w 2015477"/>
              <a:gd name="connsiteY3" fmla="*/ 2737679 h 2737679"/>
              <a:gd name="connsiteX4" fmla="*/ 0 w 2015477"/>
              <a:gd name="connsiteY4" fmla="*/ 0 h 27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2737679">
                <a:moveTo>
                  <a:pt x="0" y="0"/>
                </a:moveTo>
                <a:lnTo>
                  <a:pt x="2015477" y="0"/>
                </a:lnTo>
                <a:lnTo>
                  <a:pt x="2015477" y="2737679"/>
                </a:lnTo>
                <a:lnTo>
                  <a:pt x="0" y="2737679"/>
                </a:lnTo>
                <a:lnTo>
                  <a:pt x="0" y="0"/>
                </a:lnTo>
                <a:close/>
              </a:path>
            </a:pathLst>
          </a:custGeom>
          <a:ln w="28575">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mn-ea"/>
                <a:cs typeface="+mn-cs"/>
              </a:rPr>
              <a:t>Markings</a:t>
            </a: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mn-ea"/>
                <a:cs typeface="+mn-cs"/>
              </a:rPr>
              <a:t>Signs </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mn-ea"/>
                <a:cs typeface="+mn-cs"/>
              </a:rPr>
              <a:t>Signals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mn-ea"/>
                <a:cs typeface="+mn-cs"/>
              </a:rPr>
              <a:t>Other Laws</a:t>
            </a:r>
          </a:p>
        </p:txBody>
      </p:sp>
      <p:sp>
        <p:nvSpPr>
          <p:cNvPr id="27" name="Freeform: Shape 26">
            <a:extLst>
              <a:ext uri="{FF2B5EF4-FFF2-40B4-BE49-F238E27FC236}">
                <a16:creationId xmlns:a16="http://schemas.microsoft.com/office/drawing/2014/main" id="{B526DF3C-CB72-4EF6-8B13-F05C881B1741}"/>
              </a:ext>
            </a:extLst>
          </p:cNvPr>
          <p:cNvSpPr/>
          <p:nvPr/>
        </p:nvSpPr>
        <p:spPr>
          <a:xfrm>
            <a:off x="9657835" y="2226890"/>
            <a:ext cx="2224224" cy="547200"/>
          </a:xfrm>
          <a:custGeom>
            <a:avLst/>
            <a:gdLst>
              <a:gd name="connsiteX0" fmla="*/ 0 w 2015477"/>
              <a:gd name="connsiteY0" fmla="*/ 0 h 547200"/>
              <a:gd name="connsiteX1" fmla="*/ 2015477 w 2015477"/>
              <a:gd name="connsiteY1" fmla="*/ 0 h 547200"/>
              <a:gd name="connsiteX2" fmla="*/ 2015477 w 2015477"/>
              <a:gd name="connsiteY2" fmla="*/ 547200 h 547200"/>
              <a:gd name="connsiteX3" fmla="*/ 0 w 2015477"/>
              <a:gd name="connsiteY3" fmla="*/ 547200 h 547200"/>
              <a:gd name="connsiteX4" fmla="*/ 0 w 2015477"/>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547200">
                <a:moveTo>
                  <a:pt x="0" y="0"/>
                </a:moveTo>
                <a:lnTo>
                  <a:pt x="2015477" y="0"/>
                </a:lnTo>
                <a:lnTo>
                  <a:pt x="2015477" y="547200"/>
                </a:lnTo>
                <a:lnTo>
                  <a:pt x="0" y="547200"/>
                </a:lnTo>
                <a:lnTo>
                  <a:pt x="0" y="0"/>
                </a:lnTo>
                <a:close/>
              </a:path>
            </a:pathLst>
          </a:custGeom>
          <a:effectLst>
            <a:outerShdw blurRad="152400" dist="317500" dir="5400000" sx="90000" sy="-19000" rotWithShape="0">
              <a:prstClr val="black">
                <a:alpha val="15000"/>
              </a:prstClr>
            </a:outerShdw>
          </a:effectLst>
        </p:spPr>
        <p:style>
          <a:lnRef idx="0">
            <a:schemeClr val="accent4"/>
          </a:lnRef>
          <a:fillRef idx="3">
            <a:schemeClr val="accent4"/>
          </a:fillRef>
          <a:effectRef idx="3">
            <a:schemeClr val="accent4"/>
          </a:effectRef>
          <a:fontRef idx="minor">
            <a:schemeClr val="lt1"/>
          </a:fontRef>
        </p:style>
        <p:txBody>
          <a:bodyPr spcFirstLastPara="0" vert="horz" wrap="square" lIns="135128" tIns="77216" rIns="135128" bIns="77216"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altLang="en-US" sz="2800" b="1"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Unrelated</a:t>
            </a:r>
          </a:p>
        </p:txBody>
      </p:sp>
      <p:sp>
        <p:nvSpPr>
          <p:cNvPr id="28" name="Freeform: Shape 27">
            <a:extLst>
              <a:ext uri="{FF2B5EF4-FFF2-40B4-BE49-F238E27FC236}">
                <a16:creationId xmlns:a16="http://schemas.microsoft.com/office/drawing/2014/main" id="{3489FE5C-F8EA-4364-B419-6C06EDB10E74}"/>
              </a:ext>
            </a:extLst>
          </p:cNvPr>
          <p:cNvSpPr/>
          <p:nvPr/>
        </p:nvSpPr>
        <p:spPr>
          <a:xfrm>
            <a:off x="9671470" y="2842268"/>
            <a:ext cx="2224224" cy="2737679"/>
          </a:xfrm>
          <a:custGeom>
            <a:avLst/>
            <a:gdLst>
              <a:gd name="connsiteX0" fmla="*/ 0 w 2015477"/>
              <a:gd name="connsiteY0" fmla="*/ 0 h 2737679"/>
              <a:gd name="connsiteX1" fmla="*/ 2015477 w 2015477"/>
              <a:gd name="connsiteY1" fmla="*/ 0 h 2737679"/>
              <a:gd name="connsiteX2" fmla="*/ 2015477 w 2015477"/>
              <a:gd name="connsiteY2" fmla="*/ 2737679 h 2737679"/>
              <a:gd name="connsiteX3" fmla="*/ 0 w 2015477"/>
              <a:gd name="connsiteY3" fmla="*/ 2737679 h 2737679"/>
              <a:gd name="connsiteX4" fmla="*/ 0 w 2015477"/>
              <a:gd name="connsiteY4" fmla="*/ 0 h 273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77" h="2737679">
                <a:moveTo>
                  <a:pt x="0" y="0"/>
                </a:moveTo>
                <a:lnTo>
                  <a:pt x="2015477" y="0"/>
                </a:lnTo>
                <a:lnTo>
                  <a:pt x="2015477" y="2737679"/>
                </a:lnTo>
                <a:lnTo>
                  <a:pt x="0" y="2737679"/>
                </a:lnTo>
                <a:lnTo>
                  <a:pt x="0" y="0"/>
                </a:lnTo>
                <a:close/>
              </a:path>
            </a:pathLst>
          </a:custGeom>
          <a:ln w="28575">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marR="0" lvl="1" indent="-171450" algn="l" defTabSz="84455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a:ea typeface="+mn-ea"/>
                <a:cs typeface="+mn-cs"/>
              </a:rPr>
              <a:t>Passengers/Pets</a:t>
            </a:r>
            <a:endParaRPr kumimoji="0" lang="en-US" sz="20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a:ea typeface="+mn-ea"/>
                <a:cs typeface="+mn-cs"/>
              </a:rPr>
              <a:t>Phone</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a:ea typeface="+mn-ea"/>
                <a:cs typeface="+mn-cs"/>
              </a:rPr>
              <a:t>Navigation</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a:ea typeface="+mn-ea"/>
                <a:cs typeface="+mn-cs"/>
              </a:rPr>
              <a:t>Music</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a:ea typeface="+mn-ea"/>
                <a:cs typeface="+mn-cs"/>
              </a:rPr>
              <a:t>Scenic Views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a:ea typeface="+mn-ea"/>
                <a:cs typeface="+mn-cs"/>
              </a:rPr>
              <a:t>Pets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a:ea typeface="+mn-ea"/>
                <a:cs typeface="+mn-cs"/>
              </a:rPr>
              <a:t>Advertisements</a:t>
            </a:r>
          </a:p>
          <a:p>
            <a:pPr marL="171450" marR="0" lvl="1" indent="-171450" algn="l" defTabSz="844550" rtl="0" eaLnBrk="1" fontAlgn="auto" latinLnBrk="0" hangingPunct="1">
              <a:lnSpc>
                <a:spcPct val="90000"/>
              </a:lnSpc>
              <a:spcBef>
                <a:spcPct val="0"/>
              </a:spcBef>
              <a:spcAft>
                <a:spcPct val="15000"/>
              </a:spcAft>
              <a:buClrTx/>
              <a:buSzTx/>
              <a:buFontTx/>
              <a:buChar char="•"/>
              <a:tabLst/>
              <a:defRPr/>
            </a:pPr>
            <a:endParaRPr kumimoji="0" lang="en-US" sz="19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D6519D1B-1B7B-49CB-A422-4A5D88A012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54252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0EA29EA-6817-4D7A-830B-123B8E95231D}"/>
              </a:ext>
            </a:extLst>
          </p:cNvPr>
          <p:cNvSpPr>
            <a:spLocks noGrp="1" noChangeArrowheads="1"/>
          </p:cNvSpPr>
          <p:nvPr>
            <p:ph type="title"/>
          </p:nvPr>
        </p:nvSpPr>
        <p:spPr>
          <a:xfrm>
            <a:off x="2181225" y="426957"/>
            <a:ext cx="7829550" cy="876965"/>
          </a:xfrm>
          <a:solidFill>
            <a:srgbClr val="002060"/>
          </a:solidFill>
          <a:ln>
            <a:noFill/>
          </a:ln>
          <a:effectLst>
            <a:outerShdw blurRad="225425" dist="1130300" dir="5220000" algn="ctr">
              <a:srgbClr val="000000">
                <a:alpha val="33000"/>
              </a:srgbClr>
            </a:outerShdw>
          </a:effectLst>
          <a:scene3d>
            <a:camera prst="orthographicFront"/>
            <a:lightRig rig="flood" dir="t"/>
          </a:scene3d>
          <a:sp3d extrusionH="254000" contourW="19050" prstMaterial="metal">
            <a:bevelT w="82550" h="44450" prst="artDeco"/>
            <a:bevelB w="82550" h="44450"/>
            <a:extrusionClr>
              <a:schemeClr val="bg1"/>
            </a:extrusionClr>
            <a:contourClr>
              <a:schemeClr val="bg1">
                <a:lumMod val="95000"/>
              </a:schemeClr>
            </a:contourClr>
          </a:sp3d>
        </p:spPr>
        <p:txBody>
          <a:bodyPr>
            <a:normAutofit fontScale="90000"/>
          </a:bodyPr>
          <a:lstStyle/>
          <a:p>
            <a:pPr algn="ctr" eaLnBrk="1" hangingPunct="1"/>
            <a:r>
              <a:rPr lang="en-US" altLang="en-US" sz="6000" b="1">
                <a:solidFill>
                  <a:schemeClr val="bg1"/>
                </a:solidFill>
                <a:latin typeface="+mn-lt"/>
              </a:rPr>
              <a:t>Nature of Perception</a:t>
            </a:r>
          </a:p>
        </p:txBody>
      </p:sp>
      <p:sp>
        <p:nvSpPr>
          <p:cNvPr id="9" name="Freeform: Shape 8">
            <a:extLst>
              <a:ext uri="{FF2B5EF4-FFF2-40B4-BE49-F238E27FC236}">
                <a16:creationId xmlns:a16="http://schemas.microsoft.com/office/drawing/2014/main" id="{947E6D57-6BB4-4DC7-9302-57085E5A7F32}"/>
              </a:ext>
            </a:extLst>
          </p:cNvPr>
          <p:cNvSpPr/>
          <p:nvPr/>
        </p:nvSpPr>
        <p:spPr>
          <a:xfrm>
            <a:off x="723900" y="2246171"/>
            <a:ext cx="10991850" cy="743535"/>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ln w="57150">
            <a:solidFill>
              <a:srgbClr val="F2B800"/>
            </a:solidFill>
          </a:ln>
          <a:effectLst>
            <a:outerShdw blurRad="279400" dist="368300" dir="8400000" sx="104000" sy="104000" algn="t" rotWithShape="0">
              <a:prstClr val="black">
                <a:alpha val="67000"/>
              </a:prstClr>
            </a:outerShdw>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457200" marR="0" lvl="0" indent="-457200" algn="l" defTabSz="13779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3100" b="0" i="0" u="none" strike="noStrike" kern="1200" cap="none" spc="0" normalizeH="0" baseline="0" noProof="0">
                <a:ln>
                  <a:noFill/>
                </a:ln>
                <a:solidFill>
                  <a:prstClr val="white"/>
                </a:solidFill>
                <a:effectLst/>
                <a:uLnTx/>
                <a:uFillTx/>
                <a:latin typeface="Calibri" panose="020F0502020204030204"/>
                <a:ea typeface="+mn-ea"/>
                <a:cs typeface="+mn-cs"/>
              </a:rPr>
              <a:t>Involves our Senses and Brain</a:t>
            </a:r>
          </a:p>
        </p:txBody>
      </p:sp>
      <p:sp>
        <p:nvSpPr>
          <p:cNvPr id="10" name="Freeform: Shape 9">
            <a:extLst>
              <a:ext uri="{FF2B5EF4-FFF2-40B4-BE49-F238E27FC236}">
                <a16:creationId xmlns:a16="http://schemas.microsoft.com/office/drawing/2014/main" id="{F60C6491-BE1C-48FE-B970-B19AC7B07162}"/>
              </a:ext>
            </a:extLst>
          </p:cNvPr>
          <p:cNvSpPr/>
          <p:nvPr/>
        </p:nvSpPr>
        <p:spPr>
          <a:xfrm>
            <a:off x="723900" y="3286635"/>
            <a:ext cx="10991850" cy="743535"/>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ln w="57150">
            <a:solidFill>
              <a:srgbClr val="F2B800"/>
            </a:solidFill>
          </a:ln>
          <a:effectLst>
            <a:outerShdw blurRad="279400" dist="368300" dir="8400000" sx="104000" sy="104000" algn="t" rotWithShape="0">
              <a:prstClr val="black">
                <a:alpha val="67000"/>
              </a:prstClr>
            </a:outerShdw>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457200" marR="0" lvl="0" indent="-457200" algn="l" defTabSz="13779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3100" b="0" i="0" u="none" strike="noStrike" kern="1200" cap="none" spc="0" normalizeH="0" baseline="0" noProof="0">
                <a:ln>
                  <a:noFill/>
                </a:ln>
                <a:solidFill>
                  <a:prstClr val="white"/>
                </a:solidFill>
                <a:effectLst/>
                <a:uLnTx/>
                <a:uFillTx/>
                <a:latin typeface="Calibri" panose="020F0502020204030204"/>
                <a:ea typeface="+mn-ea"/>
                <a:cs typeface="+mn-cs"/>
              </a:rPr>
              <a:t>Takes Time – Must Be Selective A Process</a:t>
            </a:r>
          </a:p>
        </p:txBody>
      </p:sp>
      <p:sp>
        <p:nvSpPr>
          <p:cNvPr id="11" name="Freeform: Shape 10">
            <a:extLst>
              <a:ext uri="{FF2B5EF4-FFF2-40B4-BE49-F238E27FC236}">
                <a16:creationId xmlns:a16="http://schemas.microsoft.com/office/drawing/2014/main" id="{67CC1F8C-442F-477D-97DC-902ECA921629}"/>
              </a:ext>
            </a:extLst>
          </p:cNvPr>
          <p:cNvSpPr/>
          <p:nvPr/>
        </p:nvSpPr>
        <p:spPr>
          <a:xfrm>
            <a:off x="723900" y="4398281"/>
            <a:ext cx="10991850" cy="743535"/>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ln w="57150">
            <a:solidFill>
              <a:srgbClr val="F2B800"/>
            </a:solidFill>
          </a:ln>
          <a:effectLst>
            <a:outerShdw blurRad="279400" dist="368300" dir="8400000" sx="104000" sy="104000" algn="t" rotWithShape="0">
              <a:prstClr val="black">
                <a:alpha val="67000"/>
              </a:prstClr>
            </a:outerShdw>
          </a:effectLst>
          <a:scene3d>
            <a:camera prst="orthographicFront"/>
            <a:lightRig rig="flood" dir="t">
              <a:rot lat="0" lon="0" rev="7800000"/>
            </a:lightRig>
          </a:scene3d>
          <a:sp3d extrusionH="44450"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457200" marR="0" lvl="0" indent="-457200" algn="l" defTabSz="13779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3100" b="0" i="0" u="none" strike="noStrike" kern="1200" cap="none" spc="0" normalizeH="0" baseline="0" noProof="0">
                <a:ln>
                  <a:noFill/>
                </a:ln>
                <a:solidFill>
                  <a:prstClr val="white"/>
                </a:solidFill>
                <a:effectLst/>
                <a:uLnTx/>
                <a:uFillTx/>
                <a:latin typeface="Calibri" panose="020F0502020204030204"/>
                <a:ea typeface="+mn-ea"/>
                <a:cs typeface="+mn-cs"/>
              </a:rPr>
              <a:t>Can Be Improved With Directed Practice</a:t>
            </a:r>
          </a:p>
        </p:txBody>
      </p:sp>
      <p:sp>
        <p:nvSpPr>
          <p:cNvPr id="12" name="Freeform: Shape 11">
            <a:extLst>
              <a:ext uri="{FF2B5EF4-FFF2-40B4-BE49-F238E27FC236}">
                <a16:creationId xmlns:a16="http://schemas.microsoft.com/office/drawing/2014/main" id="{39F0C0C0-A559-4A19-A193-254AD370E828}"/>
              </a:ext>
            </a:extLst>
          </p:cNvPr>
          <p:cNvSpPr/>
          <p:nvPr/>
        </p:nvSpPr>
        <p:spPr>
          <a:xfrm>
            <a:off x="723900" y="5509927"/>
            <a:ext cx="10991850" cy="743535"/>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ln w="57150">
            <a:solidFill>
              <a:srgbClr val="F2B800"/>
            </a:solidFill>
          </a:ln>
          <a:effectLst>
            <a:outerShdw blurRad="279400" dist="368300" dir="8400000" sx="104000" sy="104000" algn="t" rotWithShape="0">
              <a:prstClr val="black">
                <a:alpha val="67000"/>
              </a:prstClr>
            </a:outerShdw>
          </a:effectLst>
          <a:scene3d>
            <a:camera prst="orthographicFront"/>
            <a:lightRig rig="flood" dir="t">
              <a:rot lat="0" lon="0" rev="7800000"/>
            </a:lightRig>
          </a:scene3d>
          <a:sp3d extrusionH="44450"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457200" marR="0" lvl="0" indent="-457200" algn="l" defTabSz="13779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3100" b="0" i="0" u="none" strike="noStrike" kern="1200" cap="none" spc="0" normalizeH="0" baseline="0" noProof="0">
                <a:ln>
                  <a:noFill/>
                </a:ln>
                <a:solidFill>
                  <a:prstClr val="white"/>
                </a:solidFill>
                <a:effectLst/>
                <a:uLnTx/>
                <a:uFillTx/>
                <a:latin typeface="Calibri" panose="020F0502020204030204"/>
                <a:ea typeface="+mn-ea"/>
                <a:cs typeface="+mn-cs"/>
              </a:rPr>
              <a:t>Certain Factors Affect Perception</a:t>
            </a:r>
          </a:p>
        </p:txBody>
      </p:sp>
      <p:sp>
        <p:nvSpPr>
          <p:cNvPr id="2" name="Slide Number Placeholder 1">
            <a:extLst>
              <a:ext uri="{FF2B5EF4-FFF2-40B4-BE49-F238E27FC236}">
                <a16:creationId xmlns:a16="http://schemas.microsoft.com/office/drawing/2014/main" id="{F262837F-361C-4573-95D3-755DD67073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9269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30FD07-234F-4296-95C0-F07F3EEB8429}"/>
              </a:ext>
            </a:extLst>
          </p:cNvPr>
          <p:cNvSpPr txBox="1"/>
          <p:nvPr/>
        </p:nvSpPr>
        <p:spPr>
          <a:xfrm>
            <a:off x="505184" y="3243263"/>
            <a:ext cx="11096266" cy="2708434"/>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The first step in the process of perception.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	 Can't identify something if we are not aware.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Ability to be able to observe things quickly, and be able to identify or recognize what was observed.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Awareness of something </a:t>
            </a:r>
            <a:r>
              <a:rPr kumimoji="0" lang="en-US" sz="20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sym typeface="Symbol" panose="05050102010706020507" pitchFamily="18" charset="2"/>
              </a:rPr>
              <a:t>= </a:t>
            </a:r>
            <a:r>
              <a:rPr kumimoji="0" lang="en-US" sz="20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observe &amp; Identify it </a:t>
            </a:r>
            <a:r>
              <a:rPr kumimoji="0" lang="en-US" sz="20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sym typeface="Symbol" panose="05050102010706020507" pitchFamily="18" charset="2"/>
              </a:rPr>
              <a:t> </a:t>
            </a:r>
            <a:r>
              <a:rPr kumimoji="0" lang="en-US" sz="20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give attention 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481FE97-D3E9-4989-8EBE-586A979154AD}"/>
              </a:ext>
            </a:extLst>
          </p:cNvPr>
          <p:cNvSpPr/>
          <p:nvPr/>
        </p:nvSpPr>
        <p:spPr>
          <a:xfrm>
            <a:off x="505184" y="1017428"/>
            <a:ext cx="5590816" cy="1072346"/>
          </a:xfrm>
          <a:custGeom>
            <a:avLst/>
            <a:gdLst>
              <a:gd name="connsiteX0" fmla="*/ 0 w 10991850"/>
              <a:gd name="connsiteY0" fmla="*/ 123925 h 743535"/>
              <a:gd name="connsiteX1" fmla="*/ 123925 w 10991850"/>
              <a:gd name="connsiteY1" fmla="*/ 0 h 743535"/>
              <a:gd name="connsiteX2" fmla="*/ 10867925 w 10991850"/>
              <a:gd name="connsiteY2" fmla="*/ 0 h 743535"/>
              <a:gd name="connsiteX3" fmla="*/ 10991850 w 10991850"/>
              <a:gd name="connsiteY3" fmla="*/ 123925 h 743535"/>
              <a:gd name="connsiteX4" fmla="*/ 10991850 w 10991850"/>
              <a:gd name="connsiteY4" fmla="*/ 619610 h 743535"/>
              <a:gd name="connsiteX5" fmla="*/ 10867925 w 10991850"/>
              <a:gd name="connsiteY5" fmla="*/ 743535 h 743535"/>
              <a:gd name="connsiteX6" fmla="*/ 123925 w 10991850"/>
              <a:gd name="connsiteY6" fmla="*/ 743535 h 743535"/>
              <a:gd name="connsiteX7" fmla="*/ 0 w 10991850"/>
              <a:gd name="connsiteY7" fmla="*/ 619610 h 743535"/>
              <a:gd name="connsiteX8" fmla="*/ 0 w 1099185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1850" h="743535">
                <a:moveTo>
                  <a:pt x="0" y="123925"/>
                </a:moveTo>
                <a:cubicBezTo>
                  <a:pt x="0" y="55483"/>
                  <a:pt x="55483" y="0"/>
                  <a:pt x="123925" y="0"/>
                </a:cubicBezTo>
                <a:lnTo>
                  <a:pt x="10867925" y="0"/>
                </a:lnTo>
                <a:cubicBezTo>
                  <a:pt x="10936367" y="0"/>
                  <a:pt x="10991850" y="55483"/>
                  <a:pt x="10991850" y="123925"/>
                </a:cubicBezTo>
                <a:lnTo>
                  <a:pt x="10991850" y="619610"/>
                </a:lnTo>
                <a:cubicBezTo>
                  <a:pt x="10991850" y="688052"/>
                  <a:pt x="10936367" y="743535"/>
                  <a:pt x="10867925" y="743535"/>
                </a:cubicBezTo>
                <a:lnTo>
                  <a:pt x="123925" y="743535"/>
                </a:lnTo>
                <a:cubicBezTo>
                  <a:pt x="55483" y="743535"/>
                  <a:pt x="0" y="688052"/>
                  <a:pt x="0" y="619610"/>
                </a:cubicBezTo>
                <a:lnTo>
                  <a:pt x="0" y="123925"/>
                </a:lnTo>
                <a:close/>
              </a:path>
            </a:pathLst>
          </a:custGeom>
          <a:effectLst>
            <a:outerShdw blurRad="279400" dist="368300" dir="8400000" sx="104000" sy="104000" algn="t" rotWithShape="0">
              <a:prstClr val="black">
                <a:alpha val="67000"/>
              </a:prstClr>
            </a:outerShdw>
          </a:effectLst>
          <a:scene3d>
            <a:camera prst="orthographicFront"/>
            <a:lightRig rig="flood" dir="t">
              <a:rot lat="0" lon="0" rev="7800000"/>
            </a:lightRig>
          </a:scene3d>
          <a:sp3d prstMaterial="plastic">
            <a:bevelT w="82550" h="6985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rgbClr r="0" g="0" b="0"/>
          </a:effectRef>
          <a:fontRef idx="minor">
            <a:schemeClr val="lt1"/>
          </a:fontRef>
        </p:style>
        <p:txBody>
          <a:bodyPr spcFirstLastPara="0" vert="horz" wrap="square" lIns="154406" tIns="154406" rIns="154406" bIns="154406"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en-US" sz="3100" b="1" i="0" u="none" strike="noStrike" kern="1200" cap="none" spc="0" normalizeH="0" baseline="0" noProof="0">
                <a:ln>
                  <a:noFill/>
                </a:ln>
                <a:solidFill>
                  <a:prstClr val="white"/>
                </a:solidFill>
                <a:effectLst/>
                <a:uLnTx/>
                <a:uFillTx/>
                <a:latin typeface="Calibri" panose="020F0502020204030204"/>
                <a:ea typeface="+mn-ea"/>
                <a:cs typeface="+mn-cs"/>
              </a:rPr>
              <a:t>Involves our Senses and Brain</a:t>
            </a:r>
          </a:p>
        </p:txBody>
      </p:sp>
      <p:sp>
        <p:nvSpPr>
          <p:cNvPr id="8" name="TextBox 7">
            <a:extLst>
              <a:ext uri="{FF2B5EF4-FFF2-40B4-BE49-F238E27FC236}">
                <a16:creationId xmlns:a16="http://schemas.microsoft.com/office/drawing/2014/main" id="{606BE0A4-E429-46A2-81DA-8425973F14B5}"/>
              </a:ext>
            </a:extLst>
          </p:cNvPr>
          <p:cNvSpPr txBox="1"/>
          <p:nvPr/>
        </p:nvSpPr>
        <p:spPr>
          <a:xfrm>
            <a:off x="536335" y="2457271"/>
            <a:ext cx="4021378"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3">
            <a:schemeClr val="accent4"/>
          </a:fillRef>
          <a:effectRef idx="2">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Awareness</a:t>
            </a:r>
            <a:r>
              <a:rPr kumimoji="0" lang="en-US" sz="3200" b="1" i="0" u="none" strike="noStrike" kern="1200" cap="none" spc="0" normalizeH="0" baseline="0" noProof="0" dirty="0">
                <a:ln>
                  <a:noFill/>
                </a:ln>
                <a:solidFill>
                  <a:srgbClr val="4472C4">
                    <a:lumMod val="50000"/>
                  </a:srgbClr>
                </a:solidFill>
                <a:effectLst/>
                <a:uLnTx/>
                <a:uFillTx/>
                <a:latin typeface="Arial Black" panose="020B0A04020102020204" pitchFamily="34" charset="0"/>
                <a:ea typeface="+mn-ea"/>
                <a:cs typeface="+mn-cs"/>
              </a:rPr>
              <a:t> is:</a:t>
            </a:r>
            <a:endParaRPr kumimoji="0" lang="en-US" sz="3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5" name="Rectangle 2">
            <a:extLst>
              <a:ext uri="{FF2B5EF4-FFF2-40B4-BE49-F238E27FC236}">
                <a16:creationId xmlns:a16="http://schemas.microsoft.com/office/drawing/2014/main" id="{440D79D0-575F-4C17-AC68-83C594BFBEE1}"/>
              </a:ext>
            </a:extLst>
          </p:cNvPr>
          <p:cNvSpPr>
            <a:spLocks noGrp="1" noChangeArrowheads="1"/>
          </p:cNvSpPr>
          <p:nvPr>
            <p:ph type="title"/>
          </p:nvPr>
        </p:nvSpPr>
        <p:spPr>
          <a:xfrm>
            <a:off x="2181225" y="231577"/>
            <a:ext cx="7829550" cy="785851"/>
          </a:xfrm>
          <a:solidFill>
            <a:srgbClr val="002060"/>
          </a:solidFill>
          <a:ln>
            <a:noFill/>
          </a:ln>
          <a:effectLst/>
          <a:scene3d>
            <a:camera prst="orthographicFront"/>
            <a:lightRig rig="flood" dir="t"/>
          </a:scene3d>
          <a:sp3d extrusionH="254000" contourW="19050" prstMaterial="metal">
            <a:bevelT w="82550" h="44450" prst="artDeco"/>
            <a:bevelB w="82550" h="44450"/>
            <a:extrusionClr>
              <a:schemeClr val="bg1"/>
            </a:extrusionClr>
            <a:contourClr>
              <a:schemeClr val="bg1">
                <a:lumMod val="95000"/>
              </a:schemeClr>
            </a:contourClr>
          </a:sp3d>
        </p:spPr>
        <p:txBody>
          <a:bodyPr>
            <a:normAutofit fontScale="90000"/>
          </a:bodyPr>
          <a:lstStyle/>
          <a:p>
            <a:pPr algn="ctr" eaLnBrk="1" hangingPunct="1"/>
            <a:r>
              <a:rPr lang="en-US" altLang="en-US" sz="6000" b="1">
                <a:solidFill>
                  <a:schemeClr val="bg1"/>
                </a:solidFill>
                <a:latin typeface="+mn-lt"/>
              </a:rPr>
              <a:t>Perception</a:t>
            </a:r>
          </a:p>
        </p:txBody>
      </p:sp>
      <p:sp>
        <p:nvSpPr>
          <p:cNvPr id="2" name="Arrow: Down 1">
            <a:extLst>
              <a:ext uri="{FF2B5EF4-FFF2-40B4-BE49-F238E27FC236}">
                <a16:creationId xmlns:a16="http://schemas.microsoft.com/office/drawing/2014/main" id="{67DBFC3C-BAB7-4E19-B2A3-9CA2751503B4}"/>
              </a:ext>
            </a:extLst>
          </p:cNvPr>
          <p:cNvSpPr/>
          <p:nvPr/>
        </p:nvSpPr>
        <p:spPr>
          <a:xfrm>
            <a:off x="11077731" y="4894351"/>
            <a:ext cx="839449" cy="1671341"/>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lumMod val="50000"/>
                </a:srgb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0E3AA76-FE13-4265-806F-CD352AC858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958991"/>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86A4CE6ADB6B43A6748A6AABB1B845" ma:contentTypeVersion="12" ma:contentTypeDescription="Create a new document." ma:contentTypeScope="" ma:versionID="af888ff180e6747daef966974209fab3">
  <xsd:schema xmlns:xsd="http://www.w3.org/2001/XMLSchema" xmlns:xs="http://www.w3.org/2001/XMLSchema" xmlns:p="http://schemas.microsoft.com/office/2006/metadata/properties" xmlns:ns3="31643094-ec0d-4642-a417-4ef39447a0c1" xmlns:ns4="0d805a2e-ad1d-4748-94b6-809eefd79ba3" targetNamespace="http://schemas.microsoft.com/office/2006/metadata/properties" ma:root="true" ma:fieldsID="743a58e4d7fb3b44132185e1ba1d51dd" ns3:_="" ns4:_="">
    <xsd:import namespace="31643094-ec0d-4642-a417-4ef39447a0c1"/>
    <xsd:import namespace="0d805a2e-ad1d-4748-94b6-809eefd79ba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43094-ec0d-4642-a417-4ef39447a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805a2e-ad1d-4748-94b6-809eefd79ba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5BA6D-478D-4E64-995B-C4E6994490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643094-ec0d-4642-a417-4ef39447a0c1"/>
    <ds:schemaRef ds:uri="0d805a2e-ad1d-4748-94b6-809eefd79b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C175BD-4379-4009-B231-437BE991129E}">
  <ds:schemaRefs>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31643094-ec0d-4642-a417-4ef39447a0c1"/>
    <ds:schemaRef ds:uri="0d805a2e-ad1d-4748-94b6-809eefd79ba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49740F3-F565-4D27-8347-A715494D4F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TotalTime>
  <Words>2878</Words>
  <Application>Microsoft Office PowerPoint</Application>
  <PresentationFormat>Widescreen</PresentationFormat>
  <Paragraphs>332</Paragraphs>
  <Slides>25</Slides>
  <Notes>23</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Black</vt:lpstr>
      <vt:lpstr>Calibri</vt:lpstr>
      <vt:lpstr>Calibri Light</vt:lpstr>
      <vt:lpstr>Franklin Gothic Medium</vt:lpstr>
      <vt:lpstr>Symbol</vt:lpstr>
      <vt:lpstr>Times New Roman</vt:lpstr>
      <vt:lpstr>Trebuchet MS</vt:lpstr>
      <vt:lpstr>1_Office Theme</vt:lpstr>
      <vt:lpstr>PowerPoint Presentation</vt:lpstr>
      <vt:lpstr>A-Session 1 Part 1B</vt:lpstr>
      <vt:lpstr>The Perceptual Driving Program </vt:lpstr>
      <vt:lpstr>Session One Objectives Improving Perceptual Skills</vt:lpstr>
      <vt:lpstr>The Perceptual Driving Program </vt:lpstr>
      <vt:lpstr>Complexity</vt:lpstr>
      <vt:lpstr>PowerPoint Presentation</vt:lpstr>
      <vt:lpstr>Nature of Perception</vt:lpstr>
      <vt:lpstr>Perception</vt:lpstr>
      <vt:lpstr>PowerPoint Presentation</vt:lpstr>
      <vt:lpstr>Takes Time – A Selective Process </vt:lpstr>
      <vt:lpstr>Takes Time – A Selective Process </vt:lpstr>
      <vt:lpstr>Takes Time – A Selective Process </vt:lpstr>
      <vt:lpstr>Factors affecting perception</vt:lpstr>
      <vt:lpstr>Takes Time – A Selective Process </vt:lpstr>
      <vt:lpstr>Vision Factors Affecting Perception</vt:lpstr>
      <vt:lpstr>Factors affecting perception</vt:lpstr>
      <vt:lpstr>Perception</vt:lpstr>
      <vt:lpstr>Perception</vt:lpstr>
      <vt:lpstr>Perception</vt:lpstr>
      <vt:lpstr>Perception</vt:lpstr>
      <vt:lpstr>PowerPoint Presentation</vt:lpstr>
      <vt:lpstr>PowerPoint Presentation</vt:lpstr>
      <vt:lpstr>PowerPoint Presentation</vt:lpstr>
      <vt:lpstr>End Session 1 Part 1B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Wolford</dc:creator>
  <cp:lastModifiedBy>Kevin Wolford</cp:lastModifiedBy>
  <cp:revision>7</cp:revision>
  <dcterms:created xsi:type="dcterms:W3CDTF">2020-12-23T15:05:26Z</dcterms:created>
  <dcterms:modified xsi:type="dcterms:W3CDTF">2021-01-17T13:45:02Z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0x0101009086A4CE6ADB6B43A6748A6AABB1B845</vt:lpwstr>
  </property>
</Properties>
</file>