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6" r:id="rId11"/>
    <p:sldId id="300" r:id="rId12"/>
    <p:sldId id="301" r:id="rId13"/>
    <p:sldId id="302" r:id="rId14"/>
    <p:sldId id="303" r:id="rId15"/>
    <p:sldId id="305" r:id="rId16"/>
    <p:sldId id="272" r:id="rId17"/>
    <p:sldId id="307" r:id="rId18"/>
    <p:sldId id="273" r:id="rId19"/>
    <p:sldId id="274" r:id="rId20"/>
    <p:sldId id="275" r:id="rId21"/>
    <p:sldId id="276" r:id="rId22"/>
    <p:sldId id="304" r:id="rId23"/>
    <p:sldId id="277" r:id="rId24"/>
    <p:sldId id="280" r:id="rId25"/>
    <p:sldId id="281" r:id="rId26"/>
    <p:sldId id="282" r:id="rId27"/>
    <p:sldId id="283" r:id="rId28"/>
    <p:sldId id="285" r:id="rId29"/>
    <p:sldId id="291" r:id="rId30"/>
    <p:sldId id="286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A58"/>
    <a:srgbClr val="920000"/>
    <a:srgbClr val="A4000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84626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0B176-65AD-4D88-849E-31A7D7EA738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24CBC9-6BEC-4AA7-848B-1AA7318D3221}">
      <dgm:prSet/>
      <dgm:spPr>
        <a:solidFill>
          <a:srgbClr val="F2CA58"/>
        </a:solidFill>
        <a:ln>
          <a:solidFill>
            <a:srgbClr val="F2CA58"/>
          </a:solidFill>
        </a:ln>
      </dgm:spPr>
      <dgm:t>
        <a:bodyPr/>
        <a:lstStyle/>
        <a:p>
          <a:pPr rtl="0"/>
          <a:r>
            <a:rPr lang="en-US" b="1" dirty="0">
              <a:ln>
                <a:noFill/>
              </a:ln>
              <a:solidFill>
                <a:sysClr val="windowText" lastClr="000000"/>
              </a:solidFill>
            </a:rPr>
            <a:t>Federal Direct Plus Loan</a:t>
          </a:r>
        </a:p>
      </dgm:t>
    </dgm:pt>
    <dgm:pt modelId="{7A3A7435-90D9-49C9-8729-2953E4D4EBE2}" type="parTrans" cxnId="{0E527B85-87EB-40F9-A4D8-9D5D251EEED3}">
      <dgm:prSet/>
      <dgm:spPr/>
      <dgm:t>
        <a:bodyPr/>
        <a:lstStyle/>
        <a:p>
          <a:endParaRPr lang="en-US"/>
        </a:p>
      </dgm:t>
    </dgm:pt>
    <dgm:pt modelId="{20294B16-2027-43FB-BC5C-204A19D32A95}" type="sibTrans" cxnId="{0E527B85-87EB-40F9-A4D8-9D5D251EEED3}">
      <dgm:prSet/>
      <dgm:spPr/>
      <dgm:t>
        <a:bodyPr/>
        <a:lstStyle/>
        <a:p>
          <a:endParaRPr lang="en-US"/>
        </a:p>
      </dgm:t>
    </dgm:pt>
    <dgm:pt modelId="{955093A1-A72A-4144-A7D5-2580EBFCF521}">
      <dgm:prSet custT="1"/>
      <dgm:spPr>
        <a:solidFill>
          <a:srgbClr val="F2CA58">
            <a:alpha val="90000"/>
          </a:srgbClr>
        </a:solidFill>
        <a:ln>
          <a:solidFill>
            <a:srgbClr val="F2CA58"/>
          </a:solidFill>
        </a:ln>
      </dgm:spPr>
      <dgm:t>
        <a:bodyPr/>
        <a:lstStyle/>
        <a:p>
          <a:pPr rtl="0">
            <a:spcAft>
              <a:spcPts val="100"/>
            </a:spcAft>
          </a:pPr>
          <a:r>
            <a:rPr lang="en-US" sz="2700" b="1" dirty="0"/>
            <a:t>Parent applies online at https://studentaid.gov</a:t>
          </a:r>
        </a:p>
      </dgm:t>
    </dgm:pt>
    <dgm:pt modelId="{4D07B095-29FC-4D51-8DA2-35439462D4C4}" type="parTrans" cxnId="{22F71498-8881-4641-9EFD-A0A9FA9A6A4D}">
      <dgm:prSet/>
      <dgm:spPr>
        <a:solidFill>
          <a:srgbClr val="F2CA58"/>
        </a:solidFill>
        <a:ln>
          <a:solidFill>
            <a:srgbClr val="F2CA58"/>
          </a:solidFill>
        </a:ln>
      </dgm:spPr>
      <dgm:t>
        <a:bodyPr/>
        <a:lstStyle/>
        <a:p>
          <a:endParaRPr lang="en-US"/>
        </a:p>
      </dgm:t>
    </dgm:pt>
    <dgm:pt modelId="{30C04341-1D28-498D-A32C-735B29CB419B}" type="sibTrans" cxnId="{22F71498-8881-4641-9EFD-A0A9FA9A6A4D}">
      <dgm:prSet/>
      <dgm:spPr/>
      <dgm:t>
        <a:bodyPr/>
        <a:lstStyle/>
        <a:p>
          <a:endParaRPr lang="en-US"/>
        </a:p>
      </dgm:t>
    </dgm:pt>
    <dgm:pt modelId="{918B8995-D842-488B-848E-7E9AEC7F761D}">
      <dgm:prSet custT="1"/>
      <dgm:spPr>
        <a:solidFill>
          <a:srgbClr val="F2CA58">
            <a:alpha val="90000"/>
          </a:srgbClr>
        </a:solidFill>
        <a:ln>
          <a:solidFill>
            <a:srgbClr val="F2CA58"/>
          </a:solidFill>
        </a:ln>
      </dgm:spPr>
      <dgm:t>
        <a:bodyPr/>
        <a:lstStyle/>
        <a:p>
          <a:pPr rtl="0"/>
          <a:r>
            <a:rPr lang="en-US" sz="2300" b="1" dirty="0"/>
            <a:t>Interest rate is 8.05%*</a:t>
          </a:r>
        </a:p>
        <a:p>
          <a:pPr rtl="0"/>
          <a:r>
            <a:rPr lang="en-US" sz="2300" b="1" dirty="0"/>
            <a:t>4.228% origination fee</a:t>
          </a:r>
        </a:p>
        <a:p>
          <a:pPr rtl="0"/>
          <a:r>
            <a:rPr lang="en-US" sz="2300" b="1" dirty="0"/>
            <a:t>60-day grace period**</a:t>
          </a:r>
        </a:p>
      </dgm:t>
    </dgm:pt>
    <dgm:pt modelId="{59373B5F-324E-4569-84C5-D200AB94F232}" type="parTrans" cxnId="{A67B91C4-4D6C-4C8E-B1A3-15304DEA7C63}">
      <dgm:prSet/>
      <dgm:spPr>
        <a:solidFill>
          <a:srgbClr val="F2CA58"/>
        </a:solidFill>
        <a:ln>
          <a:solidFill>
            <a:srgbClr val="F2CA58"/>
          </a:solidFill>
        </a:ln>
      </dgm:spPr>
      <dgm:t>
        <a:bodyPr/>
        <a:lstStyle/>
        <a:p>
          <a:endParaRPr lang="en-US"/>
        </a:p>
      </dgm:t>
    </dgm:pt>
    <dgm:pt modelId="{AEA30F46-7545-4BCA-9340-6C944E40EB7D}" type="sibTrans" cxnId="{A67B91C4-4D6C-4C8E-B1A3-15304DEA7C63}">
      <dgm:prSet/>
      <dgm:spPr/>
      <dgm:t>
        <a:bodyPr/>
        <a:lstStyle/>
        <a:p>
          <a:endParaRPr lang="en-US"/>
        </a:p>
      </dgm:t>
    </dgm:pt>
    <dgm:pt modelId="{500718B4-5DE5-497F-A6B3-917B5575E52E}">
      <dgm:prSet/>
      <dgm:spPr>
        <a:solidFill>
          <a:srgbClr val="F2CA58"/>
        </a:solidFill>
        <a:ln>
          <a:solidFill>
            <a:srgbClr val="F2CA58"/>
          </a:solidFill>
        </a:ln>
      </dgm:spPr>
      <dgm:t>
        <a:bodyPr/>
        <a:lstStyle/>
        <a:p>
          <a:pPr rtl="0"/>
          <a:r>
            <a:rPr lang="en-US" b="1" dirty="0">
              <a:ln>
                <a:noFill/>
              </a:ln>
              <a:solidFill>
                <a:sysClr val="windowText" lastClr="000000"/>
              </a:solidFill>
            </a:rPr>
            <a:t>Alternative Loan</a:t>
          </a:r>
        </a:p>
      </dgm:t>
    </dgm:pt>
    <dgm:pt modelId="{26FC0186-DC2C-4B81-B3B2-FE5FC3C25E31}" type="parTrans" cxnId="{7A96830C-93F6-48A2-8B3D-4FC074E38BCE}">
      <dgm:prSet/>
      <dgm:spPr/>
      <dgm:t>
        <a:bodyPr/>
        <a:lstStyle/>
        <a:p>
          <a:endParaRPr lang="en-US"/>
        </a:p>
      </dgm:t>
    </dgm:pt>
    <dgm:pt modelId="{B6B9C6F5-7DCA-4B00-AAF9-B17A4A238CC3}" type="sibTrans" cxnId="{7A96830C-93F6-48A2-8B3D-4FC074E38BCE}">
      <dgm:prSet/>
      <dgm:spPr/>
      <dgm:t>
        <a:bodyPr/>
        <a:lstStyle/>
        <a:p>
          <a:endParaRPr lang="en-US"/>
        </a:p>
      </dgm:t>
    </dgm:pt>
    <dgm:pt modelId="{46D28CF7-FD01-4A23-9DD5-A3141D193EF9}">
      <dgm:prSet custT="1"/>
      <dgm:spPr>
        <a:solidFill>
          <a:srgbClr val="F2CA58">
            <a:alpha val="90000"/>
          </a:srgbClr>
        </a:solidFill>
        <a:ln>
          <a:solidFill>
            <a:srgbClr val="F2CA58"/>
          </a:solidFill>
        </a:ln>
      </dgm:spPr>
      <dgm:t>
        <a:bodyPr/>
        <a:lstStyle/>
        <a:p>
          <a:pPr rtl="0"/>
          <a:r>
            <a:rPr lang="en-US" sz="2800" b="1" dirty="0"/>
            <a:t>See “ELM Select” link on Financial Aid website</a:t>
          </a:r>
        </a:p>
      </dgm:t>
    </dgm:pt>
    <dgm:pt modelId="{1DEB037A-9CA7-4480-807F-DE3F8CC7BC7B}" type="parTrans" cxnId="{AFD756CC-3CFD-4AEC-B00C-C6CBD655EDEC}">
      <dgm:prSet/>
      <dgm:spPr>
        <a:solidFill>
          <a:srgbClr val="F2CA58"/>
        </a:solidFill>
        <a:ln>
          <a:solidFill>
            <a:srgbClr val="F2CA58"/>
          </a:solidFill>
        </a:ln>
      </dgm:spPr>
      <dgm:t>
        <a:bodyPr/>
        <a:lstStyle/>
        <a:p>
          <a:endParaRPr lang="en-US"/>
        </a:p>
      </dgm:t>
    </dgm:pt>
    <dgm:pt modelId="{D9FF41A8-3451-4AF9-AAAA-DB82024C8555}" type="sibTrans" cxnId="{AFD756CC-3CFD-4AEC-B00C-C6CBD655EDEC}">
      <dgm:prSet/>
      <dgm:spPr/>
      <dgm:t>
        <a:bodyPr/>
        <a:lstStyle/>
        <a:p>
          <a:endParaRPr lang="en-US"/>
        </a:p>
      </dgm:t>
    </dgm:pt>
    <dgm:pt modelId="{A9A0D9F2-CE4F-460F-9E1E-58ACF400354C}">
      <dgm:prSet custT="1"/>
      <dgm:spPr>
        <a:solidFill>
          <a:srgbClr val="F2CA58">
            <a:alpha val="90000"/>
          </a:srgbClr>
        </a:solidFill>
        <a:ln>
          <a:solidFill>
            <a:srgbClr val="F2CA58"/>
          </a:solidFill>
        </a:ln>
      </dgm:spPr>
      <dgm:t>
        <a:bodyPr/>
        <a:lstStyle/>
        <a:p>
          <a:pPr rtl="0"/>
          <a:r>
            <a:rPr lang="en-US" sz="2800" b="1" dirty="0"/>
            <a:t>Apply online or by phone</a:t>
          </a:r>
          <a:endParaRPr lang="en-US" sz="2800" dirty="0"/>
        </a:p>
      </dgm:t>
    </dgm:pt>
    <dgm:pt modelId="{FBDBF166-B14D-46B8-839B-562E6558941B}" type="parTrans" cxnId="{90507DFF-5B15-46F6-8F4D-A9D6161006A4}">
      <dgm:prSet/>
      <dgm:spPr>
        <a:solidFill>
          <a:srgbClr val="F2CA58"/>
        </a:solidFill>
        <a:ln>
          <a:solidFill>
            <a:srgbClr val="F2CA58"/>
          </a:solidFill>
        </a:ln>
      </dgm:spPr>
      <dgm:t>
        <a:bodyPr/>
        <a:lstStyle/>
        <a:p>
          <a:endParaRPr lang="en-US"/>
        </a:p>
      </dgm:t>
    </dgm:pt>
    <dgm:pt modelId="{E7FEAC78-5F9C-47FF-ADAC-9117992D076B}" type="sibTrans" cxnId="{90507DFF-5B15-46F6-8F4D-A9D6161006A4}">
      <dgm:prSet/>
      <dgm:spPr/>
      <dgm:t>
        <a:bodyPr/>
        <a:lstStyle/>
        <a:p>
          <a:endParaRPr lang="en-US"/>
        </a:p>
      </dgm:t>
    </dgm:pt>
    <dgm:pt modelId="{4F5DD913-BFCC-4384-9BF9-65C655E377C8}">
      <dgm:prSet custT="1"/>
      <dgm:spPr>
        <a:solidFill>
          <a:srgbClr val="F2CA58">
            <a:alpha val="90000"/>
          </a:srgbClr>
        </a:solidFill>
        <a:ln>
          <a:solidFill>
            <a:srgbClr val="F2CA58"/>
          </a:solidFill>
        </a:ln>
      </dgm:spPr>
      <dgm:t>
        <a:bodyPr/>
        <a:lstStyle/>
        <a:p>
          <a:pPr rtl="0"/>
          <a:r>
            <a:rPr lang="en-US" sz="2300" b="1" dirty="0"/>
            <a:t>If denied, student may be eligible for additional Unsub</a:t>
          </a:r>
        </a:p>
      </dgm:t>
    </dgm:pt>
    <dgm:pt modelId="{BA7A9C73-4FF9-4C26-9CA1-4498F6EBD9A0}" type="parTrans" cxnId="{F179BE3D-C865-432D-8D72-73A3F0605C0C}">
      <dgm:prSet/>
      <dgm:spPr>
        <a:solidFill>
          <a:srgbClr val="F2CA58"/>
        </a:solidFill>
        <a:ln>
          <a:solidFill>
            <a:srgbClr val="F2CA58"/>
          </a:solidFill>
        </a:ln>
      </dgm:spPr>
      <dgm:t>
        <a:bodyPr/>
        <a:lstStyle/>
        <a:p>
          <a:endParaRPr lang="en-US"/>
        </a:p>
      </dgm:t>
    </dgm:pt>
    <dgm:pt modelId="{52D062EB-9845-4E30-AA4E-D49F4384227F}" type="sibTrans" cxnId="{F179BE3D-C865-432D-8D72-73A3F0605C0C}">
      <dgm:prSet/>
      <dgm:spPr/>
      <dgm:t>
        <a:bodyPr/>
        <a:lstStyle/>
        <a:p>
          <a:endParaRPr lang="en-US"/>
        </a:p>
      </dgm:t>
    </dgm:pt>
    <dgm:pt modelId="{9BE76B83-CE52-439F-91DA-65F3C109D841}" type="pres">
      <dgm:prSet presAssocID="{B3B0B176-65AD-4D88-849E-31A7D7EA73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2C03E6-2E33-483D-B979-906523E2ABDE}" type="pres">
      <dgm:prSet presAssocID="{A224CBC9-6BEC-4AA7-848B-1AA7318D3221}" presName="root" presStyleCnt="0"/>
      <dgm:spPr/>
    </dgm:pt>
    <dgm:pt modelId="{E171CC56-9C1E-498E-A11C-947B6CF91A8C}" type="pres">
      <dgm:prSet presAssocID="{A224CBC9-6BEC-4AA7-848B-1AA7318D3221}" presName="rootComposite" presStyleCnt="0"/>
      <dgm:spPr/>
    </dgm:pt>
    <dgm:pt modelId="{AB85EA15-471D-4185-9DE4-E7EDE0E6ED1D}" type="pres">
      <dgm:prSet presAssocID="{A224CBC9-6BEC-4AA7-848B-1AA7318D3221}" presName="rootText" presStyleLbl="node1" presStyleIdx="0" presStyleCnt="2" custScaleX="265790" custScaleY="151566"/>
      <dgm:spPr/>
    </dgm:pt>
    <dgm:pt modelId="{7DEF6CBC-1272-4573-B49A-AA559C3E3C01}" type="pres">
      <dgm:prSet presAssocID="{A224CBC9-6BEC-4AA7-848B-1AA7318D3221}" presName="rootConnector" presStyleLbl="node1" presStyleIdx="0" presStyleCnt="2"/>
      <dgm:spPr/>
    </dgm:pt>
    <dgm:pt modelId="{A3465E2D-4C21-4BF5-AA30-A8767690AD2B}" type="pres">
      <dgm:prSet presAssocID="{A224CBC9-6BEC-4AA7-848B-1AA7318D3221}" presName="childShape" presStyleCnt="0"/>
      <dgm:spPr/>
    </dgm:pt>
    <dgm:pt modelId="{218AADD5-A12A-4749-BF95-9778891FE820}" type="pres">
      <dgm:prSet presAssocID="{4D07B095-29FC-4D51-8DA2-35439462D4C4}" presName="Name13" presStyleLbl="parChTrans1D2" presStyleIdx="0" presStyleCnt="5"/>
      <dgm:spPr/>
    </dgm:pt>
    <dgm:pt modelId="{353DC58B-4841-4C61-83AE-B32AF856EA9A}" type="pres">
      <dgm:prSet presAssocID="{955093A1-A72A-4144-A7D5-2580EBFCF521}" presName="childText" presStyleLbl="bgAcc1" presStyleIdx="0" presStyleCnt="5" custScaleX="313329" custScaleY="152148">
        <dgm:presLayoutVars>
          <dgm:bulletEnabled val="1"/>
        </dgm:presLayoutVars>
      </dgm:prSet>
      <dgm:spPr/>
    </dgm:pt>
    <dgm:pt modelId="{DF1475D6-878F-4E05-9F77-09FAEDB45146}" type="pres">
      <dgm:prSet presAssocID="{59373B5F-324E-4569-84C5-D200AB94F232}" presName="Name13" presStyleLbl="parChTrans1D2" presStyleIdx="1" presStyleCnt="5"/>
      <dgm:spPr/>
    </dgm:pt>
    <dgm:pt modelId="{2CAFEFBA-CAF6-442B-AF83-44610EB478E4}" type="pres">
      <dgm:prSet presAssocID="{918B8995-D842-488B-848E-7E9AEC7F761D}" presName="childText" presStyleLbl="bgAcc1" presStyleIdx="1" presStyleCnt="5" custScaleX="316037" custScaleY="186194" custLinFactNeighborX="30" custLinFactNeighborY="551">
        <dgm:presLayoutVars>
          <dgm:bulletEnabled val="1"/>
        </dgm:presLayoutVars>
      </dgm:prSet>
      <dgm:spPr/>
    </dgm:pt>
    <dgm:pt modelId="{ADAA6297-3E71-463B-95E0-424EDF3FC9B4}" type="pres">
      <dgm:prSet presAssocID="{BA7A9C73-4FF9-4C26-9CA1-4498F6EBD9A0}" presName="Name13" presStyleLbl="parChTrans1D2" presStyleIdx="2" presStyleCnt="5"/>
      <dgm:spPr/>
    </dgm:pt>
    <dgm:pt modelId="{7F7ACEF4-3C94-4D5C-8AF6-204E096D050D}" type="pres">
      <dgm:prSet presAssocID="{4F5DD913-BFCC-4384-9BF9-65C655E377C8}" presName="childText" presStyleLbl="bgAcc1" presStyleIdx="2" presStyleCnt="5" custScaleX="323996">
        <dgm:presLayoutVars>
          <dgm:bulletEnabled val="1"/>
        </dgm:presLayoutVars>
      </dgm:prSet>
      <dgm:spPr/>
    </dgm:pt>
    <dgm:pt modelId="{CCC81CA3-FA51-4040-B41C-B5515FE76D80}" type="pres">
      <dgm:prSet presAssocID="{500718B4-5DE5-497F-A6B3-917B5575E52E}" presName="root" presStyleCnt="0"/>
      <dgm:spPr/>
    </dgm:pt>
    <dgm:pt modelId="{ADEF7739-A281-4CA3-AD67-2251DB924B1B}" type="pres">
      <dgm:prSet presAssocID="{500718B4-5DE5-497F-A6B3-917B5575E52E}" presName="rootComposite" presStyleCnt="0"/>
      <dgm:spPr/>
    </dgm:pt>
    <dgm:pt modelId="{17CDDA96-7DCB-46AC-A9AF-B9D4121C7A55}" type="pres">
      <dgm:prSet presAssocID="{500718B4-5DE5-497F-A6B3-917B5575E52E}" presName="rootText" presStyleLbl="node1" presStyleIdx="1" presStyleCnt="2" custScaleX="252103" custScaleY="151566"/>
      <dgm:spPr/>
    </dgm:pt>
    <dgm:pt modelId="{578CB56B-4D55-46DA-AD61-8A9FD49AE3E8}" type="pres">
      <dgm:prSet presAssocID="{500718B4-5DE5-497F-A6B3-917B5575E52E}" presName="rootConnector" presStyleLbl="node1" presStyleIdx="1" presStyleCnt="2"/>
      <dgm:spPr/>
    </dgm:pt>
    <dgm:pt modelId="{5A924B88-24DA-4D04-8A05-51B55F0F0C0E}" type="pres">
      <dgm:prSet presAssocID="{500718B4-5DE5-497F-A6B3-917B5575E52E}" presName="childShape" presStyleCnt="0"/>
      <dgm:spPr/>
    </dgm:pt>
    <dgm:pt modelId="{6272A861-BB8B-4CD0-A3E2-8C1E9CE6D9D5}" type="pres">
      <dgm:prSet presAssocID="{1DEB037A-9CA7-4480-807F-DE3F8CC7BC7B}" presName="Name13" presStyleLbl="parChTrans1D2" presStyleIdx="3" presStyleCnt="5"/>
      <dgm:spPr/>
    </dgm:pt>
    <dgm:pt modelId="{6BA24BD4-26C4-48AA-B683-D48F6E6798C5}" type="pres">
      <dgm:prSet presAssocID="{46D28CF7-FD01-4A23-9DD5-A3141D193EF9}" presName="childText" presStyleLbl="bgAcc1" presStyleIdx="3" presStyleCnt="5" custScaleX="217767" custScaleY="202082">
        <dgm:presLayoutVars>
          <dgm:bulletEnabled val="1"/>
        </dgm:presLayoutVars>
      </dgm:prSet>
      <dgm:spPr/>
    </dgm:pt>
    <dgm:pt modelId="{B9979ADD-4929-4B61-B7ED-E8FC98AF9067}" type="pres">
      <dgm:prSet presAssocID="{FBDBF166-B14D-46B8-839B-562E6558941B}" presName="Name13" presStyleLbl="parChTrans1D2" presStyleIdx="4" presStyleCnt="5"/>
      <dgm:spPr/>
    </dgm:pt>
    <dgm:pt modelId="{8C1E538B-938C-468F-B5F0-829033E01A06}" type="pres">
      <dgm:prSet presAssocID="{A9A0D9F2-CE4F-460F-9E1E-58ACF400354C}" presName="childText" presStyleLbl="bgAcc1" presStyleIdx="4" presStyleCnt="5" custScaleX="212784" custScaleY="163877">
        <dgm:presLayoutVars>
          <dgm:bulletEnabled val="1"/>
        </dgm:presLayoutVars>
      </dgm:prSet>
      <dgm:spPr/>
    </dgm:pt>
  </dgm:ptLst>
  <dgm:cxnLst>
    <dgm:cxn modelId="{1579D200-8946-484C-B057-0EF99498F8D5}" type="presOf" srcId="{BA7A9C73-4FF9-4C26-9CA1-4498F6EBD9A0}" destId="{ADAA6297-3E71-463B-95E0-424EDF3FC9B4}" srcOrd="0" destOrd="0" presId="urn:microsoft.com/office/officeart/2005/8/layout/hierarchy3"/>
    <dgm:cxn modelId="{7A96830C-93F6-48A2-8B3D-4FC074E38BCE}" srcId="{B3B0B176-65AD-4D88-849E-31A7D7EA7388}" destId="{500718B4-5DE5-497F-A6B3-917B5575E52E}" srcOrd="1" destOrd="0" parTransId="{26FC0186-DC2C-4B81-B3B2-FE5FC3C25E31}" sibTransId="{B6B9C6F5-7DCA-4B00-AAF9-B17A4A238CC3}"/>
    <dgm:cxn modelId="{A630D912-5934-40B4-BFF9-3D07B9AC3AA4}" type="presOf" srcId="{59373B5F-324E-4569-84C5-D200AB94F232}" destId="{DF1475D6-878F-4E05-9F77-09FAEDB45146}" srcOrd="0" destOrd="0" presId="urn:microsoft.com/office/officeart/2005/8/layout/hierarchy3"/>
    <dgm:cxn modelId="{1595A731-FAC2-4263-A515-1314F1440F12}" type="presOf" srcId="{4F5DD913-BFCC-4384-9BF9-65C655E377C8}" destId="{7F7ACEF4-3C94-4D5C-8AF6-204E096D050D}" srcOrd="0" destOrd="0" presId="urn:microsoft.com/office/officeart/2005/8/layout/hierarchy3"/>
    <dgm:cxn modelId="{F179BE3D-C865-432D-8D72-73A3F0605C0C}" srcId="{A224CBC9-6BEC-4AA7-848B-1AA7318D3221}" destId="{4F5DD913-BFCC-4384-9BF9-65C655E377C8}" srcOrd="2" destOrd="0" parTransId="{BA7A9C73-4FF9-4C26-9CA1-4498F6EBD9A0}" sibTransId="{52D062EB-9845-4E30-AA4E-D49F4384227F}"/>
    <dgm:cxn modelId="{165E4668-4F50-4695-8F4C-E8C2A23EACC0}" type="presOf" srcId="{500718B4-5DE5-497F-A6B3-917B5575E52E}" destId="{578CB56B-4D55-46DA-AD61-8A9FD49AE3E8}" srcOrd="1" destOrd="0" presId="urn:microsoft.com/office/officeart/2005/8/layout/hierarchy3"/>
    <dgm:cxn modelId="{4762426D-7E4A-4B5A-9DD1-DACA2EEF78DE}" type="presOf" srcId="{A9A0D9F2-CE4F-460F-9E1E-58ACF400354C}" destId="{8C1E538B-938C-468F-B5F0-829033E01A06}" srcOrd="0" destOrd="0" presId="urn:microsoft.com/office/officeart/2005/8/layout/hierarchy3"/>
    <dgm:cxn modelId="{C846D87C-644E-4AFF-9345-4FB824C93BAA}" type="presOf" srcId="{1DEB037A-9CA7-4480-807F-DE3F8CC7BC7B}" destId="{6272A861-BB8B-4CD0-A3E2-8C1E9CE6D9D5}" srcOrd="0" destOrd="0" presId="urn:microsoft.com/office/officeart/2005/8/layout/hierarchy3"/>
    <dgm:cxn modelId="{0E527B85-87EB-40F9-A4D8-9D5D251EEED3}" srcId="{B3B0B176-65AD-4D88-849E-31A7D7EA7388}" destId="{A224CBC9-6BEC-4AA7-848B-1AA7318D3221}" srcOrd="0" destOrd="0" parTransId="{7A3A7435-90D9-49C9-8729-2953E4D4EBE2}" sibTransId="{20294B16-2027-43FB-BC5C-204A19D32A95}"/>
    <dgm:cxn modelId="{8F64D386-9167-4E7C-B949-3B10AA2088EF}" type="presOf" srcId="{B3B0B176-65AD-4D88-849E-31A7D7EA7388}" destId="{9BE76B83-CE52-439F-91DA-65F3C109D841}" srcOrd="0" destOrd="0" presId="urn:microsoft.com/office/officeart/2005/8/layout/hierarchy3"/>
    <dgm:cxn modelId="{32CD868C-C354-4592-9BED-79CE03B525AA}" type="presOf" srcId="{955093A1-A72A-4144-A7D5-2580EBFCF521}" destId="{353DC58B-4841-4C61-83AE-B32AF856EA9A}" srcOrd="0" destOrd="0" presId="urn:microsoft.com/office/officeart/2005/8/layout/hierarchy3"/>
    <dgm:cxn modelId="{4B908496-A34D-4246-9E35-B4B8D1DBB521}" type="presOf" srcId="{A224CBC9-6BEC-4AA7-848B-1AA7318D3221}" destId="{AB85EA15-471D-4185-9DE4-E7EDE0E6ED1D}" srcOrd="0" destOrd="0" presId="urn:microsoft.com/office/officeart/2005/8/layout/hierarchy3"/>
    <dgm:cxn modelId="{506A5F97-16D6-4FE8-A484-3BA0BEA5F145}" type="presOf" srcId="{46D28CF7-FD01-4A23-9DD5-A3141D193EF9}" destId="{6BA24BD4-26C4-48AA-B683-D48F6E6798C5}" srcOrd="0" destOrd="0" presId="urn:microsoft.com/office/officeart/2005/8/layout/hierarchy3"/>
    <dgm:cxn modelId="{22F71498-8881-4641-9EFD-A0A9FA9A6A4D}" srcId="{A224CBC9-6BEC-4AA7-848B-1AA7318D3221}" destId="{955093A1-A72A-4144-A7D5-2580EBFCF521}" srcOrd="0" destOrd="0" parTransId="{4D07B095-29FC-4D51-8DA2-35439462D4C4}" sibTransId="{30C04341-1D28-498D-A32C-735B29CB419B}"/>
    <dgm:cxn modelId="{092807A7-835F-4282-AB7C-F569B46C86A2}" type="presOf" srcId="{4D07B095-29FC-4D51-8DA2-35439462D4C4}" destId="{218AADD5-A12A-4749-BF95-9778891FE820}" srcOrd="0" destOrd="0" presId="urn:microsoft.com/office/officeart/2005/8/layout/hierarchy3"/>
    <dgm:cxn modelId="{A67B91C4-4D6C-4C8E-B1A3-15304DEA7C63}" srcId="{A224CBC9-6BEC-4AA7-848B-1AA7318D3221}" destId="{918B8995-D842-488B-848E-7E9AEC7F761D}" srcOrd="1" destOrd="0" parTransId="{59373B5F-324E-4569-84C5-D200AB94F232}" sibTransId="{AEA30F46-7545-4BCA-9340-6C944E40EB7D}"/>
    <dgm:cxn modelId="{91A485CB-B0BE-47DB-BD28-2E7AE0BD4904}" type="presOf" srcId="{FBDBF166-B14D-46B8-839B-562E6558941B}" destId="{B9979ADD-4929-4B61-B7ED-E8FC98AF9067}" srcOrd="0" destOrd="0" presId="urn:microsoft.com/office/officeart/2005/8/layout/hierarchy3"/>
    <dgm:cxn modelId="{AFD756CC-3CFD-4AEC-B00C-C6CBD655EDEC}" srcId="{500718B4-5DE5-497F-A6B3-917B5575E52E}" destId="{46D28CF7-FD01-4A23-9DD5-A3141D193EF9}" srcOrd="0" destOrd="0" parTransId="{1DEB037A-9CA7-4480-807F-DE3F8CC7BC7B}" sibTransId="{D9FF41A8-3451-4AF9-AAAA-DB82024C8555}"/>
    <dgm:cxn modelId="{5B2394E2-F196-4C84-B954-6E1A2342145B}" type="presOf" srcId="{A224CBC9-6BEC-4AA7-848B-1AA7318D3221}" destId="{7DEF6CBC-1272-4573-B49A-AA559C3E3C01}" srcOrd="1" destOrd="0" presId="urn:microsoft.com/office/officeart/2005/8/layout/hierarchy3"/>
    <dgm:cxn modelId="{651C03FD-22B7-4240-A9F7-1815DA90CB5C}" type="presOf" srcId="{500718B4-5DE5-497F-A6B3-917B5575E52E}" destId="{17CDDA96-7DCB-46AC-A9AF-B9D4121C7A55}" srcOrd="0" destOrd="0" presId="urn:microsoft.com/office/officeart/2005/8/layout/hierarchy3"/>
    <dgm:cxn modelId="{5F0DB3FE-49F4-4772-A2D2-949ADFCCF45C}" type="presOf" srcId="{918B8995-D842-488B-848E-7E9AEC7F761D}" destId="{2CAFEFBA-CAF6-442B-AF83-44610EB478E4}" srcOrd="0" destOrd="0" presId="urn:microsoft.com/office/officeart/2005/8/layout/hierarchy3"/>
    <dgm:cxn modelId="{90507DFF-5B15-46F6-8F4D-A9D6161006A4}" srcId="{500718B4-5DE5-497F-A6B3-917B5575E52E}" destId="{A9A0D9F2-CE4F-460F-9E1E-58ACF400354C}" srcOrd="1" destOrd="0" parTransId="{FBDBF166-B14D-46B8-839B-562E6558941B}" sibTransId="{E7FEAC78-5F9C-47FF-ADAC-9117992D076B}"/>
    <dgm:cxn modelId="{68025077-48B5-4183-BE06-A6DACA01F439}" type="presParOf" srcId="{9BE76B83-CE52-439F-91DA-65F3C109D841}" destId="{1A2C03E6-2E33-483D-B979-906523E2ABDE}" srcOrd="0" destOrd="0" presId="urn:microsoft.com/office/officeart/2005/8/layout/hierarchy3"/>
    <dgm:cxn modelId="{DD427427-5859-4840-985C-340F0CDED514}" type="presParOf" srcId="{1A2C03E6-2E33-483D-B979-906523E2ABDE}" destId="{E171CC56-9C1E-498E-A11C-947B6CF91A8C}" srcOrd="0" destOrd="0" presId="urn:microsoft.com/office/officeart/2005/8/layout/hierarchy3"/>
    <dgm:cxn modelId="{9EC0A029-42FE-44BC-AE0D-0E3CAEC4BD2D}" type="presParOf" srcId="{E171CC56-9C1E-498E-A11C-947B6CF91A8C}" destId="{AB85EA15-471D-4185-9DE4-E7EDE0E6ED1D}" srcOrd="0" destOrd="0" presId="urn:microsoft.com/office/officeart/2005/8/layout/hierarchy3"/>
    <dgm:cxn modelId="{D93CA7DE-7ECE-4962-A076-CFE600266F9F}" type="presParOf" srcId="{E171CC56-9C1E-498E-A11C-947B6CF91A8C}" destId="{7DEF6CBC-1272-4573-B49A-AA559C3E3C01}" srcOrd="1" destOrd="0" presId="urn:microsoft.com/office/officeart/2005/8/layout/hierarchy3"/>
    <dgm:cxn modelId="{75EDEA62-8426-497F-BCE6-8246725E70CF}" type="presParOf" srcId="{1A2C03E6-2E33-483D-B979-906523E2ABDE}" destId="{A3465E2D-4C21-4BF5-AA30-A8767690AD2B}" srcOrd="1" destOrd="0" presId="urn:microsoft.com/office/officeart/2005/8/layout/hierarchy3"/>
    <dgm:cxn modelId="{693614EC-906B-42BD-B619-357ED379B6CF}" type="presParOf" srcId="{A3465E2D-4C21-4BF5-AA30-A8767690AD2B}" destId="{218AADD5-A12A-4749-BF95-9778891FE820}" srcOrd="0" destOrd="0" presId="urn:microsoft.com/office/officeart/2005/8/layout/hierarchy3"/>
    <dgm:cxn modelId="{7A966467-5C47-4A9C-AF2B-E16D33FDB9F6}" type="presParOf" srcId="{A3465E2D-4C21-4BF5-AA30-A8767690AD2B}" destId="{353DC58B-4841-4C61-83AE-B32AF856EA9A}" srcOrd="1" destOrd="0" presId="urn:microsoft.com/office/officeart/2005/8/layout/hierarchy3"/>
    <dgm:cxn modelId="{D3D5B884-709C-4880-8480-85B14F5BBBB6}" type="presParOf" srcId="{A3465E2D-4C21-4BF5-AA30-A8767690AD2B}" destId="{DF1475D6-878F-4E05-9F77-09FAEDB45146}" srcOrd="2" destOrd="0" presId="urn:microsoft.com/office/officeart/2005/8/layout/hierarchy3"/>
    <dgm:cxn modelId="{CBBD6BFA-127A-41A0-9E1D-614E98D2A7B7}" type="presParOf" srcId="{A3465E2D-4C21-4BF5-AA30-A8767690AD2B}" destId="{2CAFEFBA-CAF6-442B-AF83-44610EB478E4}" srcOrd="3" destOrd="0" presId="urn:microsoft.com/office/officeart/2005/8/layout/hierarchy3"/>
    <dgm:cxn modelId="{AEC926DF-93F2-40A0-A0C8-B2F0DB3F00BA}" type="presParOf" srcId="{A3465E2D-4C21-4BF5-AA30-A8767690AD2B}" destId="{ADAA6297-3E71-463B-95E0-424EDF3FC9B4}" srcOrd="4" destOrd="0" presId="urn:microsoft.com/office/officeart/2005/8/layout/hierarchy3"/>
    <dgm:cxn modelId="{B431264D-B2BF-4DB8-ABA9-5920A8B9A19E}" type="presParOf" srcId="{A3465E2D-4C21-4BF5-AA30-A8767690AD2B}" destId="{7F7ACEF4-3C94-4D5C-8AF6-204E096D050D}" srcOrd="5" destOrd="0" presId="urn:microsoft.com/office/officeart/2005/8/layout/hierarchy3"/>
    <dgm:cxn modelId="{C491DF03-F316-47D1-9CFF-8CBE112A0B65}" type="presParOf" srcId="{9BE76B83-CE52-439F-91DA-65F3C109D841}" destId="{CCC81CA3-FA51-4040-B41C-B5515FE76D80}" srcOrd="1" destOrd="0" presId="urn:microsoft.com/office/officeart/2005/8/layout/hierarchy3"/>
    <dgm:cxn modelId="{7EDD3E3F-C1B5-43DF-83BD-D5BF68A817B0}" type="presParOf" srcId="{CCC81CA3-FA51-4040-B41C-B5515FE76D80}" destId="{ADEF7739-A281-4CA3-AD67-2251DB924B1B}" srcOrd="0" destOrd="0" presId="urn:microsoft.com/office/officeart/2005/8/layout/hierarchy3"/>
    <dgm:cxn modelId="{272898E7-88D3-45BA-AB81-CDCCEA08379E}" type="presParOf" srcId="{ADEF7739-A281-4CA3-AD67-2251DB924B1B}" destId="{17CDDA96-7DCB-46AC-A9AF-B9D4121C7A55}" srcOrd="0" destOrd="0" presId="urn:microsoft.com/office/officeart/2005/8/layout/hierarchy3"/>
    <dgm:cxn modelId="{F02F7D33-9DCE-4437-844F-B7FF58BF87E3}" type="presParOf" srcId="{ADEF7739-A281-4CA3-AD67-2251DB924B1B}" destId="{578CB56B-4D55-46DA-AD61-8A9FD49AE3E8}" srcOrd="1" destOrd="0" presId="urn:microsoft.com/office/officeart/2005/8/layout/hierarchy3"/>
    <dgm:cxn modelId="{C76700F3-F0EC-4AA9-AF0B-7EECBD9DE1D8}" type="presParOf" srcId="{CCC81CA3-FA51-4040-B41C-B5515FE76D80}" destId="{5A924B88-24DA-4D04-8A05-51B55F0F0C0E}" srcOrd="1" destOrd="0" presId="urn:microsoft.com/office/officeart/2005/8/layout/hierarchy3"/>
    <dgm:cxn modelId="{46F38F59-9288-461E-BC19-EFC9A1A6EF12}" type="presParOf" srcId="{5A924B88-24DA-4D04-8A05-51B55F0F0C0E}" destId="{6272A861-BB8B-4CD0-A3E2-8C1E9CE6D9D5}" srcOrd="0" destOrd="0" presId="urn:microsoft.com/office/officeart/2005/8/layout/hierarchy3"/>
    <dgm:cxn modelId="{35DCC3A9-C777-4AFD-BF84-A884B47B764C}" type="presParOf" srcId="{5A924B88-24DA-4D04-8A05-51B55F0F0C0E}" destId="{6BA24BD4-26C4-48AA-B683-D48F6E6798C5}" srcOrd="1" destOrd="0" presId="urn:microsoft.com/office/officeart/2005/8/layout/hierarchy3"/>
    <dgm:cxn modelId="{10FA41BD-40C0-4E54-B861-7FD891D34760}" type="presParOf" srcId="{5A924B88-24DA-4D04-8A05-51B55F0F0C0E}" destId="{B9979ADD-4929-4B61-B7ED-E8FC98AF9067}" srcOrd="2" destOrd="0" presId="urn:microsoft.com/office/officeart/2005/8/layout/hierarchy3"/>
    <dgm:cxn modelId="{C2FD0BD2-C7BC-41F8-AAE9-50EEADA737F0}" type="presParOf" srcId="{5A924B88-24DA-4D04-8A05-51B55F0F0C0E}" destId="{8C1E538B-938C-468F-B5F0-829033E01A06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5EA15-471D-4185-9DE4-E7EDE0E6ED1D}">
      <dsp:nvSpPr>
        <dsp:cNvPr id="0" name=""/>
        <dsp:cNvSpPr/>
      </dsp:nvSpPr>
      <dsp:spPr>
        <a:xfrm>
          <a:off x="169100" y="3188"/>
          <a:ext cx="4380999" cy="1249126"/>
        </a:xfrm>
        <a:prstGeom prst="roundRect">
          <a:avLst>
            <a:gd name="adj" fmla="val 10000"/>
          </a:avLst>
        </a:prstGeom>
        <a:solidFill>
          <a:srgbClr val="F2CA58"/>
        </a:solidFill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n>
                <a:noFill/>
              </a:ln>
              <a:solidFill>
                <a:sysClr val="windowText" lastClr="000000"/>
              </a:solidFill>
            </a:rPr>
            <a:t>Federal Direct Plus Loan</a:t>
          </a:r>
        </a:p>
      </dsp:txBody>
      <dsp:txXfrm>
        <a:off x="205686" y="39774"/>
        <a:ext cx="4307827" cy="1175954"/>
      </dsp:txXfrm>
    </dsp:sp>
    <dsp:sp modelId="{218AADD5-A12A-4749-BF95-9778891FE820}">
      <dsp:nvSpPr>
        <dsp:cNvPr id="0" name=""/>
        <dsp:cNvSpPr/>
      </dsp:nvSpPr>
      <dsp:spPr>
        <a:xfrm>
          <a:off x="607200" y="1252314"/>
          <a:ext cx="438099" cy="83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998"/>
              </a:lnTo>
              <a:lnTo>
                <a:pt x="438099" y="832998"/>
              </a:lnTo>
            </a:path>
          </a:pathLst>
        </a:custGeom>
        <a:noFill/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DC58B-4841-4C61-83AE-B32AF856EA9A}">
      <dsp:nvSpPr>
        <dsp:cNvPr id="0" name=""/>
        <dsp:cNvSpPr/>
      </dsp:nvSpPr>
      <dsp:spPr>
        <a:xfrm>
          <a:off x="1045300" y="1458351"/>
          <a:ext cx="4131665" cy="1253922"/>
        </a:xfrm>
        <a:prstGeom prst="roundRect">
          <a:avLst>
            <a:gd name="adj" fmla="val 10000"/>
          </a:avLst>
        </a:prstGeom>
        <a:solidFill>
          <a:srgbClr val="F2CA58">
            <a:alpha val="90000"/>
          </a:srgbClr>
        </a:solidFill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n-US" sz="2700" b="1" kern="1200" dirty="0"/>
            <a:t>Parent applies online at https://studentaid.gov</a:t>
          </a:r>
        </a:p>
      </dsp:txBody>
      <dsp:txXfrm>
        <a:off x="1082026" y="1495077"/>
        <a:ext cx="4058213" cy="1180470"/>
      </dsp:txXfrm>
    </dsp:sp>
    <dsp:sp modelId="{DF1475D6-878F-4E05-9F77-09FAEDB45146}">
      <dsp:nvSpPr>
        <dsp:cNvPr id="0" name=""/>
        <dsp:cNvSpPr/>
      </dsp:nvSpPr>
      <dsp:spPr>
        <a:xfrm>
          <a:off x="607200" y="1252314"/>
          <a:ext cx="438495" cy="2437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792"/>
              </a:lnTo>
              <a:lnTo>
                <a:pt x="438495" y="2437792"/>
              </a:lnTo>
            </a:path>
          </a:pathLst>
        </a:custGeom>
        <a:noFill/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EFBA-CAF6-442B-AF83-44610EB478E4}">
      <dsp:nvSpPr>
        <dsp:cNvPr id="0" name=""/>
        <dsp:cNvSpPr/>
      </dsp:nvSpPr>
      <dsp:spPr>
        <a:xfrm>
          <a:off x="1045696" y="2922851"/>
          <a:ext cx="4167373" cy="1534511"/>
        </a:xfrm>
        <a:prstGeom prst="roundRect">
          <a:avLst>
            <a:gd name="adj" fmla="val 10000"/>
          </a:avLst>
        </a:prstGeom>
        <a:solidFill>
          <a:srgbClr val="F2CA58">
            <a:alpha val="90000"/>
          </a:srgbClr>
        </a:solidFill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Interest rate is 8.05%*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4.228% origination fee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60-day grace period**</a:t>
          </a:r>
        </a:p>
      </dsp:txBody>
      <dsp:txXfrm>
        <a:off x="1090640" y="2967795"/>
        <a:ext cx="4077485" cy="1444623"/>
      </dsp:txXfrm>
    </dsp:sp>
    <dsp:sp modelId="{ADAA6297-3E71-463B-95E0-424EDF3FC9B4}">
      <dsp:nvSpPr>
        <dsp:cNvPr id="0" name=""/>
        <dsp:cNvSpPr/>
      </dsp:nvSpPr>
      <dsp:spPr>
        <a:xfrm>
          <a:off x="607200" y="1252314"/>
          <a:ext cx="438099" cy="381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8617"/>
              </a:lnTo>
              <a:lnTo>
                <a:pt x="438099" y="3818617"/>
              </a:lnTo>
            </a:path>
          </a:pathLst>
        </a:custGeom>
        <a:noFill/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ACEF4-3C94-4D5C-8AF6-204E096D050D}">
      <dsp:nvSpPr>
        <dsp:cNvPr id="0" name=""/>
        <dsp:cNvSpPr/>
      </dsp:nvSpPr>
      <dsp:spPr>
        <a:xfrm>
          <a:off x="1045300" y="4658858"/>
          <a:ext cx="4272323" cy="824146"/>
        </a:xfrm>
        <a:prstGeom prst="roundRect">
          <a:avLst>
            <a:gd name="adj" fmla="val 10000"/>
          </a:avLst>
        </a:prstGeom>
        <a:solidFill>
          <a:srgbClr val="F2CA58">
            <a:alpha val="90000"/>
          </a:srgbClr>
        </a:solidFill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If denied, student may be eligible for additional Unsub</a:t>
          </a:r>
        </a:p>
      </dsp:txBody>
      <dsp:txXfrm>
        <a:off x="1069438" y="4682996"/>
        <a:ext cx="4224047" cy="775870"/>
      </dsp:txXfrm>
    </dsp:sp>
    <dsp:sp modelId="{17CDDA96-7DCB-46AC-A9AF-B9D4121C7A55}">
      <dsp:nvSpPr>
        <dsp:cNvPr id="0" name=""/>
        <dsp:cNvSpPr/>
      </dsp:nvSpPr>
      <dsp:spPr>
        <a:xfrm>
          <a:off x="4962173" y="3188"/>
          <a:ext cx="4155397" cy="1249126"/>
        </a:xfrm>
        <a:prstGeom prst="roundRect">
          <a:avLst>
            <a:gd name="adj" fmla="val 10000"/>
          </a:avLst>
        </a:prstGeom>
        <a:solidFill>
          <a:srgbClr val="F2CA58"/>
        </a:solidFill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n>
                <a:noFill/>
              </a:ln>
              <a:solidFill>
                <a:sysClr val="windowText" lastClr="000000"/>
              </a:solidFill>
            </a:rPr>
            <a:t>Alternative Loan</a:t>
          </a:r>
        </a:p>
      </dsp:txBody>
      <dsp:txXfrm>
        <a:off x="4998759" y="39774"/>
        <a:ext cx="4082225" cy="1175954"/>
      </dsp:txXfrm>
    </dsp:sp>
    <dsp:sp modelId="{6272A861-BB8B-4CD0-A3E2-8C1E9CE6D9D5}">
      <dsp:nvSpPr>
        <dsp:cNvPr id="0" name=""/>
        <dsp:cNvSpPr/>
      </dsp:nvSpPr>
      <dsp:spPr>
        <a:xfrm>
          <a:off x="5377712" y="1252314"/>
          <a:ext cx="415539" cy="103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762"/>
              </a:lnTo>
              <a:lnTo>
                <a:pt x="415539" y="1038762"/>
              </a:lnTo>
            </a:path>
          </a:pathLst>
        </a:custGeom>
        <a:noFill/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24BD4-26C4-48AA-B683-D48F6E6798C5}">
      <dsp:nvSpPr>
        <dsp:cNvPr id="0" name=""/>
        <dsp:cNvSpPr/>
      </dsp:nvSpPr>
      <dsp:spPr>
        <a:xfrm>
          <a:off x="5793252" y="1458351"/>
          <a:ext cx="2871551" cy="1665452"/>
        </a:xfrm>
        <a:prstGeom prst="roundRect">
          <a:avLst>
            <a:gd name="adj" fmla="val 10000"/>
          </a:avLst>
        </a:prstGeom>
        <a:solidFill>
          <a:srgbClr val="F2CA58">
            <a:alpha val="90000"/>
          </a:srgbClr>
        </a:solidFill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See “ELM Select” link on Financial Aid website</a:t>
          </a:r>
        </a:p>
      </dsp:txBody>
      <dsp:txXfrm>
        <a:off x="5842031" y="1507130"/>
        <a:ext cx="2773993" cy="1567894"/>
      </dsp:txXfrm>
    </dsp:sp>
    <dsp:sp modelId="{B9979ADD-4929-4B61-B7ED-E8FC98AF9067}">
      <dsp:nvSpPr>
        <dsp:cNvPr id="0" name=""/>
        <dsp:cNvSpPr/>
      </dsp:nvSpPr>
      <dsp:spPr>
        <a:xfrm>
          <a:off x="5377712" y="1252314"/>
          <a:ext cx="415539" cy="2752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818"/>
              </a:lnTo>
              <a:lnTo>
                <a:pt x="415539" y="2752818"/>
              </a:lnTo>
            </a:path>
          </a:pathLst>
        </a:custGeom>
        <a:noFill/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E538B-938C-468F-B5F0-829033E01A06}">
      <dsp:nvSpPr>
        <dsp:cNvPr id="0" name=""/>
        <dsp:cNvSpPr/>
      </dsp:nvSpPr>
      <dsp:spPr>
        <a:xfrm>
          <a:off x="5793252" y="3329840"/>
          <a:ext cx="2805843" cy="1350586"/>
        </a:xfrm>
        <a:prstGeom prst="roundRect">
          <a:avLst>
            <a:gd name="adj" fmla="val 10000"/>
          </a:avLst>
        </a:prstGeom>
        <a:solidFill>
          <a:srgbClr val="F2CA58">
            <a:alpha val="90000"/>
          </a:srgbClr>
        </a:solidFill>
        <a:ln w="12700" cap="flat" cmpd="sng" algn="ctr">
          <a:solidFill>
            <a:srgbClr val="F2CA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Apply online or by phone</a:t>
          </a:r>
          <a:endParaRPr lang="en-US" sz="2800" kern="1200" dirty="0"/>
        </a:p>
      </dsp:txBody>
      <dsp:txXfrm>
        <a:off x="5832809" y="3369397"/>
        <a:ext cx="2726729" cy="1271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ECFC5E5-7CE2-0F40-93DC-911B1E36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9781-8A14-41C2-BACD-4380FDE91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452-C46B-4B3A-8EEC-FADC686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B353-B968-4C26-9195-ECDEBBAA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2C9-200B-4ABB-B686-1BCAACC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6312-F216-45F1-A03D-36119C4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19C7-AABD-5C4F-8150-7A9B8BE167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0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A05A6B-9B8F-6442-AAE0-C6AEEEFC0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23C2-4445-C94C-870F-7AD3C16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0DD90-1844-8540-80EF-5F7D2C3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7D9-EBE3-364E-B732-13B8342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B9A9E11-04E1-9E44-84E7-3CF46AE5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6888" y="269875"/>
            <a:ext cx="5783371" cy="5902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EBFF6B-81BD-814A-B1D4-98573343A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389" y="269877"/>
            <a:ext cx="5590667" cy="28207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087B1AE-D78A-A248-8145-0F228BF3E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389" y="3351406"/>
            <a:ext cx="5590667" cy="282079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FF10-3D70-6E4D-8722-78F95EC314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CE344-D670-6F46-A21E-FB65A76EC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full-screen picture</a:t>
            </a:r>
          </a:p>
        </p:txBody>
      </p:sp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5C06-2DF9-D049-A6B2-04F61D39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D2C4B-B5D7-479A-9B0C-31DD325D4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664208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BD4A-33EE-45CE-AB4A-75B9E3258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032504"/>
            <a:ext cx="10515600" cy="1152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198-BDD9-4152-8D3C-53043EA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4931" y="5894265"/>
            <a:ext cx="1437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C3BE7-E80C-4D5C-8EB8-295547A75DAE}" type="datetimeFigureOut">
              <a:rPr lang="en-US" smtClean="0"/>
              <a:pPr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4660-DB06-4FBE-B73A-F03B9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541" y="5893230"/>
            <a:ext cx="30292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7523-8013-4431-9915-BB88992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034" y="5893230"/>
            <a:ext cx="13708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FD232-0A3C-6A49-8C5A-A52910167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6" y="5594103"/>
            <a:ext cx="1733093" cy="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7C493-589C-C841-AC42-8215ACB32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C0F03-81DE-40F6-8B2B-165F97389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7410"/>
            <a:ext cx="10515600" cy="186567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F09-B482-4C53-9C14-84407988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779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962677-F35E-5A44-9730-6B7FBC62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70542-BAD9-4527-8274-72EFC348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D776-5EF1-40ED-8122-D5295FDD5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3B4FA-5FF7-49AD-B9DD-8E9CD27F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BAF7-BFF1-4B48-9B36-E7318685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6FD7A-B770-489E-9D65-43C10BFA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CEAE-2949-49FA-9F6D-C60B655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B9DFD-786E-2847-9F8A-6E23BBAB3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4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50FA805-C5EA-8D4A-89BB-A1B060D92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9E802-5479-4E91-8145-E11CCBB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94A8-D1EC-428C-B43C-4F8E5238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AFD-307B-427D-8FA0-E37F8990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C8B95-B621-4AB9-BED5-238004F9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B85C5-7749-4B64-A0F0-69294B6C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71985-2DE0-4FC9-B144-EF1F8FF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19645-E376-447C-B18A-2A4EA885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09BCB-31B7-4751-8EAF-AA50DD1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DBD5-A7DA-864D-922B-6E499FDDB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C0B1895-DF97-EC4E-82DD-352630A87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F7CDE-623B-4B66-AA24-6CBE9B6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25B4-E103-42F4-8503-0786F3B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0C98A-4325-4A4F-BE9C-2A7D4E08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63E-E048-4D9F-B091-97298D7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37E77-66B9-4D08-8DAC-5715DD4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38A1-F14D-4936-AC8C-1D3B59B4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EA25-A469-4146-BDB1-D2601BC7E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2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BC3EF-3EA9-E744-BABE-07C0A5546949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14A10-C669-6549-A1EF-76C795306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35792-033C-0B42-A6E6-BCF85424B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9501" y="5841999"/>
            <a:ext cx="2222500" cy="101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B3D25-65B6-46A2-8EE9-4CF25DE6E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9048" y="0"/>
            <a:ext cx="6099048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4832-7E8D-4469-A2B3-ACA6209E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021A-A03E-4E8B-A2F8-FE7B0E7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42F4-6D58-4230-8F98-EF0FC7E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2D6F-433C-4853-A9A9-0AFEADB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04959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60ED-C6E0-4BB0-BFD5-A83E3DB8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00495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EF8D4-E7CC-944C-B26A-C90FBFD2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5E22-B959-4B5E-A82E-A3EA5514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4DCF-3D69-461A-A65A-D1DC1311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19A5-4CBC-4639-81D8-4C116B7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AC1-069A-48C5-B1D4-FC07630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BF7BC-BC7A-5248-B04A-EDBD69E12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816E31-77FA-8949-8661-38BF60CB0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44649-15FC-4A75-869D-722F22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ED3A8-5E75-473A-AFB8-0C9C108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49-22D7-473F-AD11-37456B6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95AA7-1587-7A44-B6E7-4AAE93B26F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6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274CE-68B4-4471-88A1-7A2F06A4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173B-AA29-42AE-B63E-36319160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3A81-A3FB-407B-9CF7-A7520160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DB5C3BE7-E80C-4D5C-8EB8-295547A75DAE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F0FC-C65B-460D-AB67-064DEA95D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2803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809D-D249-4D5C-A9E2-7E6FF603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986" y="6356352"/>
            <a:ext cx="137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9" r:id="rId10"/>
    <p:sldLayoutId id="21474836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E8A4DB-5B59-9847-87F3-F209E231E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38" y="951143"/>
            <a:ext cx="11467750" cy="149005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Financing Your IUP Education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70BC7-CC7C-2445-B8D5-A1181676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37" y="3322041"/>
            <a:ext cx="11467749" cy="204716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Financial Aid</a:t>
            </a:r>
          </a:p>
          <a:p>
            <a:pPr algn="ctr"/>
            <a:r>
              <a:rPr lang="en-US" sz="4400" b="1" dirty="0"/>
              <a:t>Student Billing</a:t>
            </a:r>
          </a:p>
        </p:txBody>
      </p:sp>
    </p:spTree>
    <p:extLst>
      <p:ext uri="{BB962C8B-B14F-4D97-AF65-F5344CB8AC3E}">
        <p14:creationId xmlns:p14="http://schemas.microsoft.com/office/powerpoint/2010/main" val="10646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FD49-C487-2B4C-A9E0-7DBEA997C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97" y="363915"/>
            <a:ext cx="11425805" cy="726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Maintaining Eligibility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7F935-C5BF-EA0F-22D7-F9AC99E5E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06" y="1350628"/>
            <a:ext cx="10805019" cy="44042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Verification of Enrollment – Important that you go to class regularly!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 State Grant:  Pass 24 credits each academic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Federal Aid:  Cumulative 2.0 GPA and pass 67% of all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IUP Admissions Scholarships:  Cumulative 2.0 GPA, pass 67% of credits, full-time enrollment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Scholarships:  Check your scholarship offer letter or with the awarding organization for renewability criteria</a:t>
            </a:r>
          </a:p>
          <a:p>
            <a:endParaRPr lang="en-US" dirty="0"/>
          </a:p>
        </p:txBody>
      </p:sp>
      <p:pic>
        <p:nvPicPr>
          <p:cNvPr id="4" name="Picture 3" descr="Books stacked on a wooden table">
            <a:extLst>
              <a:ext uri="{FF2B5EF4-FFF2-40B4-BE49-F238E27FC236}">
                <a16:creationId xmlns:a16="http://schemas.microsoft.com/office/drawing/2014/main" id="{57A6642E-EB8C-AE43-2CD4-A13744D62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8" y="5316407"/>
            <a:ext cx="1714500" cy="1143000"/>
          </a:xfrm>
          <a:prstGeom prst="rect">
            <a:avLst/>
          </a:prstGeom>
          <a:ln w="28575">
            <a:solidFill>
              <a:srgbClr val="F2CA58"/>
            </a:solidFill>
          </a:ln>
        </p:spPr>
      </p:pic>
    </p:spTree>
    <p:extLst>
      <p:ext uri="{BB962C8B-B14F-4D97-AF65-F5344CB8AC3E}">
        <p14:creationId xmlns:p14="http://schemas.microsoft.com/office/powerpoint/2010/main" val="15381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AFC2-9776-40D0-E75F-F24F2AD25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05" y="347135"/>
            <a:ext cx="11442583" cy="7350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if my Circumstances Change?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FCC9B8-0836-98FA-2CEF-66601E60CB32}"/>
              </a:ext>
            </a:extLst>
          </p:cNvPr>
          <p:cNvSpPr/>
          <p:nvPr/>
        </p:nvSpPr>
        <p:spPr>
          <a:xfrm>
            <a:off x="599229" y="1082178"/>
            <a:ext cx="4709625" cy="4391450"/>
          </a:xfrm>
          <a:prstGeom prst="ellipse">
            <a:avLst/>
          </a:prstGeom>
          <a:solidFill>
            <a:srgbClr val="F2CA58"/>
          </a:solidFill>
          <a:ln w="50800">
            <a:solidFill>
              <a:srgbClr val="F2CA5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FD266-3CD2-7168-08CC-6F3910BCD533}"/>
              </a:ext>
            </a:extLst>
          </p:cNvPr>
          <p:cNvSpPr txBox="1"/>
          <p:nvPr/>
        </p:nvSpPr>
        <p:spPr>
          <a:xfrm>
            <a:off x="1468078" y="228044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0000"/>
                </a:solidFill>
              </a:rPr>
              <a:t>Please contact the financial aid office</a:t>
            </a:r>
            <a:r>
              <a:rPr lang="en-US" sz="3200" b="1" dirty="0"/>
              <a:t>	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B8E0F-571D-5ED0-FB48-8CE7BAF069D4}"/>
              </a:ext>
            </a:extLst>
          </p:cNvPr>
          <p:cNvGrpSpPr/>
          <p:nvPr/>
        </p:nvGrpSpPr>
        <p:grpSpPr>
          <a:xfrm>
            <a:off x="6667156" y="2635319"/>
            <a:ext cx="3152855" cy="1230041"/>
            <a:chOff x="4815225" y="-69460"/>
            <a:chExt cx="3152855" cy="1230041"/>
          </a:xfrm>
          <a:solidFill>
            <a:srgbClr val="F2CA58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F03E01-A4E9-0A4A-763B-92095974B825}"/>
                </a:ext>
              </a:extLst>
            </p:cNvPr>
            <p:cNvSpPr/>
            <p:nvPr/>
          </p:nvSpPr>
          <p:spPr>
            <a:xfrm>
              <a:off x="4815225" y="-69460"/>
              <a:ext cx="3152855" cy="1230041"/>
            </a:xfrm>
            <a:prstGeom prst="ellipse">
              <a:avLst/>
            </a:prstGeom>
            <a:grpFill/>
            <a:ln>
              <a:solidFill>
                <a:srgbClr val="F2CA5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41D398C1-DD02-304B-7564-8D6EF6C24720}"/>
                </a:ext>
              </a:extLst>
            </p:cNvPr>
            <p:cNvSpPr txBox="1"/>
            <p:nvPr/>
          </p:nvSpPr>
          <p:spPr>
            <a:xfrm>
              <a:off x="5276950" y="110675"/>
              <a:ext cx="2229405" cy="86977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920000"/>
                  </a:solidFill>
                </a:rPr>
                <a:t>Separation or Divorce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BDF905-78FE-8837-8D87-78084A1CE488}"/>
              </a:ext>
            </a:extLst>
          </p:cNvPr>
          <p:cNvGrpSpPr/>
          <p:nvPr/>
        </p:nvGrpSpPr>
        <p:grpSpPr>
          <a:xfrm>
            <a:off x="6497134" y="1152957"/>
            <a:ext cx="3492900" cy="1230041"/>
            <a:chOff x="4962997" y="1372971"/>
            <a:chExt cx="3492900" cy="1230041"/>
          </a:xfrm>
          <a:solidFill>
            <a:srgbClr val="F2CA58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48318D-CF8A-A5CE-34BD-047844E44188}"/>
                </a:ext>
              </a:extLst>
            </p:cNvPr>
            <p:cNvSpPr/>
            <p:nvPr/>
          </p:nvSpPr>
          <p:spPr>
            <a:xfrm>
              <a:off x="4962997" y="1372971"/>
              <a:ext cx="3492900" cy="1230041"/>
            </a:xfrm>
            <a:prstGeom prst="ellipse">
              <a:avLst/>
            </a:prstGeom>
            <a:grpFill/>
            <a:ln>
              <a:solidFill>
                <a:srgbClr val="F2CA5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55DCB8F4-374B-86DD-163D-8B6710F59CAC}"/>
                </a:ext>
              </a:extLst>
            </p:cNvPr>
            <p:cNvSpPr txBox="1"/>
            <p:nvPr/>
          </p:nvSpPr>
          <p:spPr>
            <a:xfrm>
              <a:off x="5474520" y="1553106"/>
              <a:ext cx="2469854" cy="86977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rgbClr val="920000"/>
                  </a:solidFill>
                </a:rPr>
                <a:t>Loss of Job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7108E-7C24-F644-E1D7-F08121743305}"/>
              </a:ext>
            </a:extLst>
          </p:cNvPr>
          <p:cNvGrpSpPr/>
          <p:nvPr/>
        </p:nvGrpSpPr>
        <p:grpSpPr>
          <a:xfrm>
            <a:off x="6222296" y="4195733"/>
            <a:ext cx="4193581" cy="1509310"/>
            <a:chOff x="4262018" y="2758427"/>
            <a:chExt cx="4193581" cy="1509310"/>
          </a:xfrm>
          <a:solidFill>
            <a:srgbClr val="F2CA58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A7F4E2-F817-C9F7-02C4-139FBA947387}"/>
                </a:ext>
              </a:extLst>
            </p:cNvPr>
            <p:cNvSpPr/>
            <p:nvPr/>
          </p:nvSpPr>
          <p:spPr>
            <a:xfrm>
              <a:off x="4262018" y="2758427"/>
              <a:ext cx="4193581" cy="1509310"/>
            </a:xfrm>
            <a:prstGeom prst="ellipse">
              <a:avLst/>
            </a:prstGeom>
            <a:grpFill/>
            <a:ln>
              <a:solidFill>
                <a:srgbClr val="F2CA5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D9EAEA40-7A07-DCFB-8E56-0A5A545A1571}"/>
                </a:ext>
              </a:extLst>
            </p:cNvPr>
            <p:cNvSpPr txBox="1"/>
            <p:nvPr/>
          </p:nvSpPr>
          <p:spPr>
            <a:xfrm>
              <a:off x="4876154" y="3113684"/>
              <a:ext cx="2965309" cy="10672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920000"/>
                  </a:solidFill>
                </a:rPr>
                <a:t>Loss of untaxed income </a:t>
              </a:r>
              <a:r>
                <a:rPr lang="en-US" sz="1800" b="1" kern="1200" dirty="0">
                  <a:solidFill>
                    <a:srgbClr val="920000"/>
                  </a:solidFill>
                </a:rPr>
                <a:t>(disability benefits, child support, etc.)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A6CB147-A598-B60C-8083-376AA46D5C92}"/>
              </a:ext>
            </a:extLst>
          </p:cNvPr>
          <p:cNvSpPr/>
          <p:nvPr/>
        </p:nvSpPr>
        <p:spPr>
          <a:xfrm rot="21176052">
            <a:off x="4436673" y="1799691"/>
            <a:ext cx="2627288" cy="179828"/>
          </a:xfrm>
          <a:prstGeom prst="rightArrow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0D518D2-3904-EB02-D2B6-DF5F3031CB1F}"/>
              </a:ext>
            </a:extLst>
          </p:cNvPr>
          <p:cNvSpPr/>
          <p:nvPr/>
        </p:nvSpPr>
        <p:spPr>
          <a:xfrm>
            <a:off x="4589350" y="3168419"/>
            <a:ext cx="2627288" cy="179828"/>
          </a:xfrm>
          <a:prstGeom prst="rightArrow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39E37B5-3648-F0AC-D689-BF0E1608EF45}"/>
              </a:ext>
            </a:extLst>
          </p:cNvPr>
          <p:cNvSpPr/>
          <p:nvPr/>
        </p:nvSpPr>
        <p:spPr>
          <a:xfrm rot="770139">
            <a:off x="4216934" y="4627724"/>
            <a:ext cx="2627288" cy="179828"/>
          </a:xfrm>
          <a:prstGeom prst="rightArrow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3A74-F44E-86D5-EBBC-7075E9B95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03" y="380693"/>
            <a:ext cx="11434194" cy="7182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Electronic Access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68459621-39B7-D5ED-F219-B2C831AA15F2}"/>
              </a:ext>
            </a:extLst>
          </p:cNvPr>
          <p:cNvSpPr/>
          <p:nvPr/>
        </p:nvSpPr>
        <p:spPr>
          <a:xfrm>
            <a:off x="1856417" y="1216404"/>
            <a:ext cx="8077200" cy="2667000"/>
          </a:xfrm>
          <a:prstGeom prst="flowChartPunchedTape">
            <a:avLst/>
          </a:prstGeom>
          <a:solidFill>
            <a:srgbClr val="F2CA58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Financial aid, billing, grades and other important information are all available at </a:t>
            </a:r>
            <a:r>
              <a:rPr lang="en-US" sz="2800" b="1" u="sng" dirty="0">
                <a:solidFill>
                  <a:schemeClr val="tx1"/>
                </a:solidFill>
              </a:rPr>
              <a:t>https://my.iup.edu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F1015B1C-BC6F-DA27-72BC-5821171315DF}"/>
              </a:ext>
            </a:extLst>
          </p:cNvPr>
          <p:cNvSpPr/>
          <p:nvPr/>
        </p:nvSpPr>
        <p:spPr>
          <a:xfrm rot="10800000">
            <a:off x="1856416" y="3340439"/>
            <a:ext cx="8077200" cy="2133600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3D0245-9665-C901-F81E-4FCABF89AFF6}"/>
              </a:ext>
            </a:extLst>
          </p:cNvPr>
          <p:cNvSpPr txBox="1">
            <a:spLocks/>
          </p:cNvSpPr>
          <p:nvPr/>
        </p:nvSpPr>
        <p:spPr>
          <a:xfrm>
            <a:off x="1881089" y="2917903"/>
            <a:ext cx="7011241" cy="249519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ct val="15000"/>
              </a:spcBef>
              <a:buNone/>
              <a:defRPr/>
            </a:pP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/>
              <a:t>IUP email is our official form of communication.  Letters, bills, etc. will not be mailed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7A6E-CAF1-4DAC-A7BE-72E75FCA1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31" y="397471"/>
            <a:ext cx="6851457" cy="1565553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Record Release Authorization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DA7E3-BA68-F7FA-7B91-B564DE91F99F}"/>
              </a:ext>
            </a:extLst>
          </p:cNvPr>
          <p:cNvSpPr txBox="1">
            <a:spLocks/>
          </p:cNvSpPr>
          <p:nvPr/>
        </p:nvSpPr>
        <p:spPr>
          <a:xfrm>
            <a:off x="396631" y="1671506"/>
            <a:ext cx="5594568" cy="3811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1700" b="1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kern="1200" dirty="0">
                <a:solidFill>
                  <a:srgbClr val="F2CA58"/>
                </a:solidFill>
                <a:latin typeface="+mn-lt"/>
                <a:ea typeface="+mn-ea"/>
                <a:cs typeface="+mn-cs"/>
              </a:rPr>
              <a:t>Family Educational Rights and Privacy Act protects students’ financial aid and billing information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b="1" kern="1200" dirty="0">
              <a:solidFill>
                <a:srgbClr val="F2CA58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kern="1200" dirty="0">
                <a:solidFill>
                  <a:srgbClr val="F2CA58"/>
                </a:solidFill>
                <a:latin typeface="+mn-lt"/>
                <a:ea typeface="+mn-ea"/>
                <a:cs typeface="+mn-cs"/>
              </a:rPr>
              <a:t>If you are not the student, but want student-specific information--you must provide security keyword and phrase when contacting our office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b="1" kern="1200" dirty="0">
              <a:solidFill>
                <a:srgbClr val="F2CA58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kern="1200" dirty="0">
                <a:solidFill>
                  <a:srgbClr val="F2CA58"/>
                </a:solidFill>
                <a:latin typeface="+mn-lt"/>
                <a:ea typeface="+mn-ea"/>
                <a:cs typeface="+mn-cs"/>
              </a:rPr>
              <a:t>Student sets up your authorization in MyIUP</a:t>
            </a:r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7E088E99-BB6C-2170-728E-14847EF36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5276" y="446588"/>
            <a:ext cx="6099048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B9141CD-5938-037A-4D27-B58D59F0B14F}"/>
              </a:ext>
            </a:extLst>
          </p:cNvPr>
          <p:cNvSpPr txBox="1">
            <a:spLocks noChangeArrowheads="1"/>
          </p:cNvSpPr>
          <p:nvPr/>
        </p:nvSpPr>
        <p:spPr>
          <a:xfrm>
            <a:off x="592372" y="508154"/>
            <a:ext cx="10992678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How to Contact Financial Aid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4153DB-19AC-FFF0-6028-7F45F9001611}"/>
              </a:ext>
            </a:extLst>
          </p:cNvPr>
          <p:cNvSpPr txBox="1">
            <a:spLocks/>
          </p:cNvSpPr>
          <p:nvPr/>
        </p:nvSpPr>
        <p:spPr>
          <a:xfrm>
            <a:off x="959521" y="1643995"/>
            <a:ext cx="10801848" cy="41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Location:	Clark Hall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Telephone:	724-357-2218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FAX:		724-357-2094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Email:		financial-aid@iup.edu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Website:		www.iup.edu/financialaid</a:t>
            </a:r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3200" b="1" dirty="0"/>
              <a:t>Address:		200 Clark Hall</a:t>
            </a:r>
          </a:p>
          <a:p>
            <a:pPr>
              <a:lnSpc>
                <a:spcPct val="70000"/>
              </a:lnSpc>
            </a:pPr>
            <a:r>
              <a:rPr lang="en-US" altLang="en-US" sz="3200" b="1" dirty="0"/>
              <a:t>			1090 South Drive</a:t>
            </a:r>
          </a:p>
          <a:p>
            <a:pPr>
              <a:lnSpc>
                <a:spcPct val="70000"/>
              </a:lnSpc>
            </a:pPr>
            <a:r>
              <a:rPr lang="en-US" altLang="en-US" sz="3200" b="1" dirty="0"/>
              <a:t>			Indiana, PA  15705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45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9DFF-6DB7-C73F-2E4E-417EA37CD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27" y="330357"/>
            <a:ext cx="11467750" cy="8105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Tuition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ABCA6-5132-108F-77D8-24F7BBCD8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6" y="1140901"/>
            <a:ext cx="11467749" cy="1152144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PA Board of Governors will meet in mid-July to establish the tuition rate for state schools within the PA State System of Higher Education (PASSHE)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09877AB-B929-B927-5B6D-88ABD5B27E63}"/>
              </a:ext>
            </a:extLst>
          </p:cNvPr>
          <p:cNvSpPr txBox="1">
            <a:spLocks/>
          </p:cNvSpPr>
          <p:nvPr/>
        </p:nvSpPr>
        <p:spPr>
          <a:xfrm>
            <a:off x="1929467" y="2319558"/>
            <a:ext cx="9044728" cy="339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IUP will generate electronic billing statements on 7/2/2024 based on the prior academic year rates.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billing statement will be ‘ESTIMATED”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Tuition/Fees will be adjusted and updated billing statements will be generated.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14537-AFBE-3BB1-9B50-45C58024FEB9}"/>
              </a:ext>
            </a:extLst>
          </p:cNvPr>
          <p:cNvSpPr/>
          <p:nvPr/>
        </p:nvSpPr>
        <p:spPr>
          <a:xfrm rot="655552">
            <a:off x="7497487" y="4986715"/>
            <a:ext cx="4130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ESTIMATED</a:t>
            </a:r>
          </a:p>
        </p:txBody>
      </p:sp>
    </p:spTree>
    <p:extLst>
      <p:ext uri="{BB962C8B-B14F-4D97-AF65-F5344CB8AC3E}">
        <p14:creationId xmlns:p14="http://schemas.microsoft.com/office/powerpoint/2010/main" val="31394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28099" y="1145865"/>
            <a:ext cx="11262453" cy="5296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en-US" sz="2000" dirty="0">
                <a:latin typeface="Constantia" panose="02030602050306030303" pitchFamily="18" charset="0"/>
              </a:rPr>
              <a:t>It is a promissory note agreement whereby the student accepts full responsibility to pay all tuition and fees as a result of their registration for classes. Students must accept the Financial Terms and Conditions </a:t>
            </a:r>
            <a:r>
              <a:rPr lang="en-US" altLang="en-US" sz="2000" u="sng" dirty="0">
                <a:latin typeface="Constantia" panose="02030602050306030303" pitchFamily="18" charset="0"/>
              </a:rPr>
              <a:t>before they can register for classes</a:t>
            </a:r>
            <a:r>
              <a:rPr lang="en-US" altLang="en-US" sz="2000" dirty="0">
                <a:latin typeface="Constantia" panose="02030602050306030303" pitchFamily="18" charset="0"/>
              </a:rPr>
              <a:t>. Once accepted, the promissory note remains in effect for all registered terms at IUP. More information and the entire agreement can be found on our Website and MyIUP</a:t>
            </a:r>
          </a:p>
          <a:p>
            <a:pPr marL="0" indent="0">
              <a:buFontTx/>
              <a:buNone/>
            </a:pPr>
            <a:endParaRPr lang="en-US" altLang="en-US" sz="2800" dirty="0">
              <a:latin typeface="Constantia" panose="02030602050306030303" pitchFamily="18" charset="0"/>
            </a:endParaRPr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 algn="r">
              <a:buFontTx/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976BB1D-A58C-4CFA-9C3E-17E96F5CA616}"/>
              </a:ext>
            </a:extLst>
          </p:cNvPr>
          <p:cNvSpPr txBox="1">
            <a:spLocks noChangeArrowheads="1"/>
          </p:cNvSpPr>
          <p:nvPr/>
        </p:nvSpPr>
        <p:spPr>
          <a:xfrm>
            <a:off x="528099" y="476371"/>
            <a:ext cx="11135802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Financial Terms &amp; Conditions Promise to Pay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AEE12B-A069-B3E6-186A-52059B13D004}"/>
              </a:ext>
            </a:extLst>
          </p:cNvPr>
          <p:cNvCxnSpPr>
            <a:cxnSpLocks/>
          </p:cNvCxnSpPr>
          <p:nvPr/>
        </p:nvCxnSpPr>
        <p:spPr>
          <a:xfrm>
            <a:off x="3572142" y="4879649"/>
            <a:ext cx="2081492" cy="1191656"/>
          </a:xfrm>
          <a:prstGeom prst="straightConnector1">
            <a:avLst/>
          </a:prstGeom>
          <a:ln w="38100">
            <a:solidFill>
              <a:srgbClr val="F2CA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DB2BA3-8AAC-741D-7038-79D1442298CA}"/>
              </a:ext>
            </a:extLst>
          </p:cNvPr>
          <p:cNvSpPr txBox="1"/>
          <p:nvPr/>
        </p:nvSpPr>
        <p:spPr>
          <a:xfrm>
            <a:off x="401448" y="3321599"/>
            <a:ext cx="36156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CA58"/>
                </a:solidFill>
              </a:rPr>
              <a:t>www.iup.edu/student-billing</a:t>
            </a:r>
          </a:p>
          <a:p>
            <a:endParaRPr lang="en-US" dirty="0">
              <a:solidFill>
                <a:srgbClr val="F2CA58"/>
              </a:solidFill>
            </a:endParaRPr>
          </a:p>
          <a:p>
            <a:endParaRPr lang="en-US" dirty="0">
              <a:solidFill>
                <a:srgbClr val="F2CA58"/>
              </a:solidFill>
            </a:endParaRPr>
          </a:p>
          <a:p>
            <a:r>
              <a:rPr lang="en-US" dirty="0">
                <a:solidFill>
                  <a:srgbClr val="F2CA58"/>
                </a:solidFill>
              </a:rPr>
              <a:t>MyIUP</a:t>
            </a:r>
          </a:p>
          <a:p>
            <a:r>
              <a:rPr lang="en-US" sz="1700" dirty="0">
                <a:solidFill>
                  <a:srgbClr val="F2CA58"/>
                </a:solidFill>
              </a:rPr>
              <a:t>&gt;Tuition, Aid, and Finances</a:t>
            </a:r>
          </a:p>
          <a:p>
            <a:r>
              <a:rPr lang="en-US" sz="1700" dirty="0">
                <a:solidFill>
                  <a:srgbClr val="F2CA58"/>
                </a:solidFill>
              </a:rPr>
              <a:t>&gt;Financial terms and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EFD8B-870B-8A6B-612E-5EE3F3FA8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59" y="2696565"/>
            <a:ext cx="3001492" cy="35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506E2-4588-067D-1D1A-E7DD58C5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1373995"/>
            <a:ext cx="11428601" cy="4848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D7096-D36C-D165-3294-A2286EEC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360" y="478173"/>
            <a:ext cx="10515600" cy="780102"/>
          </a:xfrm>
        </p:spPr>
        <p:txBody>
          <a:bodyPr>
            <a:normAutofit fontScale="90000"/>
          </a:bodyPr>
          <a:lstStyle/>
          <a:p>
            <a:r>
              <a:rPr lang="en-US" dirty="0"/>
              <a:t>EasyPay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04BFB-698C-C244-EE29-EFB26E54C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225" y="606865"/>
            <a:ext cx="7572911" cy="522718"/>
          </a:xfrm>
        </p:spPr>
        <p:txBody>
          <a:bodyPr/>
          <a:lstStyle/>
          <a:p>
            <a:r>
              <a:rPr lang="en-US" dirty="0"/>
              <a:t>NEW MyIUP Portal &gt; Finances &gt; IUP EasyPay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98F869-3FC1-E706-CF1C-A6B27E84DEA8}"/>
              </a:ext>
            </a:extLst>
          </p:cNvPr>
          <p:cNvSpPr/>
          <p:nvPr/>
        </p:nvSpPr>
        <p:spPr>
          <a:xfrm>
            <a:off x="3351401" y="4370665"/>
            <a:ext cx="2690070" cy="48110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206904B-F46A-209E-A8CF-77700176799D}"/>
              </a:ext>
            </a:extLst>
          </p:cNvPr>
          <p:cNvSpPr/>
          <p:nvPr/>
        </p:nvSpPr>
        <p:spPr>
          <a:xfrm>
            <a:off x="4917346" y="4438607"/>
            <a:ext cx="394282" cy="335559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4" name="Picture 3" descr="A close-up of several steps&#10;&#10;Description automatically generated">
            <a:extLst>
              <a:ext uri="{FF2B5EF4-FFF2-40B4-BE49-F238E27FC236}">
                <a16:creationId xmlns:a16="http://schemas.microsoft.com/office/drawing/2014/main" id="{68B61D0D-68B7-E69E-2F68-D4C5282BB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3"/>
          <a:stretch/>
        </p:blipFill>
        <p:spPr bwMode="auto">
          <a:xfrm>
            <a:off x="3496067" y="5781840"/>
            <a:ext cx="2377437" cy="1042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65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976BB1D-A58C-4CFA-9C3E-17E96F5CA616}"/>
              </a:ext>
            </a:extLst>
          </p:cNvPr>
          <p:cNvSpPr txBox="1">
            <a:spLocks noChangeArrowheads="1"/>
          </p:cNvSpPr>
          <p:nvPr/>
        </p:nvSpPr>
        <p:spPr>
          <a:xfrm>
            <a:off x="3850477" y="692359"/>
            <a:ext cx="4679343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Baskerville Old Face" panose="02020602080505020303" pitchFamily="18" charset="0"/>
              </a:rPr>
              <a:t>IUP EasyPay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893196" y="1976162"/>
            <a:ext cx="10706432" cy="3264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dirty="0"/>
              <a:t>Encourage students to give parent/guardians authorization.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dirty="0"/>
              <a:t>Parents/guardians access IUP EasyPay from www.iup.edu/student-billing. Click the IUP EasyPay link using their authorized log in information only.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dirty="0"/>
              <a:t>Emails are sent to student’s IUP email account and to authorized user(s) email account.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dirty="0"/>
              <a:t>You can also sign up for Text messaging.  You will receive a short text when there is an updated billing statement available.</a:t>
            </a:r>
          </a:p>
          <a:p>
            <a:pPr marL="0" indent="0">
              <a:buFontTx/>
              <a:buNone/>
            </a:pPr>
            <a:r>
              <a:rPr lang="en-US" altLang="en-US" dirty="0"/>
              <a:t>	    </a:t>
            </a:r>
          </a:p>
        </p:txBody>
      </p:sp>
    </p:spTree>
    <p:extLst>
      <p:ext uri="{BB962C8B-B14F-4D97-AF65-F5344CB8AC3E}">
        <p14:creationId xmlns:p14="http://schemas.microsoft.com/office/powerpoint/2010/main" val="33073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5EDDD64-9586-483E-8396-59B48494298D}"/>
              </a:ext>
            </a:extLst>
          </p:cNvPr>
          <p:cNvSpPr txBox="1">
            <a:spLocks noChangeArrowheads="1"/>
          </p:cNvSpPr>
          <p:nvPr/>
        </p:nvSpPr>
        <p:spPr>
          <a:xfrm>
            <a:off x="360728" y="367314"/>
            <a:ext cx="11442582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Baskerville Old Face" panose="02020602080505020303" pitchFamily="18" charset="0"/>
              </a:rPr>
              <a:t>Authorized User Suite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DE255-1FD9-5A29-9A2E-A7A9E89E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27" y="1194106"/>
            <a:ext cx="6666901" cy="5164086"/>
          </a:xfrm>
          <a:prstGeom prst="rect">
            <a:avLst/>
          </a:prstGeom>
          <a:ln w="76200">
            <a:solidFill>
              <a:srgbClr val="F2CA58"/>
            </a:solidFill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F39F54A-B26B-588D-35C3-1F75E9CD382F}"/>
              </a:ext>
            </a:extLst>
          </p:cNvPr>
          <p:cNvSpPr txBox="1">
            <a:spLocks/>
          </p:cNvSpPr>
          <p:nvPr/>
        </p:nvSpPr>
        <p:spPr>
          <a:xfrm>
            <a:off x="431585" y="1857986"/>
            <a:ext cx="4400474" cy="167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How to Access the Suite</a:t>
            </a:r>
          </a:p>
          <a:p>
            <a:r>
              <a:rPr lang="en-US" sz="2400" dirty="0"/>
              <a:t>www.iup.edu/student-billing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3D13C-D853-280F-F0C3-21136FA4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11" y="3325011"/>
            <a:ext cx="3552825" cy="1181100"/>
          </a:xfrm>
          <a:prstGeom prst="rect">
            <a:avLst/>
          </a:prstGeom>
          <a:ln w="28575">
            <a:solidFill>
              <a:srgbClr val="F2CA58"/>
            </a:solidFill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376FF662-9BDF-80CE-EFAA-DCC2FDA43750}"/>
              </a:ext>
            </a:extLst>
          </p:cNvPr>
          <p:cNvSpPr/>
          <p:nvPr/>
        </p:nvSpPr>
        <p:spPr>
          <a:xfrm rot="3850407">
            <a:off x="4124294" y="3558571"/>
            <a:ext cx="117446" cy="68806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A496-65CC-640F-A255-E4FD6D3EA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7803"/>
            <a:ext cx="10515600" cy="860880"/>
          </a:xfrm>
        </p:spPr>
        <p:txBody>
          <a:bodyPr/>
          <a:lstStyle/>
          <a:p>
            <a:pPr algn="ctr"/>
            <a:r>
              <a:rPr lang="en-US" dirty="0"/>
              <a:t>Financial To-Do List</a:t>
            </a:r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F33E13CF-CF26-05C5-840E-02902C4CD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293" y="1849805"/>
            <a:ext cx="2860644" cy="286064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0B23FA5E-A6B4-91D7-6FD9-A905481A56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82766" y="2218298"/>
            <a:ext cx="6315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If you see this icon, more info is on your Financial To-Do List in your folder</a:t>
            </a:r>
          </a:p>
        </p:txBody>
      </p:sp>
    </p:spTree>
    <p:extLst>
      <p:ext uri="{BB962C8B-B14F-4D97-AF65-F5344CB8AC3E}">
        <p14:creationId xmlns:p14="http://schemas.microsoft.com/office/powerpoint/2010/main" val="1897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690910" y="1435153"/>
            <a:ext cx="10706432" cy="3809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3000" b="1" dirty="0"/>
              <a:t>e-billing Information</a:t>
            </a:r>
          </a:p>
          <a:p>
            <a:pPr marL="0" indent="0">
              <a:buFontTx/>
              <a:buNone/>
            </a:pPr>
            <a:r>
              <a:rPr lang="en-US" altLang="en-US" dirty="0"/>
              <a:t>Students access bills through the ‘Finances’ link in the MyIUP portal, by clicking the IUP EasyPay link.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/>
              <a:t>“Real-time system”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000" dirty="0"/>
              <a:t>Bill is static – month to month, snapshot in time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000" dirty="0"/>
              <a:t>All changes appear under the Current Activity tab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000" dirty="0"/>
              <a:t>Generate “Real Time” statement - Blue Bar in EasyPay	   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47D971-1DE9-4BC0-87F1-D965CC6A8AF5}"/>
              </a:ext>
            </a:extLst>
          </p:cNvPr>
          <p:cNvSpPr txBox="1">
            <a:spLocks noChangeArrowheads="1"/>
          </p:cNvSpPr>
          <p:nvPr/>
        </p:nvSpPr>
        <p:spPr>
          <a:xfrm>
            <a:off x="3371083" y="633410"/>
            <a:ext cx="4679343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IUP EasyPay</a:t>
            </a:r>
          </a:p>
        </p:txBody>
      </p:sp>
    </p:spTree>
    <p:extLst>
      <p:ext uri="{BB962C8B-B14F-4D97-AF65-F5344CB8AC3E}">
        <p14:creationId xmlns:p14="http://schemas.microsoft.com/office/powerpoint/2010/main" val="21706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F5514-B96A-85F5-DA4C-4651699D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5" y="738478"/>
            <a:ext cx="11152215" cy="4663440"/>
          </a:xfrm>
          <a:prstGeom prst="rect">
            <a:avLst/>
          </a:prstGeom>
          <a:ln w="127000" cap="sq">
            <a:solidFill>
              <a:srgbClr val="F2CA5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D5659B-7734-AF79-36C9-4B882FCB23BD}"/>
              </a:ext>
            </a:extLst>
          </p:cNvPr>
          <p:cNvSpPr/>
          <p:nvPr/>
        </p:nvSpPr>
        <p:spPr>
          <a:xfrm>
            <a:off x="8917497" y="1501629"/>
            <a:ext cx="1124125" cy="2814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AFF1C-89B9-443A-DE4E-075C237B916C}"/>
              </a:ext>
            </a:extLst>
          </p:cNvPr>
          <p:cNvSpPr txBox="1"/>
          <p:nvPr/>
        </p:nvSpPr>
        <p:spPr>
          <a:xfrm>
            <a:off x="9009777" y="3025245"/>
            <a:ext cx="26341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Add Authorized Users</a:t>
            </a:r>
          </a:p>
          <a:p>
            <a:endParaRPr lang="en-US" sz="10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Enroll in Text Messaging!!!</a:t>
            </a:r>
          </a:p>
          <a:p>
            <a:pPr algn="ctr"/>
            <a:endParaRPr lang="en-US" sz="10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Account Balance</a:t>
            </a:r>
          </a:p>
          <a:p>
            <a:endParaRPr lang="en-US" sz="10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Late Payment Notification</a:t>
            </a:r>
          </a:p>
          <a:p>
            <a:endParaRPr lang="en-US" sz="10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Generate Real Time Statement</a:t>
            </a:r>
          </a:p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(Includes course schedule)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D7D3-4C4F-16A7-BE4B-E54AA7139C0B}"/>
              </a:ext>
            </a:extLst>
          </p:cNvPr>
          <p:cNvSpPr/>
          <p:nvPr/>
        </p:nvSpPr>
        <p:spPr>
          <a:xfrm>
            <a:off x="3298271" y="974521"/>
            <a:ext cx="3102529" cy="406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0F73F0-66CD-6329-5400-7ECA5C7F5882}"/>
              </a:ext>
            </a:extLst>
          </p:cNvPr>
          <p:cNvSpPr/>
          <p:nvPr/>
        </p:nvSpPr>
        <p:spPr>
          <a:xfrm>
            <a:off x="8305101" y="1923805"/>
            <a:ext cx="604007" cy="2814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F1ECB4-07B7-8F98-C251-76175D6A5DD7}"/>
              </a:ext>
            </a:extLst>
          </p:cNvPr>
          <p:cNvSpPr/>
          <p:nvPr/>
        </p:nvSpPr>
        <p:spPr>
          <a:xfrm>
            <a:off x="7751429" y="4652746"/>
            <a:ext cx="1140902" cy="3531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CB16BA-BF9F-7531-95EB-27BDC78DE40C}"/>
              </a:ext>
            </a:extLst>
          </p:cNvPr>
          <p:cNvCxnSpPr>
            <a:cxnSpLocks/>
          </p:cNvCxnSpPr>
          <p:nvPr/>
        </p:nvCxnSpPr>
        <p:spPr>
          <a:xfrm flipH="1" flipV="1">
            <a:off x="9721261" y="1374722"/>
            <a:ext cx="643359" cy="1771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A92A58-B475-9271-8377-13D1CFD7FF33}"/>
              </a:ext>
            </a:extLst>
          </p:cNvPr>
          <p:cNvCxnSpPr>
            <a:cxnSpLocks/>
          </p:cNvCxnSpPr>
          <p:nvPr/>
        </p:nvCxnSpPr>
        <p:spPr>
          <a:xfrm flipH="1" flipV="1">
            <a:off x="9443258" y="1682465"/>
            <a:ext cx="400893" cy="16609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65FE82-D580-28C8-35B8-BE992B1FA703}"/>
              </a:ext>
            </a:extLst>
          </p:cNvPr>
          <p:cNvCxnSpPr>
            <a:cxnSpLocks/>
          </p:cNvCxnSpPr>
          <p:nvPr/>
        </p:nvCxnSpPr>
        <p:spPr>
          <a:xfrm flipH="1" flipV="1">
            <a:off x="6316910" y="1307649"/>
            <a:ext cx="3204569" cy="2734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75893A-C401-D5B7-9FF2-67C813C7980E}"/>
              </a:ext>
            </a:extLst>
          </p:cNvPr>
          <p:cNvCxnSpPr>
            <a:cxnSpLocks/>
          </p:cNvCxnSpPr>
          <p:nvPr/>
        </p:nvCxnSpPr>
        <p:spPr>
          <a:xfrm flipH="1">
            <a:off x="8665174" y="4383898"/>
            <a:ext cx="409052" cy="268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BB187BA-B773-0A13-A6CC-4427444FC7C3}"/>
              </a:ext>
            </a:extLst>
          </p:cNvPr>
          <p:cNvSpPr/>
          <p:nvPr/>
        </p:nvSpPr>
        <p:spPr>
          <a:xfrm>
            <a:off x="8930734" y="1207034"/>
            <a:ext cx="1124125" cy="2814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4D6940-AEC6-DA53-C158-2C53DA10604E}"/>
              </a:ext>
            </a:extLst>
          </p:cNvPr>
          <p:cNvCxnSpPr>
            <a:cxnSpLocks/>
          </p:cNvCxnSpPr>
          <p:nvPr/>
        </p:nvCxnSpPr>
        <p:spPr>
          <a:xfrm flipH="1" flipV="1">
            <a:off x="8827882" y="2183589"/>
            <a:ext cx="921362" cy="1580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B6F22CBA-C66F-4976-F4B9-61BD5C16AB77}"/>
              </a:ext>
            </a:extLst>
          </p:cNvPr>
          <p:cNvSpPr/>
          <p:nvPr/>
        </p:nvSpPr>
        <p:spPr>
          <a:xfrm>
            <a:off x="11014746" y="658659"/>
            <a:ext cx="394282" cy="335559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DFC703-6071-5660-989C-84618963C51A}"/>
              </a:ext>
            </a:extLst>
          </p:cNvPr>
          <p:cNvSpPr txBox="1"/>
          <p:nvPr/>
        </p:nvSpPr>
        <p:spPr>
          <a:xfrm>
            <a:off x="4373299" y="1890965"/>
            <a:ext cx="1676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cap="small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 A Payment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CE5A20E-FAC8-D899-9895-06CE530A3A2D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049835" y="1548777"/>
            <a:ext cx="1869359" cy="5268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B2FE59-600A-F2A3-EB63-2AE91B979811}"/>
              </a:ext>
            </a:extLst>
          </p:cNvPr>
          <p:cNvCxnSpPr>
            <a:cxnSpLocks/>
          </p:cNvCxnSpPr>
          <p:nvPr/>
        </p:nvCxnSpPr>
        <p:spPr>
          <a:xfrm>
            <a:off x="6049835" y="2075631"/>
            <a:ext cx="1988191" cy="2193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90CC08-E554-2069-2B53-58C8F7A8D1C6}"/>
              </a:ext>
            </a:extLst>
          </p:cNvPr>
          <p:cNvSpPr txBox="1"/>
          <p:nvPr/>
        </p:nvSpPr>
        <p:spPr>
          <a:xfrm>
            <a:off x="10553350" y="978273"/>
            <a:ext cx="119134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cap="small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Notification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0DA8B-3557-8224-5D8E-F120BEF76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6" y="938120"/>
            <a:ext cx="2712944" cy="43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F458-792E-23B3-4D76-DBBE5B664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27" y="489748"/>
            <a:ext cx="11450972" cy="7937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Enroll in Text Messaging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E2499-AFEA-FF02-7CA9-B54F8FC4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356413"/>
            <a:ext cx="10515600" cy="59822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MyIUP &gt; Finances &gt; EasyPay &gt; Personal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A32EE-9484-5E89-933D-4EA5BE88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42" y="2013724"/>
            <a:ext cx="7294227" cy="4354528"/>
          </a:xfrm>
          <a:prstGeom prst="rect">
            <a:avLst/>
          </a:prstGeom>
          <a:ln w="57150">
            <a:solidFill>
              <a:srgbClr val="F2CA58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91ED9F-1D51-52F5-E266-E6E8941CA60F}"/>
              </a:ext>
            </a:extLst>
          </p:cNvPr>
          <p:cNvSpPr txBox="1"/>
          <p:nvPr/>
        </p:nvSpPr>
        <p:spPr>
          <a:xfrm>
            <a:off x="6258187" y="2711087"/>
            <a:ext cx="1694576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800" dirty="0">
                <a:latin typeface="72 Light" panose="020B0303030000000003" pitchFamily="34" charset="0"/>
                <a:cs typeface="72 Light" panose="020B0303030000000003" pitchFamily="34" charset="0"/>
              </a:rPr>
              <a:t>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04CA8-CB50-58C3-6E24-7AEFAA006083}"/>
              </a:ext>
            </a:extLst>
          </p:cNvPr>
          <p:cNvSpPr txBox="1"/>
          <p:nvPr/>
        </p:nvSpPr>
        <p:spPr>
          <a:xfrm>
            <a:off x="8122640" y="2711087"/>
            <a:ext cx="1694576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800" dirty="0">
                <a:latin typeface="72 Light" panose="020B0303030000000003" pitchFamily="34" charset="0"/>
                <a:cs typeface="72 Light" panose="020B0303030000000003" pitchFamily="34" charset="0"/>
              </a:rPr>
              <a:t>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E6D7A-7CAB-2445-5F71-FD654AEB8325}"/>
              </a:ext>
            </a:extLst>
          </p:cNvPr>
          <p:cNvSpPr txBox="1"/>
          <p:nvPr/>
        </p:nvSpPr>
        <p:spPr>
          <a:xfrm>
            <a:off x="5976457" y="5724133"/>
            <a:ext cx="16945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>
                <a:latin typeface="72 Light" panose="020B0303030000000003" pitchFamily="34" charset="0"/>
                <a:cs typeface="72 Light" panose="020B0303030000000003" pitchFamily="34" charset="0"/>
              </a:rPr>
              <a:t>724-555-xxxx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5C92E-F9E4-0F3F-5BEC-AB8FAB72D333}"/>
              </a:ext>
            </a:extLst>
          </p:cNvPr>
          <p:cNvSpPr/>
          <p:nvPr/>
        </p:nvSpPr>
        <p:spPr>
          <a:xfrm>
            <a:off x="4462943" y="5939577"/>
            <a:ext cx="4806892" cy="3018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94BE8F-F2E7-5534-7F85-3E0ACEF8E319}"/>
              </a:ext>
            </a:extLst>
          </p:cNvPr>
          <p:cNvSpPr txBox="1">
            <a:spLocks/>
          </p:cNvSpPr>
          <p:nvPr/>
        </p:nvSpPr>
        <p:spPr>
          <a:xfrm>
            <a:off x="406418" y="2483141"/>
            <a:ext cx="3811147" cy="2768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Who Can Enroll?</a:t>
            </a:r>
          </a:p>
          <a:p>
            <a:pPr algn="ctr"/>
            <a:r>
              <a:rPr lang="en-US" sz="3200" cap="small" dirty="0"/>
              <a:t>Students</a:t>
            </a:r>
          </a:p>
          <a:p>
            <a:pPr algn="ctr"/>
            <a:r>
              <a:rPr lang="en-US" sz="3200" dirty="0"/>
              <a:t>AND</a:t>
            </a:r>
          </a:p>
          <a:p>
            <a:pPr algn="ctr"/>
            <a:r>
              <a:rPr lang="en-US" sz="3200" cap="small" dirty="0"/>
              <a:t>Authorized Users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F072096-3511-788D-122C-3F2401277D5D}"/>
              </a:ext>
            </a:extLst>
          </p:cNvPr>
          <p:cNvSpPr/>
          <p:nvPr/>
        </p:nvSpPr>
        <p:spPr>
          <a:xfrm rot="3585946">
            <a:off x="9614148" y="5465497"/>
            <a:ext cx="117446" cy="68806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167631-B692-4AA3-B32D-58A50E18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59" y="655645"/>
            <a:ext cx="7346257" cy="4673750"/>
          </a:xfrm>
          <a:prstGeom prst="rect">
            <a:avLst/>
          </a:prstGeom>
          <a:ln w="127000" cap="sq">
            <a:solidFill>
              <a:srgbClr val="ECB51B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3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893196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3600" b="1" dirty="0"/>
              <a:t>Tuition Account Programs, College Savings Plans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/>
              <a:t>PA TAP -Contact account administrator with copy of statement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/>
              <a:t>529 accounts outside Pennsylvania are billed after we receive authorization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/>
              <a:t>Payment remitted directly to IUP for the benefit of the student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	   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47D971-1DE9-4BC0-87F1-D965CC6A8AF5}"/>
              </a:ext>
            </a:extLst>
          </p:cNvPr>
          <p:cNvSpPr txBox="1">
            <a:spLocks noChangeArrowheads="1"/>
          </p:cNvSpPr>
          <p:nvPr/>
        </p:nvSpPr>
        <p:spPr>
          <a:xfrm>
            <a:off x="592372" y="508154"/>
            <a:ext cx="10992678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TAP / College Savings Plans</a:t>
            </a:r>
          </a:p>
        </p:txBody>
      </p:sp>
    </p:spTree>
    <p:extLst>
      <p:ext uri="{BB962C8B-B14F-4D97-AF65-F5344CB8AC3E}">
        <p14:creationId xmlns:p14="http://schemas.microsoft.com/office/powerpoint/2010/main" val="21124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735495" y="1680106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4000" b="1" dirty="0"/>
              <a:t>IUP EasyPay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400" b="1" dirty="0"/>
              <a:t>Payment by credit card</a:t>
            </a:r>
            <a:r>
              <a:rPr lang="en-US" altLang="en-US" sz="3400" b="1"/>
              <a:t>; 2.95</a:t>
            </a:r>
            <a:r>
              <a:rPr lang="en-US" altLang="en-US" sz="3400" b="1" dirty="0"/>
              <a:t>% convenience fee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300" b="1" dirty="0"/>
              <a:t>Discover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300" b="1" dirty="0"/>
              <a:t>MasterCard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300" b="1" dirty="0"/>
              <a:t> Visa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600" b="1" dirty="0"/>
              <a:t>ACH e-checks; no fees</a:t>
            </a:r>
          </a:p>
          <a:p>
            <a:pPr marL="0" indent="0">
              <a:buFontTx/>
              <a:buNone/>
            </a:pPr>
            <a:r>
              <a:rPr lang="en-US" altLang="en-US" b="1" dirty="0"/>
              <a:t>Mail payment with check or money order to Office of Student Billing, 1090 South Drive, Clark Hall, IUP, Indiana, PA  15705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47D971-1DE9-4BC0-87F1-D965CC6A8AF5}"/>
              </a:ext>
            </a:extLst>
          </p:cNvPr>
          <p:cNvSpPr txBox="1">
            <a:spLocks noChangeArrowheads="1"/>
          </p:cNvSpPr>
          <p:nvPr/>
        </p:nvSpPr>
        <p:spPr>
          <a:xfrm>
            <a:off x="592372" y="508154"/>
            <a:ext cx="10992678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Payment Methods</a:t>
            </a:r>
          </a:p>
        </p:txBody>
      </p:sp>
    </p:spTree>
    <p:extLst>
      <p:ext uri="{BB962C8B-B14F-4D97-AF65-F5344CB8AC3E}">
        <p14:creationId xmlns:p14="http://schemas.microsoft.com/office/powerpoint/2010/main" val="8841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9CFD83-1CC6-482A-A57B-0B4D44F7F102}"/>
              </a:ext>
            </a:extLst>
          </p:cNvPr>
          <p:cNvSpPr txBox="1">
            <a:spLocks/>
          </p:cNvSpPr>
          <p:nvPr/>
        </p:nvSpPr>
        <p:spPr>
          <a:xfrm>
            <a:off x="592372" y="1783080"/>
            <a:ext cx="1070643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817452" y="1436523"/>
            <a:ext cx="10542518" cy="4139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7200" b="1" dirty="0"/>
              <a:t>Students have the option of paying their student account in full by the first day of class (8/26/24) or enrolling in an installment payment plan.</a:t>
            </a:r>
          </a:p>
          <a:p>
            <a:pPr marL="0" indent="0">
              <a:buFontTx/>
              <a:buNone/>
            </a:pPr>
            <a:r>
              <a:rPr lang="en-US" altLang="en-US" sz="9800" b="1" u="sng" dirty="0"/>
              <a:t>Installment Payment Plan $</a:t>
            </a:r>
            <a:r>
              <a:rPr lang="en-US" altLang="en-US" sz="9800" b="1" u="sng" dirty="0">
                <a:latin typeface="Amasis MT Pro" panose="02040504050005020304" pitchFamily="18" charset="0"/>
              </a:rPr>
              <a:t>35</a:t>
            </a: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5600" b="1" dirty="0"/>
              <a:t>Any outstanding balance will be calculated into your installment payments</a:t>
            </a:r>
          </a:p>
          <a:p>
            <a:pPr marL="1028689" lvl="1" indent="-5715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5600" b="1" dirty="0">
                <a:solidFill>
                  <a:schemeClr val="accent3"/>
                </a:solidFill>
              </a:rPr>
              <a:t>Sum of Tuition/Fees/Housing/Meals/Books (minus financial aid) is your outstanding balance</a:t>
            </a: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5600" b="1" dirty="0"/>
              <a:t>5 installments – First payment due July 21, 2024</a:t>
            </a: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5600" b="1" dirty="0"/>
              <a:t>Enrollment after July - 4 installments, [after August - 3 installments / after September - 2 installments]</a:t>
            </a:r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5600" b="1" dirty="0"/>
              <a:t>August 26</a:t>
            </a:r>
            <a:r>
              <a:rPr lang="en-US" altLang="en-US" sz="5600" b="1" baseline="30000" dirty="0"/>
              <a:t>th</a:t>
            </a:r>
            <a:r>
              <a:rPr lang="en-US" altLang="en-US" sz="5600" b="1" dirty="0"/>
              <a:t>, September 20</a:t>
            </a:r>
            <a:r>
              <a:rPr lang="en-US" altLang="en-US" sz="5600" b="1" baseline="30000" dirty="0"/>
              <a:t>th</a:t>
            </a:r>
            <a:r>
              <a:rPr lang="en-US" altLang="en-US" sz="5600" b="1" dirty="0"/>
              <a:t>, October 20</a:t>
            </a:r>
            <a:r>
              <a:rPr lang="en-US" altLang="en-US" sz="5600" b="1" baseline="30000" dirty="0"/>
              <a:t>th</a:t>
            </a:r>
            <a:r>
              <a:rPr lang="en-US" altLang="en-US" sz="5600" b="1" dirty="0"/>
              <a:t>, November 20</a:t>
            </a:r>
            <a:r>
              <a:rPr lang="en-US" altLang="en-US" sz="5600" b="1" baseline="30000" dirty="0"/>
              <a:t>th</a:t>
            </a:r>
            <a:endParaRPr lang="en-US" altLang="en-US" sz="5600" b="1" dirty="0"/>
          </a:p>
          <a:p>
            <a:pPr marL="571500" indent="-571500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altLang="en-US" sz="5600" b="1" dirty="0"/>
          </a:p>
          <a:p>
            <a:pPr>
              <a:lnSpc>
                <a:spcPct val="120000"/>
              </a:lnSpc>
            </a:pPr>
            <a:r>
              <a:rPr lang="en-US" altLang="en-US" sz="8000" b="1" dirty="0"/>
              <a:t>Students with Balances - Late fees will be assessed to students with balances who are not enrolled in the installment plan</a:t>
            </a:r>
          </a:p>
          <a:p>
            <a:pPr marL="1028689" lvl="1" indent="-571500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altLang="en-US" sz="4800" b="1" dirty="0"/>
          </a:p>
          <a:p>
            <a:pPr lvl="1">
              <a:lnSpc>
                <a:spcPct val="70000"/>
              </a:lnSpc>
            </a:pPr>
            <a:endParaRPr lang="en-US" altLang="en-US" sz="4800" b="1" dirty="0"/>
          </a:p>
          <a:p>
            <a:endParaRPr lang="en-US" altLang="en-US" sz="4000" b="1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47D971-1DE9-4BC0-87F1-D965CC6A8AF5}"/>
              </a:ext>
            </a:extLst>
          </p:cNvPr>
          <p:cNvSpPr txBox="1">
            <a:spLocks noChangeArrowheads="1"/>
          </p:cNvSpPr>
          <p:nvPr/>
        </p:nvSpPr>
        <p:spPr>
          <a:xfrm>
            <a:off x="592372" y="508154"/>
            <a:ext cx="10992678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Installment Payment Plans</a:t>
            </a:r>
          </a:p>
        </p:txBody>
      </p:sp>
    </p:spTree>
    <p:extLst>
      <p:ext uri="{BB962C8B-B14F-4D97-AF65-F5344CB8AC3E}">
        <p14:creationId xmlns:p14="http://schemas.microsoft.com/office/powerpoint/2010/main" val="11449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783202" y="1307946"/>
            <a:ext cx="10801848" cy="41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3200" dirty="0"/>
              <a:t>Financial Aid disburses onto the student’s accounts after drop/add.  Direct deposit of refunds are processed that day and paper checks are processed the following day.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dirty="0"/>
              <a:t>Students eligible for refunds should complete a direct deposit form through their MyIUP account. These are on Monday.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000" b="1" dirty="0"/>
              <a:t>MyIUP &gt; Finances &gt; Financial Aid Refunds &gt; “</a:t>
            </a:r>
            <a:r>
              <a:rPr lang="en-US" altLang="en-US" sz="3000" b="1" u="sng" dirty="0"/>
              <a:t>Registration for direct deposit of financial aid refunds</a:t>
            </a:r>
            <a:r>
              <a:rPr lang="en-US" altLang="en-US" sz="3000" b="1" dirty="0"/>
              <a:t>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dirty="0"/>
              <a:t>Paper checks are mailed/issued once a week (processed on Tuesday).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47D971-1DE9-4BC0-87F1-D965CC6A8AF5}"/>
              </a:ext>
            </a:extLst>
          </p:cNvPr>
          <p:cNvSpPr txBox="1">
            <a:spLocks noChangeArrowheads="1"/>
          </p:cNvSpPr>
          <p:nvPr/>
        </p:nvSpPr>
        <p:spPr>
          <a:xfrm>
            <a:off x="592372" y="508154"/>
            <a:ext cx="10992678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Refunds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052E2-FAA5-F7B5-B057-F35C742B87B9}"/>
              </a:ext>
            </a:extLst>
          </p:cNvPr>
          <p:cNvSpPr txBox="1"/>
          <p:nvPr/>
        </p:nvSpPr>
        <p:spPr>
          <a:xfrm>
            <a:off x="6828640" y="5482616"/>
            <a:ext cx="4882392" cy="923330"/>
          </a:xfrm>
          <a:prstGeom prst="rect">
            <a:avLst/>
          </a:prstGeom>
          <a:noFill/>
          <a:ln w="12700">
            <a:solidFill>
              <a:srgbClr val="F2CA5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CA58"/>
                </a:solidFill>
              </a:rPr>
              <a:t>Near future – Migrating to a new refund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CA58"/>
                </a:solidFill>
              </a:rPr>
              <a:t>Sign up for direct deposit through EasyPay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CA58"/>
                </a:solidFill>
              </a:rPr>
              <a:t>More details at a later date</a:t>
            </a:r>
          </a:p>
        </p:txBody>
      </p:sp>
    </p:spTree>
    <p:extLst>
      <p:ext uri="{BB962C8B-B14F-4D97-AF65-F5344CB8AC3E}">
        <p14:creationId xmlns:p14="http://schemas.microsoft.com/office/powerpoint/2010/main" val="357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1084297" y="1694575"/>
            <a:ext cx="9628444" cy="37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3200" dirty="0">
                <a:latin typeface="Amasis MT Pro" panose="02040504050005020304" pitchFamily="18" charset="0"/>
              </a:rPr>
              <a:t>1098</a:t>
            </a:r>
            <a:r>
              <a:rPr lang="en-US" altLang="en-US" sz="3200" dirty="0"/>
              <a:t>T form must be printed from ECSI website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100" dirty="0"/>
              <a:t>Email notification to request electronic </a:t>
            </a:r>
            <a:r>
              <a:rPr lang="en-US" altLang="en-US" sz="2100" dirty="0">
                <a:latin typeface="Amasis MT Pro" panose="02040504050005020304" pitchFamily="18" charset="0"/>
              </a:rPr>
              <a:t>1098</a:t>
            </a:r>
            <a:r>
              <a:rPr lang="en-US" altLang="en-US" sz="2100" dirty="0"/>
              <a:t>T; otherwise mailed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100" dirty="0"/>
              <a:t>Check with tax preparer for eligibility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100" dirty="0"/>
              <a:t>Further information about </a:t>
            </a:r>
            <a:r>
              <a:rPr lang="en-US" altLang="en-US" sz="2100" dirty="0">
                <a:latin typeface="Amasis MT Pro" panose="02040504050005020304" pitchFamily="18" charset="0"/>
              </a:rPr>
              <a:t>1098</a:t>
            </a:r>
            <a:r>
              <a:rPr lang="en-US" altLang="en-US" sz="2100" dirty="0"/>
              <a:t>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100" dirty="0"/>
              <a:t>https://www.iup.edu/student-billing/forms/</a:t>
            </a:r>
            <a:r>
              <a:rPr lang="en-US" altLang="en-US" sz="2100" dirty="0">
                <a:latin typeface="Amasis MT Pro" panose="02040504050005020304" pitchFamily="18" charset="0"/>
              </a:rPr>
              <a:t>1098</a:t>
            </a:r>
            <a:r>
              <a:rPr lang="en-US" altLang="en-US" sz="2100" dirty="0"/>
              <a:t>t-information.html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100" dirty="0"/>
              <a:t>https://heartland.ecsi.net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47D971-1DE9-4BC0-87F1-D965CC6A8AF5}"/>
              </a:ext>
            </a:extLst>
          </p:cNvPr>
          <p:cNvSpPr txBox="1">
            <a:spLocks noChangeArrowheads="1"/>
          </p:cNvSpPr>
          <p:nvPr/>
        </p:nvSpPr>
        <p:spPr>
          <a:xfrm>
            <a:off x="592372" y="508154"/>
            <a:ext cx="10992678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1098T Tax Form</a:t>
            </a:r>
          </a:p>
        </p:txBody>
      </p:sp>
    </p:spTree>
    <p:extLst>
      <p:ext uri="{BB962C8B-B14F-4D97-AF65-F5344CB8AC3E}">
        <p14:creationId xmlns:p14="http://schemas.microsoft.com/office/powerpoint/2010/main" val="40224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6701-6657-F71B-5E06-D7DFF0676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912" y="411060"/>
            <a:ext cx="11445379" cy="66308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Refund Policy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3BD09-6FBA-0E31-6B5E-79D2D8525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08" y="989901"/>
            <a:ext cx="11445380" cy="538573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/>
              <a:t>Refund policy in on the Student Billing website:  </a:t>
            </a:r>
            <a:r>
              <a:rPr lang="en-US" altLang="en-US" sz="1800" dirty="0"/>
              <a:t>www.iup.edu/student-billing</a:t>
            </a:r>
          </a:p>
          <a:p>
            <a:r>
              <a:rPr lang="en-US" sz="3000" u="sng" dirty="0"/>
              <a:t>You will be responsible for the number of credits that you are registered for at the end of the drop/add period</a:t>
            </a:r>
            <a:r>
              <a:rPr lang="en-US" sz="3000" dirty="0"/>
              <a:t>.</a:t>
            </a:r>
          </a:p>
          <a:p>
            <a:r>
              <a:rPr lang="en-US" dirty="0"/>
              <a:t>Withdrawing from courses after the drop/add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Full-time students withdrawing to part-time – no reduction in charges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Part-time students paying the per-credit rate – no reduction in charges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Total University Withdrawal – percentage of tuition/fees charged in accordance with the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27C10-1D6A-977E-E716-09C09F3F70FC}"/>
              </a:ext>
            </a:extLst>
          </p:cNvPr>
          <p:cNvSpPr txBox="1"/>
          <p:nvPr/>
        </p:nvSpPr>
        <p:spPr>
          <a:xfrm>
            <a:off x="6291743" y="5116932"/>
            <a:ext cx="5265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CA58"/>
                </a:solidFill>
              </a:rPr>
              <a:t>Amount of Tuition/Fees you’re charged</a:t>
            </a:r>
          </a:p>
          <a:p>
            <a:r>
              <a:rPr lang="en-US" dirty="0">
                <a:solidFill>
                  <a:srgbClr val="F2CA58"/>
                </a:solidFill>
              </a:rPr>
              <a:t>Week 1 – 20%		Week 4 – 60%</a:t>
            </a:r>
          </a:p>
          <a:p>
            <a:r>
              <a:rPr lang="en-US" dirty="0">
                <a:solidFill>
                  <a:srgbClr val="F2CA58"/>
                </a:solidFill>
              </a:rPr>
              <a:t>Week 2 – 40%		Week 5 – 100%</a:t>
            </a:r>
          </a:p>
          <a:p>
            <a:r>
              <a:rPr lang="en-US" dirty="0">
                <a:solidFill>
                  <a:srgbClr val="F2CA58"/>
                </a:solidFill>
              </a:rPr>
              <a:t>Week 3 – 50%		After Week 5 – 100%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64B29-8E9E-44CE-C098-A75013D2452F}"/>
              </a:ext>
            </a:extLst>
          </p:cNvPr>
          <p:cNvSpPr/>
          <p:nvPr/>
        </p:nvSpPr>
        <p:spPr>
          <a:xfrm>
            <a:off x="6291743" y="5116932"/>
            <a:ext cx="4957894" cy="1200329"/>
          </a:xfrm>
          <a:prstGeom prst="rect">
            <a:avLst/>
          </a:prstGeom>
          <a:noFill/>
          <a:ln w="38100"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F8D7-3151-9502-035E-20F0E8EEF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541" y="373373"/>
            <a:ext cx="4093828" cy="894434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A94DF6-38B6-D70B-3211-FD3D03733B8A}"/>
              </a:ext>
            </a:extLst>
          </p:cNvPr>
          <p:cNvGrpSpPr/>
          <p:nvPr/>
        </p:nvGrpSpPr>
        <p:grpSpPr>
          <a:xfrm>
            <a:off x="1828798" y="1393642"/>
            <a:ext cx="7267705" cy="4022581"/>
            <a:chOff x="457198" y="1836807"/>
            <a:chExt cx="8153478" cy="451284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7640B84-1DFF-310F-C229-4359C696C711}"/>
                </a:ext>
              </a:extLst>
            </p:cNvPr>
            <p:cNvSpPr/>
            <p:nvPr/>
          </p:nvSpPr>
          <p:spPr>
            <a:xfrm>
              <a:off x="685847" y="1836807"/>
              <a:ext cx="7924829" cy="1409261"/>
            </a:xfrm>
            <a:custGeom>
              <a:avLst/>
              <a:gdLst>
                <a:gd name="connsiteX0" fmla="*/ 0 w 7924829"/>
                <a:gd name="connsiteY0" fmla="*/ 0 h 1409259"/>
                <a:gd name="connsiteX1" fmla="*/ 7220200 w 7924829"/>
                <a:gd name="connsiteY1" fmla="*/ 0 h 1409259"/>
                <a:gd name="connsiteX2" fmla="*/ 7924829 w 7924829"/>
                <a:gd name="connsiteY2" fmla="*/ 704630 h 1409259"/>
                <a:gd name="connsiteX3" fmla="*/ 7220200 w 7924829"/>
                <a:gd name="connsiteY3" fmla="*/ 1409259 h 1409259"/>
                <a:gd name="connsiteX4" fmla="*/ 0 w 7924829"/>
                <a:gd name="connsiteY4" fmla="*/ 1409259 h 1409259"/>
                <a:gd name="connsiteX5" fmla="*/ 0 w 7924829"/>
                <a:gd name="connsiteY5" fmla="*/ 0 h 140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4829" h="1409259">
                  <a:moveTo>
                    <a:pt x="7924829" y="1409258"/>
                  </a:moveTo>
                  <a:lnTo>
                    <a:pt x="704629" y="1409258"/>
                  </a:lnTo>
                  <a:lnTo>
                    <a:pt x="0" y="704629"/>
                  </a:lnTo>
                  <a:lnTo>
                    <a:pt x="704629" y="1"/>
                  </a:lnTo>
                  <a:lnTo>
                    <a:pt x="7924829" y="1"/>
                  </a:lnTo>
                  <a:lnTo>
                    <a:pt x="7924829" y="14092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858" tIns="76201" rIns="142240" bIns="76201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rgbClr val="F2CA58"/>
                  </a:solidFill>
                </a:rPr>
                <a:t>Free Application for Federal Student Aid (FAFSA)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rgbClr val="F2CA58"/>
                  </a:solidFill>
                </a:rPr>
                <a:t>File annually at https://fafsa.gov  </a:t>
              </a:r>
              <a:endParaRPr lang="en-US" sz="2400" b="1" kern="1200" dirty="0">
                <a:solidFill>
                  <a:srgbClr val="F2CA58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445A98-F68F-7EEF-F88B-DA75AF63084D}"/>
                </a:ext>
              </a:extLst>
            </p:cNvPr>
            <p:cNvSpPr/>
            <p:nvPr/>
          </p:nvSpPr>
          <p:spPr>
            <a:xfrm>
              <a:off x="457200" y="2191577"/>
              <a:ext cx="665671" cy="665684"/>
            </a:xfrm>
            <a:prstGeom prst="ellipse">
              <a:avLst/>
            </a:prstGeom>
            <a:solidFill>
              <a:srgbClr val="F2CA58"/>
            </a:solidFill>
            <a:ln>
              <a:solidFill>
                <a:srgbClr val="F2CA5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3BAEDAA-F4F1-6131-C6C1-449FDAC79022}"/>
                </a:ext>
              </a:extLst>
            </p:cNvPr>
            <p:cNvSpPr/>
            <p:nvPr/>
          </p:nvSpPr>
          <p:spPr>
            <a:xfrm>
              <a:off x="685825" y="4940392"/>
              <a:ext cx="7924775" cy="1409260"/>
            </a:xfrm>
            <a:custGeom>
              <a:avLst/>
              <a:gdLst>
                <a:gd name="connsiteX0" fmla="*/ 0 w 7924774"/>
                <a:gd name="connsiteY0" fmla="*/ 0 h 1409259"/>
                <a:gd name="connsiteX1" fmla="*/ 7220145 w 7924774"/>
                <a:gd name="connsiteY1" fmla="*/ 0 h 1409259"/>
                <a:gd name="connsiteX2" fmla="*/ 7924774 w 7924774"/>
                <a:gd name="connsiteY2" fmla="*/ 704630 h 1409259"/>
                <a:gd name="connsiteX3" fmla="*/ 7220145 w 7924774"/>
                <a:gd name="connsiteY3" fmla="*/ 1409259 h 1409259"/>
                <a:gd name="connsiteX4" fmla="*/ 0 w 7924774"/>
                <a:gd name="connsiteY4" fmla="*/ 1409259 h 1409259"/>
                <a:gd name="connsiteX5" fmla="*/ 0 w 7924774"/>
                <a:gd name="connsiteY5" fmla="*/ 0 h 140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4774" h="1409259">
                  <a:moveTo>
                    <a:pt x="7924774" y="1409258"/>
                  </a:moveTo>
                  <a:lnTo>
                    <a:pt x="704629" y="1409258"/>
                  </a:lnTo>
                  <a:lnTo>
                    <a:pt x="0" y="704629"/>
                  </a:lnTo>
                  <a:lnTo>
                    <a:pt x="704629" y="1"/>
                  </a:lnTo>
                  <a:lnTo>
                    <a:pt x="7924774" y="1"/>
                  </a:lnTo>
                  <a:lnTo>
                    <a:pt x="7924774" y="14092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858" tIns="91441" rIns="170689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</a:pPr>
              <a:r>
                <a:rPr lang="en-US" sz="2400" b="1" kern="1200" dirty="0">
                  <a:solidFill>
                    <a:srgbClr val="F2CA58"/>
                  </a:solidFill>
                </a:rPr>
                <a:t>Some students may be selected for verification</a:t>
              </a:r>
              <a:r>
                <a:rPr lang="en-US" sz="2400" b="1" dirty="0">
                  <a:solidFill>
                    <a:srgbClr val="F2CA58"/>
                  </a:solidFill>
                </a:rPr>
                <a:t>;</a:t>
              </a:r>
              <a:r>
                <a:rPr lang="en-US" sz="2400" b="1" kern="1200" dirty="0">
                  <a:solidFill>
                    <a:srgbClr val="F2CA58"/>
                  </a:solidFill>
                </a:rPr>
                <a:t> Upload documents to https://iup.studentforms.com</a:t>
              </a: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5675279-6F35-02B2-ACED-BCF321F122CE}"/>
                </a:ext>
              </a:extLst>
            </p:cNvPr>
            <p:cNvSpPr/>
            <p:nvPr/>
          </p:nvSpPr>
          <p:spPr>
            <a:xfrm rot="21600000">
              <a:off x="685847" y="3431762"/>
              <a:ext cx="7924774" cy="1383865"/>
            </a:xfrm>
            <a:custGeom>
              <a:avLst/>
              <a:gdLst>
                <a:gd name="connsiteX0" fmla="*/ 0 w 7924774"/>
                <a:gd name="connsiteY0" fmla="*/ 0 h 1383864"/>
                <a:gd name="connsiteX1" fmla="*/ 7232842 w 7924774"/>
                <a:gd name="connsiteY1" fmla="*/ 0 h 1383864"/>
                <a:gd name="connsiteX2" fmla="*/ 7924774 w 7924774"/>
                <a:gd name="connsiteY2" fmla="*/ 691932 h 1383864"/>
                <a:gd name="connsiteX3" fmla="*/ 7232842 w 7924774"/>
                <a:gd name="connsiteY3" fmla="*/ 1383864 h 1383864"/>
                <a:gd name="connsiteX4" fmla="*/ 0 w 7924774"/>
                <a:gd name="connsiteY4" fmla="*/ 1383864 h 1383864"/>
                <a:gd name="connsiteX5" fmla="*/ 0 w 7924774"/>
                <a:gd name="connsiteY5" fmla="*/ 0 h 138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4774" h="1383864">
                  <a:moveTo>
                    <a:pt x="7924774" y="1383863"/>
                  </a:moveTo>
                  <a:lnTo>
                    <a:pt x="691932" y="1383863"/>
                  </a:lnTo>
                  <a:lnTo>
                    <a:pt x="0" y="691932"/>
                  </a:lnTo>
                  <a:lnTo>
                    <a:pt x="691932" y="1"/>
                  </a:lnTo>
                  <a:lnTo>
                    <a:pt x="7924774" y="1"/>
                  </a:lnTo>
                  <a:lnTo>
                    <a:pt x="7924774" y="138386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508" tIns="91441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</a:pPr>
              <a:r>
                <a:rPr lang="en-US" sz="2400" b="1" dirty="0">
                  <a:solidFill>
                    <a:srgbClr val="F2CA58"/>
                  </a:solidFill>
                </a:rPr>
                <a:t>PA State Grant Information Form (PHEAA)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</a:pPr>
              <a:r>
                <a:rPr lang="en-US" sz="2400" b="1" kern="1200" dirty="0">
                  <a:solidFill>
                    <a:srgbClr val="F2CA58"/>
                  </a:solidFill>
                </a:rPr>
                <a:t>Complete at www.pheaa.org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426E1D-F40E-DFBB-27A8-DDAD2949FB20}"/>
                </a:ext>
              </a:extLst>
            </p:cNvPr>
            <p:cNvSpPr/>
            <p:nvPr/>
          </p:nvSpPr>
          <p:spPr>
            <a:xfrm flipH="1" flipV="1">
              <a:off x="457198" y="3686656"/>
              <a:ext cx="665671" cy="7153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0" name="Graphic 9" descr="Checklist with solid fill">
            <a:extLst>
              <a:ext uri="{FF2B5EF4-FFF2-40B4-BE49-F238E27FC236}">
                <a16:creationId xmlns:a16="http://schemas.microsoft.com/office/drawing/2014/main" id="{BFB02EEA-47D2-F0B6-992D-384E4BD7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0203" y="2975415"/>
            <a:ext cx="959473" cy="95947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7AF4857-BABD-DF89-6888-05A655C32710}"/>
              </a:ext>
            </a:extLst>
          </p:cNvPr>
          <p:cNvSpPr/>
          <p:nvPr/>
        </p:nvSpPr>
        <p:spPr>
          <a:xfrm>
            <a:off x="1828798" y="4491458"/>
            <a:ext cx="593354" cy="593366"/>
          </a:xfrm>
          <a:prstGeom prst="ellipse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0D1221-FCFF-4F46-AACD-89A43A55A566}"/>
              </a:ext>
            </a:extLst>
          </p:cNvPr>
          <p:cNvSpPr txBox="1">
            <a:spLocks/>
          </p:cNvSpPr>
          <p:nvPr/>
        </p:nvSpPr>
        <p:spPr>
          <a:xfrm>
            <a:off x="959521" y="1409103"/>
            <a:ext cx="10801848" cy="41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Location:	Clark Hall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Telephone:	724-357-2207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FAX:		724-357-5578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Email:		student-billing@iup.edu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Website:		www.IUP.edu/student-billing</a:t>
            </a:r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3200" b="1" dirty="0"/>
              <a:t>Address:		1090 South Drive</a:t>
            </a:r>
          </a:p>
          <a:p>
            <a:pPr>
              <a:lnSpc>
                <a:spcPct val="70000"/>
              </a:lnSpc>
            </a:pPr>
            <a:r>
              <a:rPr lang="en-US" altLang="en-US" sz="3200" b="1" dirty="0"/>
              <a:t>			Clark Hall, Indiana University of Pennsylvania</a:t>
            </a:r>
          </a:p>
          <a:p>
            <a:pPr>
              <a:lnSpc>
                <a:spcPct val="70000"/>
              </a:lnSpc>
            </a:pPr>
            <a:r>
              <a:rPr lang="en-US" altLang="en-US" sz="3200" b="1" dirty="0"/>
              <a:t>			Indiana, PA  15705</a:t>
            </a:r>
            <a:endParaRPr lang="en-US" altLang="en-US" sz="2000" b="1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647D971-1DE9-4BC0-87F1-D965CC6A8AF5}"/>
              </a:ext>
            </a:extLst>
          </p:cNvPr>
          <p:cNvSpPr txBox="1">
            <a:spLocks noChangeArrowheads="1"/>
          </p:cNvSpPr>
          <p:nvPr/>
        </p:nvSpPr>
        <p:spPr>
          <a:xfrm>
            <a:off x="592372" y="508154"/>
            <a:ext cx="10992678" cy="78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Baskerville Old Face" panose="02020602080505020303" pitchFamily="18" charset="0"/>
              </a:rPr>
              <a:t>How to Contact Student Billing</a:t>
            </a:r>
          </a:p>
        </p:txBody>
      </p:sp>
    </p:spTree>
    <p:extLst>
      <p:ext uri="{BB962C8B-B14F-4D97-AF65-F5344CB8AC3E}">
        <p14:creationId xmlns:p14="http://schemas.microsoft.com/office/powerpoint/2010/main" val="38856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55D5-145E-0EA6-1D2E-D1E66928C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932" y="607195"/>
            <a:ext cx="4236441" cy="835711"/>
          </a:xfrm>
        </p:spPr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4" name="Content Placeholder 51">
            <a:extLst>
              <a:ext uri="{FF2B5EF4-FFF2-40B4-BE49-F238E27FC236}">
                <a16:creationId xmlns:a16="http://schemas.microsoft.com/office/drawing/2014/main" id="{D5702938-B955-FBFA-1D82-6FDE4CB8EFBC}"/>
              </a:ext>
            </a:extLst>
          </p:cNvPr>
          <p:cNvSpPr txBox="1">
            <a:spLocks/>
          </p:cNvSpPr>
          <p:nvPr/>
        </p:nvSpPr>
        <p:spPr>
          <a:xfrm>
            <a:off x="780176" y="1465876"/>
            <a:ext cx="109464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F2CA58"/>
                </a:solidFill>
              </a:rPr>
              <a:t>IUP uses admissions application to determine eligibility*</a:t>
            </a:r>
          </a:p>
          <a:p>
            <a:pPr marL="800089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2CA58"/>
                </a:solidFill>
              </a:rPr>
              <a:t>Most are renewable for a total of 8 semesters</a:t>
            </a:r>
          </a:p>
          <a:p>
            <a:pPr marL="1200127" lvl="2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2CA58"/>
                </a:solidFill>
              </a:rPr>
              <a:t>Require full-time enrollment each semester and</a:t>
            </a:r>
          </a:p>
          <a:p>
            <a:pPr marL="1200127" lvl="2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2CA58"/>
                </a:solidFill>
              </a:rPr>
              <a:t>Maintain a 2.0 cumulative GPA and pass at least 67% of all credits</a:t>
            </a:r>
          </a:p>
          <a:p>
            <a:pPr marL="800089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2CA58"/>
                </a:solidFill>
              </a:rPr>
              <a:t>Requires you to write a thank you to the donor of the scholarship</a:t>
            </a:r>
          </a:p>
          <a:p>
            <a:r>
              <a:rPr lang="en-US" sz="3000" dirty="0">
                <a:solidFill>
                  <a:srgbClr val="F2CA58"/>
                </a:solidFill>
              </a:rPr>
              <a:t>Outside organizations typically require additional applications</a:t>
            </a:r>
          </a:p>
          <a:p>
            <a:pPr lvl="1" algn="l"/>
            <a:r>
              <a:rPr lang="en-US" sz="2600" dirty="0">
                <a:solidFill>
                  <a:srgbClr val="F2CA58"/>
                </a:solidFill>
              </a:rPr>
              <a:t>www.iup.edu/scholarships</a:t>
            </a:r>
          </a:p>
          <a:p>
            <a:r>
              <a:rPr lang="en-US" sz="3000" dirty="0">
                <a:solidFill>
                  <a:srgbClr val="F2CA58"/>
                </a:solidFill>
              </a:rPr>
              <a:t>*</a:t>
            </a:r>
            <a:r>
              <a:rPr lang="en-US" sz="2600" dirty="0">
                <a:solidFill>
                  <a:srgbClr val="F2CA58"/>
                </a:solidFill>
              </a:rPr>
              <a:t>Fine Arts and Honors College may have additional applications/requirements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B04D04F9-D6ED-E9FA-33ED-0E63DBA4F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9933" y="2830948"/>
            <a:ext cx="916834" cy="9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99B8-2FF8-D286-923F-187F41F0F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83" y="475395"/>
            <a:ext cx="11383860" cy="7410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Federal Direct Subsidized/Unsubsidized Loans</a:t>
            </a:r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5DDCCF6D-78B3-4CD0-0EF7-B20B544EB57E}"/>
              </a:ext>
            </a:extLst>
          </p:cNvPr>
          <p:cNvSpPr/>
          <p:nvPr/>
        </p:nvSpPr>
        <p:spPr>
          <a:xfrm>
            <a:off x="2703951" y="1229947"/>
            <a:ext cx="8077200" cy="1752600"/>
          </a:xfrm>
          <a:prstGeom prst="downArrowCallout">
            <a:avLst/>
          </a:prstGeom>
          <a:solidFill>
            <a:srgbClr val="F2C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Awarded from filing FAFSA based on grade level and eligibility</a:t>
            </a:r>
          </a:p>
        </p:txBody>
      </p:sp>
      <p:sp>
        <p:nvSpPr>
          <p:cNvPr id="6" name="Down Arrow Callout 4">
            <a:extLst>
              <a:ext uri="{FF2B5EF4-FFF2-40B4-BE49-F238E27FC236}">
                <a16:creationId xmlns:a16="http://schemas.microsoft.com/office/drawing/2014/main" id="{D914D874-94A8-C6A0-CA55-3CD207BA8C1E}"/>
              </a:ext>
            </a:extLst>
          </p:cNvPr>
          <p:cNvSpPr/>
          <p:nvPr/>
        </p:nvSpPr>
        <p:spPr>
          <a:xfrm>
            <a:off x="2703951" y="2990936"/>
            <a:ext cx="8077200" cy="1752600"/>
          </a:xfrm>
          <a:prstGeom prst="downArrowCallout">
            <a:avLst/>
          </a:prstGeom>
          <a:solidFill>
            <a:srgbClr val="F2C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Must accept, reduce, or decline in MyIUP</a:t>
            </a:r>
          </a:p>
        </p:txBody>
      </p:sp>
      <p:sp>
        <p:nvSpPr>
          <p:cNvPr id="7" name="Down Arrow Callout 4">
            <a:extLst>
              <a:ext uri="{FF2B5EF4-FFF2-40B4-BE49-F238E27FC236}">
                <a16:creationId xmlns:a16="http://schemas.microsoft.com/office/drawing/2014/main" id="{91B7BA8C-9579-6993-9F50-5DEFA2686F78}"/>
              </a:ext>
            </a:extLst>
          </p:cNvPr>
          <p:cNvSpPr/>
          <p:nvPr/>
        </p:nvSpPr>
        <p:spPr>
          <a:xfrm>
            <a:off x="2700529" y="4742053"/>
            <a:ext cx="8077200" cy="1752600"/>
          </a:xfrm>
          <a:prstGeom prst="downArrowCallout">
            <a:avLst/>
          </a:prstGeom>
          <a:solidFill>
            <a:srgbClr val="F2C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If accepting, complete MPN/Entrance Counseling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15716-0ED7-FA06-9B5C-BFD41F4F4722}"/>
              </a:ext>
            </a:extLst>
          </p:cNvPr>
          <p:cNvSpPr txBox="1"/>
          <p:nvPr/>
        </p:nvSpPr>
        <p:spPr>
          <a:xfrm>
            <a:off x="713064" y="1916729"/>
            <a:ext cx="1395269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2CA58"/>
                </a:solidFill>
              </a:rPr>
              <a:t>Only borrow what you need to cover your costs!</a:t>
            </a: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08140155-6418-4AF8-CFFE-610838584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2562" y="3225146"/>
            <a:ext cx="676374" cy="676374"/>
          </a:xfrm>
          <a:prstGeom prst="rect">
            <a:avLst/>
          </a:prstGeom>
        </p:spPr>
      </p:pic>
      <p:pic>
        <p:nvPicPr>
          <p:cNvPr id="10" name="Graphic 9" descr="Checklist with solid fill">
            <a:extLst>
              <a:ext uri="{FF2B5EF4-FFF2-40B4-BE49-F238E27FC236}">
                <a16:creationId xmlns:a16="http://schemas.microsoft.com/office/drawing/2014/main" id="{B3553574-9BE5-77FC-B1CE-5EABD896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2562" y="4941979"/>
            <a:ext cx="676374" cy="6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C8C8-F1AA-1C9A-5A73-A424B1E6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9" y="389085"/>
            <a:ext cx="11518084" cy="709874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Federal Direct Subsidized/Unsubsidized Loans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A38EA26-90BC-D4C5-8171-DCDE9393331A}"/>
              </a:ext>
            </a:extLst>
          </p:cNvPr>
          <p:cNvSpPr/>
          <p:nvPr/>
        </p:nvSpPr>
        <p:spPr>
          <a:xfrm>
            <a:off x="1285226" y="1377097"/>
            <a:ext cx="3048000" cy="838200"/>
          </a:xfrm>
          <a:prstGeom prst="roundRect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Subsidized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14E4AF3-3CFE-AB8A-5AE8-2396320162BF}"/>
              </a:ext>
            </a:extLst>
          </p:cNvPr>
          <p:cNvSpPr/>
          <p:nvPr/>
        </p:nvSpPr>
        <p:spPr>
          <a:xfrm>
            <a:off x="1285226" y="2423671"/>
            <a:ext cx="3048000" cy="914400"/>
          </a:xfrm>
          <a:prstGeom prst="roundRect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Unsubsidized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9A9508F6-6A55-6E83-DD42-99E27D259E0F}"/>
              </a:ext>
            </a:extLst>
          </p:cNvPr>
          <p:cNvSpPr/>
          <p:nvPr/>
        </p:nvSpPr>
        <p:spPr>
          <a:xfrm>
            <a:off x="1285226" y="3532430"/>
            <a:ext cx="3048000" cy="2057400"/>
          </a:xfrm>
          <a:prstGeom prst="roundRect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Interest Rate, Fees, and Repayment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468A7EA7-F692-781A-D0D2-084527799DB9}"/>
              </a:ext>
            </a:extLst>
          </p:cNvPr>
          <p:cNvSpPr/>
          <p:nvPr/>
        </p:nvSpPr>
        <p:spPr>
          <a:xfrm>
            <a:off x="6533901" y="1327601"/>
            <a:ext cx="4991100" cy="838200"/>
          </a:xfrm>
          <a:prstGeom prst="roundRect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Must demonstrate “need”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323296B9-8E6F-F9EF-22F6-0709FA5D2456}"/>
              </a:ext>
            </a:extLst>
          </p:cNvPr>
          <p:cNvSpPr/>
          <p:nvPr/>
        </p:nvSpPr>
        <p:spPr>
          <a:xfrm>
            <a:off x="6533901" y="2358896"/>
            <a:ext cx="4994031" cy="914400"/>
          </a:xfrm>
          <a:prstGeom prst="roundRect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Not based on “need;” interest accrues 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F49E78A2-5B2C-08F5-5A9F-32AA72D2E5B6}"/>
              </a:ext>
            </a:extLst>
          </p:cNvPr>
          <p:cNvSpPr/>
          <p:nvPr/>
        </p:nvSpPr>
        <p:spPr>
          <a:xfrm>
            <a:off x="6533901" y="3476072"/>
            <a:ext cx="5143500" cy="2057400"/>
          </a:xfrm>
          <a:prstGeom prst="roundRect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Fixed interest rate 5.50%*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1.057% origination fee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6-month grace period </a:t>
            </a: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ECA2C07E-7744-AEC7-D0D0-E9FD1FFD208B}"/>
              </a:ext>
            </a:extLst>
          </p:cNvPr>
          <p:cNvSpPr/>
          <p:nvPr/>
        </p:nvSpPr>
        <p:spPr>
          <a:xfrm>
            <a:off x="4341615" y="1557549"/>
            <a:ext cx="2131380" cy="381000"/>
          </a:xfrm>
          <a:prstGeom prst="stripedRightArrow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riped Right Arrow 9">
            <a:extLst>
              <a:ext uri="{FF2B5EF4-FFF2-40B4-BE49-F238E27FC236}">
                <a16:creationId xmlns:a16="http://schemas.microsoft.com/office/drawing/2014/main" id="{180CD029-CF8D-AD01-C592-F0531C3AF68A}"/>
              </a:ext>
            </a:extLst>
          </p:cNvPr>
          <p:cNvSpPr/>
          <p:nvPr/>
        </p:nvSpPr>
        <p:spPr>
          <a:xfrm>
            <a:off x="4341615" y="2661388"/>
            <a:ext cx="2131380" cy="381000"/>
          </a:xfrm>
          <a:prstGeom prst="stripedRightArrow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riped Right Arrow 9">
            <a:extLst>
              <a:ext uri="{FF2B5EF4-FFF2-40B4-BE49-F238E27FC236}">
                <a16:creationId xmlns:a16="http://schemas.microsoft.com/office/drawing/2014/main" id="{748A4F54-FA4D-54CE-AEEC-548F5FC95D7F}"/>
              </a:ext>
            </a:extLst>
          </p:cNvPr>
          <p:cNvSpPr/>
          <p:nvPr/>
        </p:nvSpPr>
        <p:spPr>
          <a:xfrm>
            <a:off x="4333226" y="4262979"/>
            <a:ext cx="2131380" cy="381000"/>
          </a:xfrm>
          <a:prstGeom prst="stripedRightArrow">
            <a:avLst/>
          </a:prstGeom>
          <a:solidFill>
            <a:srgbClr val="F2CA58"/>
          </a:solidFill>
          <a:ln>
            <a:solidFill>
              <a:srgbClr val="F2C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A9D4BE-BB57-9D90-CB81-68A70491660A}"/>
              </a:ext>
            </a:extLst>
          </p:cNvPr>
          <p:cNvSpPr txBox="1"/>
          <p:nvPr/>
        </p:nvSpPr>
        <p:spPr>
          <a:xfrm>
            <a:off x="6686026" y="5894689"/>
            <a:ext cx="479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*Interest rate can change annually in July</a:t>
            </a:r>
          </a:p>
        </p:txBody>
      </p:sp>
    </p:spTree>
    <p:extLst>
      <p:ext uri="{BB962C8B-B14F-4D97-AF65-F5344CB8AC3E}">
        <p14:creationId xmlns:p14="http://schemas.microsoft.com/office/powerpoint/2010/main" val="14331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663D-C425-AE50-6B65-32225F6D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30" y="321972"/>
            <a:ext cx="11476139" cy="5420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Loans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C2574B-8F28-69F4-FF83-0DA249248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835719"/>
              </p:ext>
            </p:extLst>
          </p:nvPr>
        </p:nvGraphicFramePr>
        <p:xfrm>
          <a:off x="1452664" y="956346"/>
          <a:ext cx="9286671" cy="548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A40F8D-AD2E-D2E1-A7B9-5B7A9285D7D4}"/>
              </a:ext>
            </a:extLst>
          </p:cNvPr>
          <p:cNvSpPr txBox="1"/>
          <p:nvPr/>
        </p:nvSpPr>
        <p:spPr>
          <a:xfrm>
            <a:off x="478172" y="2529125"/>
            <a:ext cx="1395269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2CA58"/>
                </a:solidFill>
              </a:rPr>
              <a:t>Only borrow what you need to cover your costs!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F143954-8D79-0F49-A03A-0928E596A76C}"/>
              </a:ext>
            </a:extLst>
          </p:cNvPr>
          <p:cNvSpPr/>
          <p:nvPr/>
        </p:nvSpPr>
        <p:spPr>
          <a:xfrm>
            <a:off x="10266392" y="3070371"/>
            <a:ext cx="1447435" cy="1963023"/>
          </a:xfrm>
          <a:prstGeom prst="wedge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66E1A-DAC3-BD19-63AA-B56E5AFA9C35}"/>
              </a:ext>
            </a:extLst>
          </p:cNvPr>
          <p:cNvSpPr txBox="1"/>
          <p:nvPr/>
        </p:nvSpPr>
        <p:spPr>
          <a:xfrm>
            <a:off x="10291296" y="3272604"/>
            <a:ext cx="139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We also have payment plan options that will be discussed later!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33928-6767-7DEC-555C-B1FF2BCDD83D}"/>
              </a:ext>
            </a:extLst>
          </p:cNvPr>
          <p:cNvSpPr txBox="1"/>
          <p:nvPr/>
        </p:nvSpPr>
        <p:spPr>
          <a:xfrm>
            <a:off x="7617203" y="5822334"/>
            <a:ext cx="383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*Interest rate can change annually in July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**Deferment options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9006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479720-27D7-C20B-9B43-DF0679F9F374}"/>
              </a:ext>
            </a:extLst>
          </p:cNvPr>
          <p:cNvSpPr txBox="1">
            <a:spLocks/>
          </p:cNvSpPr>
          <p:nvPr/>
        </p:nvSpPr>
        <p:spPr>
          <a:xfrm>
            <a:off x="369116" y="457200"/>
            <a:ext cx="4402909" cy="14135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Tuition &amp; Fee Cost Estimator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AEF82-765D-5E30-2BA4-88C69E00220D}"/>
              </a:ext>
            </a:extLst>
          </p:cNvPr>
          <p:cNvSpPr txBox="1"/>
          <p:nvPr/>
        </p:nvSpPr>
        <p:spPr>
          <a:xfrm>
            <a:off x="438324" y="2097248"/>
            <a:ext cx="40665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2CA58"/>
                </a:solidFill>
              </a:rPr>
              <a:t>Available online at www.iup.edu/studentbilling </a:t>
            </a:r>
            <a:br>
              <a:rPr lang="en-US" sz="2200" dirty="0">
                <a:solidFill>
                  <a:srgbClr val="F2CA58"/>
                </a:solidFill>
              </a:rPr>
            </a:br>
            <a:r>
              <a:rPr lang="en-US" sz="2200" dirty="0">
                <a:solidFill>
                  <a:srgbClr val="F2CA58"/>
                </a:solidFill>
              </a:rPr>
              <a:t>to help you estimate your bill</a:t>
            </a:r>
          </a:p>
          <a:p>
            <a:endParaRPr lang="en-US" sz="2200" dirty="0">
              <a:solidFill>
                <a:srgbClr val="F2CA58"/>
              </a:solidFill>
            </a:endParaRPr>
          </a:p>
          <a:p>
            <a:r>
              <a:rPr lang="en-US" sz="2200" dirty="0">
                <a:solidFill>
                  <a:srgbClr val="F2CA58"/>
                </a:solidFill>
              </a:rPr>
              <a:t>Customize with housing and meal plan rates </a:t>
            </a:r>
          </a:p>
          <a:p>
            <a:endParaRPr lang="en-US" sz="2200" dirty="0">
              <a:solidFill>
                <a:srgbClr val="F2CA58"/>
              </a:solidFill>
            </a:endParaRPr>
          </a:p>
          <a:p>
            <a:r>
              <a:rPr lang="en-US" sz="2200" dirty="0">
                <a:solidFill>
                  <a:srgbClr val="F2CA58"/>
                </a:solidFill>
              </a:rPr>
              <a:t>Log in to get your estimated financial aid offer to be included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7E303B8-4977-F3CC-9924-23854EB0A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59" y="507774"/>
            <a:ext cx="6925055" cy="58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FD49-C487-2B4C-A9E0-7DBEA997C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97" y="363915"/>
            <a:ext cx="11425805" cy="726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Buy Books with Financial Aid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7F935-C5BF-EA0F-22D7-F9AC99E5E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06" y="1350628"/>
            <a:ext cx="10805019" cy="44042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your financial aid exceeds your bill, you can use your credit balance to buy books/supplies at The Co-Op Store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Just show your </a:t>
            </a:r>
            <a:r>
              <a:rPr lang="en-US" dirty="0" err="1"/>
              <a:t>Icard</a:t>
            </a:r>
            <a:r>
              <a:rPr lang="en-US" dirty="0"/>
              <a:t> and tell the cashier you are using financial 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Available through the first week of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Free Resources:  Some books are available through library lending or can be downloaded for free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 Financial Aid if you’ve exhausted all other options</a:t>
            </a:r>
          </a:p>
          <a:p>
            <a:endParaRPr lang="en-US" dirty="0"/>
          </a:p>
        </p:txBody>
      </p:sp>
      <p:pic>
        <p:nvPicPr>
          <p:cNvPr id="4" name="Picture 3" descr="Books stacked on a wooden table">
            <a:extLst>
              <a:ext uri="{FF2B5EF4-FFF2-40B4-BE49-F238E27FC236}">
                <a16:creationId xmlns:a16="http://schemas.microsoft.com/office/drawing/2014/main" id="{57A6642E-EB8C-AE43-2CD4-A13744D62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8" y="5316407"/>
            <a:ext cx="1714500" cy="1143000"/>
          </a:xfrm>
          <a:prstGeom prst="rect">
            <a:avLst/>
          </a:prstGeom>
          <a:ln w="28575">
            <a:solidFill>
              <a:srgbClr val="F2CA58"/>
            </a:solidFill>
          </a:ln>
        </p:spPr>
      </p:pic>
    </p:spTree>
    <p:extLst>
      <p:ext uri="{BB962C8B-B14F-4D97-AF65-F5344CB8AC3E}">
        <p14:creationId xmlns:p14="http://schemas.microsoft.com/office/powerpoint/2010/main" val="39215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UP 2019">
      <a:dk1>
        <a:srgbClr val="000000"/>
      </a:dk1>
      <a:lt1>
        <a:srgbClr val="FFFFFF"/>
      </a:lt1>
      <a:dk2>
        <a:srgbClr val="9E1B32"/>
      </a:dk2>
      <a:lt2>
        <a:srgbClr val="595959"/>
      </a:lt2>
      <a:accent1>
        <a:srgbClr val="9E1B32"/>
      </a:accent1>
      <a:accent2>
        <a:srgbClr val="595959"/>
      </a:accent2>
      <a:accent3>
        <a:srgbClr val="ECB51B"/>
      </a:accent3>
      <a:accent4>
        <a:srgbClr val="F4824E"/>
      </a:accent4>
      <a:accent5>
        <a:srgbClr val="558185"/>
      </a:accent5>
      <a:accent6>
        <a:srgbClr val="ED596E"/>
      </a:accent6>
      <a:hlink>
        <a:srgbClr val="568286"/>
      </a:hlink>
      <a:folHlink>
        <a:srgbClr val="558185"/>
      </a:folHlink>
    </a:clrScheme>
    <a:fontScheme name="IUP Office 365 Fonts">
      <a:majorFont>
        <a:latin typeface="Franklin Gothic Dem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3C217AD-677F-D24F-AED0-A101B8E738B0}" vid="{7542860F-0F1C-414E-89D0-F5ADD30D18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IUP Woodgrain v1.0</Template>
  <TotalTime>969</TotalTime>
  <Words>1671</Words>
  <Application>Microsoft Office PowerPoint</Application>
  <PresentationFormat>Widescreen</PresentationFormat>
  <Paragraphs>218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72 Light</vt:lpstr>
      <vt:lpstr>Amasis MT Pro</vt:lpstr>
      <vt:lpstr>Arial</vt:lpstr>
      <vt:lpstr>Baskerville Old Face</vt:lpstr>
      <vt:lpstr>Calibri</vt:lpstr>
      <vt:lpstr>Constantia</vt:lpstr>
      <vt:lpstr>Franklin Gothic Demi</vt:lpstr>
      <vt:lpstr>Wingdings</vt:lpstr>
      <vt:lpstr>Office Theme</vt:lpstr>
      <vt:lpstr>Financing Your IUP Education</vt:lpstr>
      <vt:lpstr>Financial To-Do List</vt:lpstr>
      <vt:lpstr>Applications</vt:lpstr>
      <vt:lpstr>Scholarships</vt:lpstr>
      <vt:lpstr>Federal Direct Subsidized/Unsubsidized Loans</vt:lpstr>
      <vt:lpstr>Federal Direct Subsidized/Unsubsidized Loans</vt:lpstr>
      <vt:lpstr>Other Loans</vt:lpstr>
      <vt:lpstr>PowerPoint Presentation</vt:lpstr>
      <vt:lpstr>How to Buy Books with Financial Aid</vt:lpstr>
      <vt:lpstr>Maintaining Eligibility</vt:lpstr>
      <vt:lpstr>What if my Circumstances Change?</vt:lpstr>
      <vt:lpstr>Electronic Access</vt:lpstr>
      <vt:lpstr>Student Record Release Authorization</vt:lpstr>
      <vt:lpstr>PowerPoint Presentation</vt:lpstr>
      <vt:lpstr>Tuition Rates</vt:lpstr>
      <vt:lpstr>PowerPoint Presentation</vt:lpstr>
      <vt:lpstr>EasyPay</vt:lpstr>
      <vt:lpstr>PowerPoint Presentation</vt:lpstr>
      <vt:lpstr>PowerPoint Presentation</vt:lpstr>
      <vt:lpstr>PowerPoint Presentation</vt:lpstr>
      <vt:lpstr>PowerPoint Presentation</vt:lpstr>
      <vt:lpstr>Enroll in Text Messaging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Refund Policy</vt:lpstr>
      <vt:lpstr>PowerPoint Presentation</vt:lpstr>
    </vt:vector>
  </TitlesOfParts>
  <Manager/>
  <Company>Indiana 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Carrie McCunn</dc:creator>
  <cp:keywords/>
  <dc:description/>
  <cp:lastModifiedBy>Tammy Hamilton</cp:lastModifiedBy>
  <cp:revision>106</cp:revision>
  <cp:lastPrinted>2024-06-10T16:13:34Z</cp:lastPrinted>
  <dcterms:created xsi:type="dcterms:W3CDTF">2019-08-26T12:22:35Z</dcterms:created>
  <dcterms:modified xsi:type="dcterms:W3CDTF">2024-06-14T11:48:11Z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