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1"/>
  </p:sldMasterIdLst>
  <p:notesMasterIdLst>
    <p:notesMasterId r:id="rId27"/>
  </p:notesMasterIdLst>
  <p:sldIdLst>
    <p:sldId id="256" r:id="rId2"/>
    <p:sldId id="257" r:id="rId3"/>
    <p:sldId id="578" r:id="rId4"/>
    <p:sldId id="361" r:id="rId5"/>
    <p:sldId id="351" r:id="rId6"/>
    <p:sldId id="523" r:id="rId7"/>
    <p:sldId id="585" r:id="rId8"/>
    <p:sldId id="411" r:id="rId9"/>
    <p:sldId id="260" r:id="rId10"/>
    <p:sldId id="331" r:id="rId11"/>
    <p:sldId id="598" r:id="rId12"/>
    <p:sldId id="599" r:id="rId13"/>
    <p:sldId id="434" r:id="rId14"/>
    <p:sldId id="561" r:id="rId15"/>
    <p:sldId id="563" r:id="rId16"/>
    <p:sldId id="564" r:id="rId17"/>
    <p:sldId id="600" r:id="rId18"/>
    <p:sldId id="553" r:id="rId19"/>
    <p:sldId id="602" r:id="rId20"/>
    <p:sldId id="591" r:id="rId21"/>
    <p:sldId id="601" r:id="rId22"/>
    <p:sldId id="593" r:id="rId23"/>
    <p:sldId id="594" r:id="rId24"/>
    <p:sldId id="596" r:id="rId25"/>
    <p:sldId id="54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y Schiera" initials="T" lastIdx="11" clrIdx="0"/>
  <p:cmAuthor id="2" name="Dana Driscol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65025" autoAdjust="0"/>
  </p:normalViewPr>
  <p:slideViewPr>
    <p:cSldViewPr snapToGrid="0" snapToObjects="1">
      <p:cViewPr varScale="1">
        <p:scale>
          <a:sx n="49" d="100"/>
          <a:sy n="49" d="100"/>
        </p:scale>
        <p:origin x="199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58A9D-5358-3140-801D-C8BF20C5A41A}" type="datetimeFigureOut">
              <a:rPr lang="en-US" smtClean="0"/>
              <a:pPr/>
              <a:t>2/13/2020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6EAE-6FA3-164A-ADB1-A9FCF5C3A8D8}" type="slidenum">
              <a:rPr lang="en-US" smtClean="0"/>
              <a:pPr/>
              <a:t>‹#›</a:t>
            </a:fld>
            <a:endParaRPr lang="en-US"/>
          </a:p>
        </p:txBody>
      </p:sp>
    </p:spTree>
    <p:extLst>
      <p:ext uri="{BB962C8B-B14F-4D97-AF65-F5344CB8AC3E}">
        <p14:creationId xmlns:p14="http://schemas.microsoft.com/office/powerpoint/2010/main" val="487554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1</a:t>
            </a:fld>
            <a:endParaRPr lang="en-US"/>
          </a:p>
        </p:txBody>
      </p:sp>
    </p:spTree>
    <p:extLst>
      <p:ext uri="{BB962C8B-B14F-4D97-AF65-F5344CB8AC3E}">
        <p14:creationId xmlns:p14="http://schemas.microsoft.com/office/powerpoint/2010/main" val="1241453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862B07B-5886-2D4C-B654-0F708B85ABDA}" type="slidenum">
              <a:rPr lang="en-US" smtClean="0"/>
              <a:t>10</a:t>
            </a:fld>
            <a:endParaRPr lang="en-US"/>
          </a:p>
        </p:txBody>
      </p:sp>
    </p:spTree>
    <p:extLst>
      <p:ext uri="{BB962C8B-B14F-4D97-AF65-F5344CB8AC3E}">
        <p14:creationId xmlns:p14="http://schemas.microsoft.com/office/powerpoint/2010/main" val="276195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12</a:t>
            </a:fld>
            <a:endParaRPr lang="en-US"/>
          </a:p>
        </p:txBody>
      </p:sp>
    </p:spTree>
    <p:extLst>
      <p:ext uri="{BB962C8B-B14F-4D97-AF65-F5344CB8AC3E}">
        <p14:creationId xmlns:p14="http://schemas.microsoft.com/office/powerpoint/2010/main" val="309762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question of</a:t>
            </a:r>
            <a:r>
              <a:rPr lang="en-US" baseline="0" dirty="0"/>
              <a:t> what students can transfer is an important – and this slide provides some overall understanding of the kinds of things students transfer.  Note that what they can use is not just limited to a set of knowledge, but also strategies of approaching their assignments, confidence in themselves as learners, and writing and reading processes. </a:t>
            </a:r>
          </a:p>
          <a:p>
            <a:endParaRPr lang="en-US" baseline="0" dirty="0"/>
          </a:p>
          <a:p>
            <a:pPr marL="171450" indent="-171450">
              <a:buFont typeface="Arial"/>
              <a:buChar char="•"/>
            </a:pPr>
            <a:r>
              <a:rPr lang="en-US" baseline="0" dirty="0"/>
              <a:t>Knowledge: knowing material upon which practices are based.  For ecology, this would include knowledge of plant families and plant reproductive cycles.  For mathematics, this would include knowing what numbers are prime, what the quadratic formula is, and so on.  For history this might include specific periods of time. </a:t>
            </a:r>
          </a:p>
          <a:p>
            <a:pPr marL="171450" indent="-171450">
              <a:buFont typeface="Arial"/>
              <a:buChar char="•"/>
            </a:pPr>
            <a:r>
              <a:rPr lang="en-US" baseline="0" dirty="0"/>
              <a:t>Practices: </a:t>
            </a:r>
            <a:r>
              <a:rPr lang="en-US" b="1" baseline="0" dirty="0"/>
              <a:t> </a:t>
            </a:r>
            <a:r>
              <a:rPr lang="en-US" b="0" baseline="0" dirty="0"/>
              <a:t>This is what we actually do with the knowledge—knowing how to implement that knowledge in a way that achieves a goal.  That is, knowing when how to identify a plant,  revision strategies and applying  the quadratic it in a real-world example.  (Even if you know something, you may not be able to apply that knowledge)</a:t>
            </a:r>
            <a:endParaRPr lang="en-US" baseline="0" dirty="0"/>
          </a:p>
          <a:p>
            <a:pPr marL="171450" indent="-171450">
              <a:buFont typeface="Arial"/>
              <a:buChar char="•"/>
            </a:pPr>
            <a:r>
              <a:rPr lang="en-US" baseline="0" dirty="0"/>
              <a:t>Tools and strategies: things that can help a person apply their knowledge to specific practices or complete a tasks. These can include time management skills, study habits, research skills, various professional skills.</a:t>
            </a:r>
          </a:p>
          <a:p>
            <a:pPr marL="171450" indent="-171450">
              <a:buFont typeface="Arial"/>
              <a:buChar char="•"/>
            </a:pPr>
            <a:r>
              <a:rPr lang="en-US" baseline="0" dirty="0"/>
              <a:t>Learning-related Dispositions– The “dispositions” or internal qualities that students bring to learning situations like their ability to persevere in the face of difficulty (persistence), their beliefs about themselves as learners (self-efficacy), their confidence or overconfidence, their emotional maturity, their willingness to seek help (help seeking), and so forth.</a:t>
            </a:r>
          </a:p>
          <a:p>
            <a:endParaRPr lang="en-US" baseline="0" dirty="0"/>
          </a:p>
          <a:p>
            <a:r>
              <a:rPr lang="en-US" dirty="0"/>
              <a:t>--All of these things play into each situation where transfer can occur and in situations where transfer may fail to happen. </a:t>
            </a:r>
          </a:p>
        </p:txBody>
      </p:sp>
      <p:sp>
        <p:nvSpPr>
          <p:cNvPr id="4" name="Slide Number Placeholder 3"/>
          <p:cNvSpPr>
            <a:spLocks noGrp="1"/>
          </p:cNvSpPr>
          <p:nvPr>
            <p:ph type="sldNum" sz="quarter" idx="10"/>
          </p:nvPr>
        </p:nvSpPr>
        <p:spPr/>
        <p:txBody>
          <a:bodyPr/>
          <a:lstStyle/>
          <a:p>
            <a:fld id="{9B136EAE-6FA3-164A-ADB1-A9FCF5C3A8D8}" type="slidenum">
              <a:rPr lang="en-US" smtClean="0"/>
              <a:pPr/>
              <a:t>13</a:t>
            </a:fld>
            <a:endParaRPr lang="en-US"/>
          </a:p>
        </p:txBody>
      </p:sp>
    </p:spTree>
    <p:extLst>
      <p:ext uri="{BB962C8B-B14F-4D97-AF65-F5344CB8AC3E}">
        <p14:creationId xmlns:p14="http://schemas.microsoft.com/office/powerpoint/2010/main" val="336439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the keys for transfer of any kind is on this slide.  Students need to be able to “abstract” or “generalize” their knowledge such that it can move across contexts.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62B07B-5886-2D4C-B654-0F708B85ABDA}" type="slidenum">
              <a:rPr lang="en-US" smtClean="0"/>
              <a:t>14</a:t>
            </a:fld>
            <a:endParaRPr lang="en-US"/>
          </a:p>
        </p:txBody>
      </p:sp>
    </p:spTree>
    <p:extLst>
      <p:ext uri="{BB962C8B-B14F-4D97-AF65-F5344CB8AC3E}">
        <p14:creationId xmlns:p14="http://schemas.microsoft.com/office/powerpoint/2010/main" val="31439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take a minute to explore the idea of mindful abstraction more explicitly here,</a:t>
            </a:r>
            <a:r>
              <a:rPr lang="en-US" baseline="0" dirty="0"/>
              <a:t> as its not immediately apparent.</a:t>
            </a:r>
          </a:p>
          <a:p>
            <a:endParaRPr lang="en-US" baseline="0" dirty="0"/>
          </a:p>
          <a:p>
            <a:r>
              <a:rPr lang="en-US" baseline="0" dirty="0"/>
              <a:t>When students take courses with us, we are essentially in a set of nested systems (these may be called domains, activity systems, communities of practice, or discourse communities depending on the theory you are discussing).  </a:t>
            </a:r>
          </a:p>
          <a:p>
            <a:endParaRPr lang="en-US" baseline="0" dirty="0"/>
          </a:p>
          <a:p>
            <a:r>
              <a:rPr lang="en-US" baseline="0" dirty="0"/>
              <a:t>Students are most likely to see material as only applicable to the first one or two domains – the specific assignment or a specific class.  </a:t>
            </a:r>
          </a:p>
          <a:p>
            <a:endParaRPr lang="en-US" baseline="0" dirty="0"/>
          </a:p>
          <a:p>
            <a:r>
              <a:rPr lang="en-US" baseline="0" dirty="0"/>
              <a:t>Each of the solid lines here represents the barriers we have between these contexts—barriers that exist for a number of reasons as I mentioned before. </a:t>
            </a:r>
            <a:endParaRPr lang="en-US"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15</a:t>
            </a:fld>
            <a:endParaRPr lang="en-US"/>
          </a:p>
        </p:txBody>
      </p:sp>
    </p:spTree>
    <p:extLst>
      <p:ext uri="{BB962C8B-B14F-4D97-AF65-F5344CB8AC3E}">
        <p14:creationId xmlns:p14="http://schemas.microsoft.com/office/powerpoint/2010/main" val="156498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mindful abstraction does,</a:t>
            </a:r>
            <a:r>
              <a:rPr lang="en-US" baseline="0" dirty="0"/>
              <a:t> is basically to make those barriers more permeable and encourage students to conceptualize knowledge between these different domains.  While the tasks and contexts are still present, the barriers are lessened and more movement between domains is encouraged.  </a:t>
            </a:r>
          </a:p>
          <a:p>
            <a:endParaRPr lang="en-US" baseline="0" dirty="0"/>
          </a:p>
          <a:p>
            <a:r>
              <a:rPr lang="en-US" baseline="0" dirty="0"/>
              <a:t>This, essentially, is a big part of what facilitates transfer—</a:t>
            </a:r>
            <a:r>
              <a:rPr lang="en-US" b="1" baseline="0" dirty="0"/>
              <a:t>and a lot of this has to do not so much with what we teach but how we teach it</a:t>
            </a:r>
            <a:r>
              <a:rPr lang="en-US" baseline="0" dirty="0"/>
              <a:t>.  </a:t>
            </a:r>
          </a:p>
          <a:p>
            <a:endParaRPr lang="en-US" baseline="0" dirty="0"/>
          </a:p>
          <a:p>
            <a:r>
              <a:rPr lang="en-US" baseline="0" dirty="0"/>
              <a:t>A lot of this abstraction takes place while students are engaged in coursework—and this </a:t>
            </a:r>
            <a:r>
              <a:rPr lang="en-US" b="1" baseline="0" dirty="0"/>
              <a:t>is where faculty across the disciplines</a:t>
            </a:r>
            <a:r>
              <a:rPr lang="en-US" baseline="0" dirty="0"/>
              <a:t> can assist with specific pedagogies designed to facilitate transfer. </a:t>
            </a:r>
          </a:p>
        </p:txBody>
      </p:sp>
      <p:sp>
        <p:nvSpPr>
          <p:cNvPr id="4" name="Slide Number Placeholder 3"/>
          <p:cNvSpPr>
            <a:spLocks noGrp="1"/>
          </p:cNvSpPr>
          <p:nvPr>
            <p:ph type="sldNum" sz="quarter" idx="10"/>
          </p:nvPr>
        </p:nvSpPr>
        <p:spPr/>
        <p:txBody>
          <a:bodyPr/>
          <a:lstStyle/>
          <a:p>
            <a:fld id="{9B136EAE-6FA3-164A-ADB1-A9FCF5C3A8D8}" type="slidenum">
              <a:rPr lang="en-US" smtClean="0"/>
              <a:pPr/>
              <a:t>16</a:t>
            </a:fld>
            <a:endParaRPr lang="en-US"/>
          </a:p>
        </p:txBody>
      </p:sp>
    </p:spTree>
    <p:extLst>
      <p:ext uri="{BB962C8B-B14F-4D97-AF65-F5344CB8AC3E}">
        <p14:creationId xmlns:p14="http://schemas.microsoft.com/office/powerpoint/2010/main" val="343123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18</a:t>
            </a:fld>
            <a:endParaRPr lang="en-US"/>
          </a:p>
        </p:txBody>
      </p:sp>
    </p:spTree>
    <p:extLst>
      <p:ext uri="{BB962C8B-B14F-4D97-AF65-F5344CB8AC3E}">
        <p14:creationId xmlns:p14="http://schemas.microsoft.com/office/powerpoint/2010/main" val="291950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36EAE-6FA3-164A-ADB1-A9FCF5C3A8D8}" type="slidenum">
              <a:rPr lang="en-US" smtClean="0"/>
              <a:pPr/>
              <a:t>19</a:t>
            </a:fld>
            <a:endParaRPr lang="en-US"/>
          </a:p>
        </p:txBody>
      </p:sp>
    </p:spTree>
    <p:extLst>
      <p:ext uri="{BB962C8B-B14F-4D97-AF65-F5344CB8AC3E}">
        <p14:creationId xmlns:p14="http://schemas.microsoft.com/office/powerpoint/2010/main" val="164366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36EAE-6FA3-164A-ADB1-A9FCF5C3A8D8}" type="slidenum">
              <a:rPr lang="en-US" smtClean="0"/>
              <a:pPr/>
              <a:t>21</a:t>
            </a:fld>
            <a:endParaRPr lang="en-US"/>
          </a:p>
        </p:txBody>
      </p:sp>
    </p:spTree>
    <p:extLst>
      <p:ext uri="{BB962C8B-B14F-4D97-AF65-F5344CB8AC3E}">
        <p14:creationId xmlns:p14="http://schemas.microsoft.com/office/powerpoint/2010/main" val="426702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136EAE-6FA3-164A-ADB1-A9FCF5C3A8D8}" type="slidenum">
              <a:rPr lang="en-US" smtClean="0"/>
              <a:pPr/>
              <a:t>25</a:t>
            </a:fld>
            <a:endParaRPr lang="en-US"/>
          </a:p>
        </p:txBody>
      </p:sp>
    </p:spTree>
    <p:extLst>
      <p:ext uri="{BB962C8B-B14F-4D97-AF65-F5344CB8AC3E}">
        <p14:creationId xmlns:p14="http://schemas.microsoft.com/office/powerpoint/2010/main" val="116207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136EAE-6FA3-164A-ADB1-A9FCF5C3A8D8}" type="slidenum">
              <a:rPr lang="en-US" smtClean="0"/>
              <a:pPr/>
              <a:t>2</a:t>
            </a:fld>
            <a:endParaRPr lang="en-US"/>
          </a:p>
        </p:txBody>
      </p:sp>
    </p:spTree>
    <p:extLst>
      <p:ext uri="{BB962C8B-B14F-4D97-AF65-F5344CB8AC3E}">
        <p14:creationId xmlns:p14="http://schemas.microsoft.com/office/powerpoint/2010/main" val="46812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36EAE-6FA3-164A-ADB1-A9FCF5C3A8D8}" type="slidenum">
              <a:rPr lang="en-US" smtClean="0"/>
              <a:pPr/>
              <a:t>3</a:t>
            </a:fld>
            <a:endParaRPr lang="en-US"/>
          </a:p>
        </p:txBody>
      </p:sp>
    </p:spTree>
    <p:extLst>
      <p:ext uri="{BB962C8B-B14F-4D97-AF65-F5344CB8AC3E}">
        <p14:creationId xmlns:p14="http://schemas.microsoft.com/office/powerpoint/2010/main" val="361459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4</a:t>
            </a:fld>
            <a:endParaRPr lang="en-US"/>
          </a:p>
        </p:txBody>
      </p:sp>
    </p:spTree>
    <p:extLst>
      <p:ext uri="{BB962C8B-B14F-4D97-AF65-F5344CB8AC3E}">
        <p14:creationId xmlns:p14="http://schemas.microsoft.com/office/powerpoint/2010/main" val="386398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5</a:t>
            </a:fld>
            <a:endParaRPr lang="en-US"/>
          </a:p>
        </p:txBody>
      </p:sp>
    </p:spTree>
    <p:extLst>
      <p:ext uri="{BB962C8B-B14F-4D97-AF65-F5344CB8AC3E}">
        <p14:creationId xmlns:p14="http://schemas.microsoft.com/office/powerpoint/2010/main" val="1822154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6</a:t>
            </a:fld>
            <a:endParaRPr lang="en-US"/>
          </a:p>
        </p:txBody>
      </p:sp>
    </p:spTree>
    <p:extLst>
      <p:ext uri="{BB962C8B-B14F-4D97-AF65-F5344CB8AC3E}">
        <p14:creationId xmlns:p14="http://schemas.microsoft.com/office/powerpoint/2010/main" val="19436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36EAE-6FA3-164A-ADB1-A9FCF5C3A8D8}" type="slidenum">
              <a:rPr lang="en-US" smtClean="0"/>
              <a:pPr/>
              <a:t>7</a:t>
            </a:fld>
            <a:endParaRPr lang="en-US"/>
          </a:p>
        </p:txBody>
      </p:sp>
    </p:spTree>
    <p:extLst>
      <p:ext uri="{BB962C8B-B14F-4D97-AF65-F5344CB8AC3E}">
        <p14:creationId xmlns:p14="http://schemas.microsoft.com/office/powerpoint/2010/main" val="406824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B136EAE-6FA3-164A-ADB1-A9FCF5C3A8D8}" type="slidenum">
              <a:rPr lang="en-US" smtClean="0"/>
              <a:pPr/>
              <a:t>8</a:t>
            </a:fld>
            <a:endParaRPr lang="en-US"/>
          </a:p>
        </p:txBody>
      </p:sp>
    </p:spTree>
    <p:extLst>
      <p:ext uri="{BB962C8B-B14F-4D97-AF65-F5344CB8AC3E}">
        <p14:creationId xmlns:p14="http://schemas.microsoft.com/office/powerpoint/2010/main" val="276513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136EAE-6FA3-164A-ADB1-A9FCF5C3A8D8}" type="slidenum">
              <a:rPr lang="en-US" smtClean="0"/>
              <a:pPr/>
              <a:t>9</a:t>
            </a:fld>
            <a:endParaRPr lang="en-US"/>
          </a:p>
        </p:txBody>
      </p:sp>
    </p:spTree>
    <p:extLst>
      <p:ext uri="{BB962C8B-B14F-4D97-AF65-F5344CB8AC3E}">
        <p14:creationId xmlns:p14="http://schemas.microsoft.com/office/powerpoint/2010/main" val="414581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17A1B030-B8CD-3144-884F-8F76D29EA29A}"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90BA-A4A1-41C2-9DD3-1F9AED156E09}"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7A1B030-B8CD-3144-884F-8F76D29EA29A}"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1B030-B8CD-3144-884F-8F76D29EA29A}" type="datetimeFigureOut">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1B030-B8CD-3144-884F-8F76D29EA29A}"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A1B030-B8CD-3144-884F-8F76D29EA29A}"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D9EA-A6AC-C34C-ABB6-48F6FD827046}" type="slidenum">
              <a:rPr lang="en-US" smtClean="0"/>
              <a:pPr/>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7A1B030-B8CD-3144-884F-8F76D29EA29A}"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7A1B030-B8CD-3144-884F-8F76D29EA29A}"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7A1B030-B8CD-3144-884F-8F76D29EA29A}"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17A1B030-B8CD-3144-884F-8F76D29EA29A}" type="datetimeFigureOut">
              <a:rPr lang="en-US" smtClean="0"/>
              <a:pPr/>
              <a:t>2/13/2020</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1248D9EA-A6AC-C34C-ABB6-48F6FD827046}"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17A1B030-B8CD-3144-884F-8F76D29EA29A}" type="datetimeFigureOut">
              <a:rPr lang="en-US" smtClean="0"/>
              <a:pPr/>
              <a:t>2/13/2020</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EBF5CD18-686B-47A9-AFD5-66CE5FA52A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7A1B030-B8CD-3144-884F-8F76D29EA29A}"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7A1B030-B8CD-3144-884F-8F76D29EA29A}" type="datetimeFigureOut">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8D9EA-A6AC-C34C-ABB6-48F6FD8270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7A1B030-B8CD-3144-884F-8F76D29EA29A}"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D9EA-A6AC-C34C-ABB6-48F6FD827046}"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7A1B030-B8CD-3144-884F-8F76D29EA29A}"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8D9EA-A6AC-C34C-ABB6-48F6FD827046}"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7A1B030-B8CD-3144-884F-8F76D29EA29A}"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8D9EA-A6AC-C34C-ABB6-48F6FD827046}"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17A1B030-B8CD-3144-884F-8F76D29EA29A}" type="datetimeFigureOut">
              <a:rPr lang="en-US" smtClean="0"/>
              <a:pPr/>
              <a:t>2/13/2020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1248D9EA-A6AC-C34C-ABB6-48F6FD8270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503" y="2413543"/>
            <a:ext cx="5724862" cy="1846961"/>
          </a:xfrm>
        </p:spPr>
        <p:txBody>
          <a:bodyPr>
            <a:noAutofit/>
          </a:bodyPr>
          <a:lstStyle/>
          <a:p>
            <a:r>
              <a:rPr lang="en-US" sz="4200" b="1" dirty="0">
                <a:effectLst/>
              </a:rPr>
              <a:t>Learning that Persists: Facilitating Transfer Across Courses, Disciplines, and Contexts</a:t>
            </a:r>
            <a:endParaRPr lang="en-US" sz="4200" dirty="0">
              <a:effectLst/>
            </a:endParaRPr>
          </a:p>
        </p:txBody>
      </p:sp>
      <p:sp>
        <p:nvSpPr>
          <p:cNvPr id="3" name="Subtitle 2"/>
          <p:cNvSpPr>
            <a:spLocks noGrp="1"/>
          </p:cNvSpPr>
          <p:nvPr>
            <p:ph type="subTitle" idx="1"/>
          </p:nvPr>
        </p:nvSpPr>
        <p:spPr>
          <a:xfrm>
            <a:off x="1253068" y="4809067"/>
            <a:ext cx="6671732" cy="2048933"/>
          </a:xfrm>
        </p:spPr>
        <p:txBody>
          <a:bodyPr>
            <a:normAutofit fontScale="77500" lnSpcReduction="20000"/>
          </a:bodyPr>
          <a:lstStyle/>
          <a:p>
            <a:r>
              <a:rPr lang="en-US" sz="3300" b="1" dirty="0">
                <a:solidFill>
                  <a:schemeClr val="tx1"/>
                </a:solidFill>
              </a:rPr>
              <a:t>Dr. Dana Lynn Driscoll</a:t>
            </a:r>
            <a:br>
              <a:rPr lang="en-US" sz="3300" b="1" dirty="0">
                <a:solidFill>
                  <a:schemeClr val="tx1"/>
                </a:solidFill>
              </a:rPr>
            </a:br>
            <a:endParaRPr lang="en-US" sz="3300" b="1" dirty="0">
              <a:solidFill>
                <a:schemeClr val="tx1"/>
              </a:solidFill>
            </a:endParaRPr>
          </a:p>
          <a:p>
            <a:r>
              <a:rPr lang="en-US" sz="2600" b="1" dirty="0">
                <a:solidFill>
                  <a:schemeClr val="tx1"/>
                </a:solidFill>
              </a:rPr>
              <a:t>Professor of English </a:t>
            </a:r>
          </a:p>
          <a:p>
            <a:r>
              <a:rPr lang="en-US" sz="2600" b="1" dirty="0">
                <a:solidFill>
                  <a:schemeClr val="tx1"/>
                </a:solidFill>
              </a:rPr>
              <a:t>Director, Jones White Writing Center</a:t>
            </a:r>
          </a:p>
          <a:p>
            <a:endParaRPr lang="en-US" sz="2600" b="1" dirty="0">
              <a:solidFill>
                <a:schemeClr val="tx1"/>
              </a:solidFill>
            </a:endParaRPr>
          </a:p>
          <a:p>
            <a:r>
              <a:rPr lang="en-US" sz="2600" b="1" dirty="0">
                <a:solidFill>
                  <a:schemeClr val="tx1"/>
                </a:solidFill>
              </a:rPr>
              <a:t>Indiana University of Pennsylvania</a:t>
            </a:r>
          </a:p>
          <a:p>
            <a:r>
              <a:rPr lang="en-US" sz="2600" b="1" dirty="0" err="1">
                <a:solidFill>
                  <a:schemeClr val="tx1"/>
                </a:solidFill>
              </a:rPr>
              <a:t>dana.driscoll@iup.edu</a:t>
            </a:r>
            <a:endParaRPr lang="en-US" sz="26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4183"/>
    </mc:Choice>
    <mc:Fallback xmlns="">
      <p:transition xmlns:p14="http://schemas.microsoft.com/office/powerpoint/2010/main" spd="slow" advTm="241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with Transfer</a:t>
            </a:r>
          </a:p>
        </p:txBody>
      </p:sp>
      <p:sp>
        <p:nvSpPr>
          <p:cNvPr id="3" name="Content Placeholder 2"/>
          <p:cNvSpPr>
            <a:spLocks noGrp="1"/>
          </p:cNvSpPr>
          <p:nvPr>
            <p:ph idx="1"/>
          </p:nvPr>
        </p:nvSpPr>
        <p:spPr>
          <a:xfrm>
            <a:off x="386080" y="1457979"/>
            <a:ext cx="8399318" cy="5070349"/>
          </a:xfrm>
        </p:spPr>
        <p:txBody>
          <a:bodyPr>
            <a:normAutofit fontScale="85000" lnSpcReduction="20000"/>
          </a:bodyPr>
          <a:lstStyle/>
          <a:p>
            <a:pPr>
              <a:buAutoNum type="arabicPeriod"/>
            </a:pPr>
            <a:r>
              <a:rPr lang="en-US" dirty="0">
                <a:solidFill>
                  <a:schemeClr val="tx1"/>
                </a:solidFill>
              </a:rPr>
              <a:t>Over-contextualization of knowledge, or lack of mindful abstraction: </a:t>
            </a:r>
            <a:r>
              <a:rPr lang="en-US" i="1" dirty="0">
                <a:solidFill>
                  <a:schemeClr val="tx1"/>
                </a:solidFill>
              </a:rPr>
              <a:t>I learned this skill only for this course; it has no real world bearing or I can’t see the connection</a:t>
            </a:r>
          </a:p>
          <a:p>
            <a:pPr>
              <a:buAutoNum type="arabicPeriod"/>
            </a:pPr>
            <a:r>
              <a:rPr lang="en-US" dirty="0">
                <a:solidFill>
                  <a:schemeClr val="tx1"/>
                </a:solidFill>
              </a:rPr>
              <a:t>Assumption that contexts are too different. </a:t>
            </a:r>
            <a:r>
              <a:rPr lang="en-US" i="1" dirty="0">
                <a:solidFill>
                  <a:schemeClr val="tx1"/>
                </a:solidFill>
              </a:rPr>
              <a:t>These are entirely different skills. </a:t>
            </a:r>
            <a:endParaRPr lang="en-US" dirty="0">
              <a:solidFill>
                <a:schemeClr val="tx1"/>
              </a:solidFill>
            </a:endParaRPr>
          </a:p>
          <a:p>
            <a:pPr>
              <a:buAutoNum type="arabicPeriod"/>
            </a:pPr>
            <a:r>
              <a:rPr lang="en-US" dirty="0">
                <a:solidFill>
                  <a:schemeClr val="tx1"/>
                </a:solidFill>
              </a:rPr>
              <a:t>Problematic expectations or theories of learning;  (</a:t>
            </a:r>
            <a:r>
              <a:rPr lang="en-US" i="1" dirty="0">
                <a:solidFill>
                  <a:schemeClr val="tx1"/>
                </a:solidFill>
              </a:rPr>
              <a:t>E.g</a:t>
            </a:r>
            <a:r>
              <a:rPr lang="en-US" dirty="0">
                <a:solidFill>
                  <a:schemeClr val="tx1"/>
                </a:solidFill>
              </a:rPr>
              <a:t>. </a:t>
            </a:r>
            <a:r>
              <a:rPr lang="en-US" i="1" dirty="0">
                <a:solidFill>
                  <a:schemeClr val="tx1"/>
                </a:solidFill>
              </a:rPr>
              <a:t>I only need to learn this once)</a:t>
            </a:r>
          </a:p>
          <a:p>
            <a:pPr>
              <a:buAutoNum type="arabicPeriod"/>
            </a:pPr>
            <a:r>
              <a:rPr lang="en-US" dirty="0">
                <a:solidFill>
                  <a:schemeClr val="tx1"/>
                </a:solidFill>
              </a:rPr>
              <a:t>Focus on performance-based activity.  </a:t>
            </a:r>
            <a:r>
              <a:rPr lang="en-US" i="1" dirty="0">
                <a:solidFill>
                  <a:schemeClr val="tx1"/>
                </a:solidFill>
              </a:rPr>
              <a:t>Learning for a grade, once the class is over, the material goes “under the bed.”</a:t>
            </a:r>
          </a:p>
          <a:p>
            <a:pPr>
              <a:buAutoNum type="arabicPeriod"/>
            </a:pPr>
            <a:r>
              <a:rPr lang="en-US" dirty="0">
                <a:solidFill>
                  <a:schemeClr val="tx1"/>
                </a:solidFill>
              </a:rPr>
              <a:t>Lack of curriculum and support for learning transfer. </a:t>
            </a:r>
            <a:r>
              <a:rPr lang="en-US" i="1" dirty="0">
                <a:solidFill>
                  <a:schemeClr val="tx1"/>
                </a:solidFill>
              </a:rPr>
              <a:t>None of these courses connect.</a:t>
            </a:r>
            <a:endParaRPr lang="en-US" dirty="0">
              <a:solidFill>
                <a:schemeClr val="tx1"/>
              </a:solidFill>
            </a:endParaRPr>
          </a:p>
          <a:p>
            <a:pPr>
              <a:buAutoNum type="arabicPeriod"/>
            </a:pPr>
            <a:r>
              <a:rPr lang="en-US" dirty="0">
                <a:solidFill>
                  <a:schemeClr val="tx1"/>
                </a:solidFill>
              </a:rPr>
              <a:t>Lack of real-world connections. </a:t>
            </a:r>
            <a:r>
              <a:rPr lang="en-US" i="1" dirty="0">
                <a:solidFill>
                  <a:schemeClr val="tx1"/>
                </a:solidFill>
              </a:rPr>
              <a:t>This only applies to this course. I’m going to memorize it for the test and forget it. </a:t>
            </a:r>
            <a:endParaRPr lang="en-US" dirty="0">
              <a:solidFill>
                <a:schemeClr val="tx1"/>
              </a:solidFill>
            </a:endParaRP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275660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E84F-9747-8440-BA3F-54A25169FA4F}"/>
              </a:ext>
            </a:extLst>
          </p:cNvPr>
          <p:cNvSpPr>
            <a:spLocks noGrp="1"/>
          </p:cNvSpPr>
          <p:nvPr>
            <p:ph type="title"/>
          </p:nvPr>
        </p:nvSpPr>
        <p:spPr>
          <a:xfrm>
            <a:off x="747657" y="2595600"/>
            <a:ext cx="7691719" cy="1143000"/>
          </a:xfrm>
        </p:spPr>
        <p:txBody>
          <a:bodyPr/>
          <a:lstStyle/>
          <a:p>
            <a:r>
              <a:rPr lang="en-US" sz="4000" b="1" dirty="0"/>
              <a:t>Activity: </a:t>
            </a:r>
            <a:br>
              <a:rPr lang="en-US" sz="4000" dirty="0"/>
            </a:br>
            <a:r>
              <a:rPr lang="en-US" sz="4000" dirty="0"/>
              <a:t>Have you experienced these or “transfer challenges” in your own teaching?  How do they manifest?</a:t>
            </a:r>
            <a:br>
              <a:rPr lang="en-US" sz="4000" dirty="0"/>
            </a:br>
            <a:br>
              <a:rPr lang="en-US" sz="4000" dirty="0"/>
            </a:br>
            <a:r>
              <a:rPr lang="en-US" sz="4000" dirty="0"/>
              <a:t>What are areas that you see your students most struggle with with regards to learning transfer? (consider making a list)</a:t>
            </a:r>
          </a:p>
        </p:txBody>
      </p:sp>
    </p:spTree>
    <p:extLst>
      <p:ext uri="{BB962C8B-B14F-4D97-AF65-F5344CB8AC3E}">
        <p14:creationId xmlns:p14="http://schemas.microsoft.com/office/powerpoint/2010/main" val="5980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2" y="1939658"/>
            <a:ext cx="8162365" cy="914400"/>
          </a:xfrm>
        </p:spPr>
        <p:txBody>
          <a:bodyPr/>
          <a:lstStyle/>
          <a:p>
            <a:r>
              <a:rPr lang="en-US" dirty="0"/>
              <a:t>Mechanisms that Help Facilitate Transfer</a:t>
            </a:r>
          </a:p>
        </p:txBody>
      </p:sp>
      <p:pic>
        <p:nvPicPr>
          <p:cNvPr id="3074" name="Picture 2" descr="Abstract representation of writing transfer">
            <a:extLst>
              <a:ext uri="{FF2B5EF4-FFF2-40B4-BE49-F238E27FC236}">
                <a16:creationId xmlns:a16="http://schemas.microsoft.com/office/drawing/2014/main" id="{72A568F5-7297-EE44-A88A-EBF325351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81503" y="2799034"/>
            <a:ext cx="3244536" cy="405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9064"/>
      </p:ext>
    </p:extLst>
  </p:cSld>
  <p:clrMapOvr>
    <a:masterClrMapping/>
  </p:clrMapOvr>
  <mc:AlternateContent xmlns:mc="http://schemas.openxmlformats.org/markup-compatibility/2006" xmlns:p14="http://schemas.microsoft.com/office/powerpoint/2010/main">
    <mc:Choice Requires="p14">
      <p:transition spd="slow" p14:dur="2000" advTm="37808"/>
    </mc:Choice>
    <mc:Fallback xmlns="">
      <p:transition xmlns:p14="http://schemas.microsoft.com/office/powerpoint/2010/main" spd="slow" advTm="3780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369" y="204017"/>
            <a:ext cx="5689487" cy="1043921"/>
          </a:xfrm>
        </p:spPr>
        <p:txBody>
          <a:bodyPr/>
          <a:lstStyle/>
          <a:p>
            <a:r>
              <a:rPr lang="en-US" dirty="0"/>
              <a:t>What can transfer?</a:t>
            </a:r>
          </a:p>
        </p:txBody>
      </p:sp>
      <p:sp>
        <p:nvSpPr>
          <p:cNvPr id="3" name="TextBox 2"/>
          <p:cNvSpPr txBox="1"/>
          <p:nvPr/>
        </p:nvSpPr>
        <p:spPr>
          <a:xfrm>
            <a:off x="7591972" y="6488668"/>
            <a:ext cx="1552028" cy="369332"/>
          </a:xfrm>
          <a:prstGeom prst="rect">
            <a:avLst/>
          </a:prstGeom>
          <a:noFill/>
        </p:spPr>
        <p:txBody>
          <a:bodyPr wrap="none" rtlCol="0">
            <a:spAutoFit/>
          </a:bodyPr>
          <a:lstStyle/>
          <a:p>
            <a:r>
              <a:rPr lang="en-US" dirty="0"/>
              <a:t>Driscoll, 2016</a:t>
            </a:r>
          </a:p>
        </p:txBody>
      </p:sp>
      <p:sp>
        <p:nvSpPr>
          <p:cNvPr id="17" name="Oval 16"/>
          <p:cNvSpPr/>
          <p:nvPr/>
        </p:nvSpPr>
        <p:spPr>
          <a:xfrm>
            <a:off x="3322446" y="2377158"/>
            <a:ext cx="2681926" cy="2681926"/>
          </a:xfrm>
          <a:prstGeom prst="ellipse">
            <a:avLst/>
          </a:prstGeom>
          <a:solidFill>
            <a:schemeClr val="tx2">
              <a:alpha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a:solidFill>
                  <a:schemeClr val="tx1"/>
                </a:solidFill>
              </a:rPr>
              <a:t>Learner</a:t>
            </a:r>
          </a:p>
        </p:txBody>
      </p:sp>
      <p:sp>
        <p:nvSpPr>
          <p:cNvPr id="18" name="Oval 17"/>
          <p:cNvSpPr/>
          <p:nvPr/>
        </p:nvSpPr>
        <p:spPr>
          <a:xfrm>
            <a:off x="1462268" y="1462525"/>
            <a:ext cx="3297341" cy="2313327"/>
          </a:xfrm>
          <a:prstGeom prst="ellipse">
            <a:avLst/>
          </a:prstGeom>
          <a:solidFill>
            <a:schemeClr val="bg1">
              <a:alpha val="5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a:t>Knowledge</a:t>
            </a:r>
          </a:p>
        </p:txBody>
      </p:sp>
      <p:sp>
        <p:nvSpPr>
          <p:cNvPr id="19" name="Oval 18"/>
          <p:cNvSpPr/>
          <p:nvPr/>
        </p:nvSpPr>
        <p:spPr>
          <a:xfrm>
            <a:off x="1423788" y="3786956"/>
            <a:ext cx="3297341" cy="2313327"/>
          </a:xfrm>
          <a:prstGeom prst="ellipse">
            <a:avLst/>
          </a:prstGeom>
          <a:solidFill>
            <a:schemeClr val="bg1">
              <a:alpha val="5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a:t>Tools and Strategies</a:t>
            </a:r>
          </a:p>
        </p:txBody>
      </p:sp>
      <p:sp>
        <p:nvSpPr>
          <p:cNvPr id="20" name="Oval 19"/>
          <p:cNvSpPr/>
          <p:nvPr/>
        </p:nvSpPr>
        <p:spPr>
          <a:xfrm>
            <a:off x="4777329" y="1441739"/>
            <a:ext cx="3297341" cy="2313327"/>
          </a:xfrm>
          <a:prstGeom prst="ellipse">
            <a:avLst/>
          </a:prstGeom>
          <a:solidFill>
            <a:schemeClr val="bg1">
              <a:alpha val="5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a:t>Practices</a:t>
            </a:r>
          </a:p>
        </p:txBody>
      </p:sp>
      <p:sp>
        <p:nvSpPr>
          <p:cNvPr id="21" name="Oval 20"/>
          <p:cNvSpPr/>
          <p:nvPr/>
        </p:nvSpPr>
        <p:spPr>
          <a:xfrm>
            <a:off x="4777329" y="3775852"/>
            <a:ext cx="3297341" cy="2313327"/>
          </a:xfrm>
          <a:prstGeom prst="ellipse">
            <a:avLst/>
          </a:prstGeom>
          <a:solidFill>
            <a:schemeClr val="bg1">
              <a:alpha val="5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000" dirty="0"/>
              <a:t>Learning Dispositions</a:t>
            </a:r>
          </a:p>
        </p:txBody>
      </p:sp>
    </p:spTree>
    <p:extLst>
      <p:ext uri="{BB962C8B-B14F-4D97-AF65-F5344CB8AC3E}">
        <p14:creationId xmlns:p14="http://schemas.microsoft.com/office/powerpoint/2010/main" val="3143991123"/>
      </p:ext>
    </p:extLst>
  </p:cSld>
  <p:clrMapOvr>
    <a:masterClrMapping/>
  </p:clrMapOvr>
  <mc:AlternateContent xmlns:mc="http://schemas.openxmlformats.org/markup-compatibility/2006" xmlns:p14="http://schemas.microsoft.com/office/powerpoint/2010/main">
    <mc:Choice Requires="p14">
      <p:transition spd="slow" p14:dur="2000" advTm="120980"/>
    </mc:Choice>
    <mc:Fallback xmlns="">
      <p:transition xmlns:p14="http://schemas.microsoft.com/office/powerpoint/2010/main" spd="slow" advTm="1209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142787"/>
            <a:ext cx="7691719" cy="1143000"/>
          </a:xfrm>
        </p:spPr>
        <p:txBody>
          <a:bodyPr/>
          <a:lstStyle/>
          <a:p>
            <a:r>
              <a:rPr lang="en-US" dirty="0"/>
              <a:t>Mindful Abstraction</a:t>
            </a:r>
          </a:p>
        </p:txBody>
      </p:sp>
      <p:sp>
        <p:nvSpPr>
          <p:cNvPr id="3" name="Content Placeholder 2"/>
          <p:cNvSpPr>
            <a:spLocks noGrp="1"/>
          </p:cNvSpPr>
          <p:nvPr>
            <p:ph idx="1"/>
          </p:nvPr>
        </p:nvSpPr>
        <p:spPr>
          <a:xfrm>
            <a:off x="381431" y="1717295"/>
            <a:ext cx="3660709" cy="4704673"/>
          </a:xfrm>
          <a:prstGeom prst="ellipse">
            <a:avLst/>
          </a:prstGeom>
          <a:blipFill dpi="0" rotWithShape="1">
            <a:blip r:embed="rId3">
              <a:alphaModFix amt="46000"/>
              <a:duotone>
                <a:schemeClr val="accent3">
                  <a:shade val="30000"/>
                  <a:alpha val="50000"/>
                  <a:satMod val="150000"/>
                </a:schemeClr>
                <a:schemeClr val="accent3">
                  <a:tint val="50000"/>
                  <a:alpha val="10000"/>
                  <a:satMod val="150000"/>
                </a:schemeClr>
              </a:duotone>
            </a:blip>
            <a:srcRect/>
            <a:stretch>
              <a:fillRect/>
            </a:stretch>
          </a:blipFill>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endParaRPr lang="en-US" sz="3200" dirty="0"/>
          </a:p>
          <a:p>
            <a:pPr marL="0" indent="0" algn="ctr">
              <a:buNone/>
            </a:pPr>
            <a:r>
              <a:rPr lang="en-US" sz="3200" dirty="0"/>
              <a:t>Specific Course</a:t>
            </a:r>
          </a:p>
        </p:txBody>
      </p:sp>
      <p:sp>
        <p:nvSpPr>
          <p:cNvPr id="4" name="Content Placeholder 2"/>
          <p:cNvSpPr txBox="1">
            <a:spLocks/>
          </p:cNvSpPr>
          <p:nvPr/>
        </p:nvSpPr>
        <p:spPr>
          <a:xfrm>
            <a:off x="3404903" y="2801410"/>
            <a:ext cx="3845398" cy="4269949"/>
          </a:xfrm>
          <a:prstGeom prst="cloud">
            <a:avLst/>
          </a:prstGeom>
          <a:blipFill dpi="0" rotWithShape="1">
            <a:blip r:embed="rId4">
              <a:alphaModFix amt="34000"/>
              <a:duotone>
                <a:schemeClr val="accent6">
                  <a:shade val="30000"/>
                  <a:alpha val="50000"/>
                  <a:satMod val="150000"/>
                </a:schemeClr>
                <a:schemeClr val="accent6">
                  <a:tint val="50000"/>
                  <a:alpha val="10000"/>
                  <a:satMod val="150000"/>
                </a:schemeClr>
              </a:duotone>
            </a:blip>
            <a:srcRect/>
            <a:stretch>
              <a:fillRect/>
            </a:stretch>
          </a:blip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dk1"/>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dk1"/>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dk1"/>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dk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dk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dk1"/>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dk1"/>
                </a:solidFill>
                <a:latin typeface="+mn-lt"/>
                <a:ea typeface="+mn-ea"/>
                <a:cs typeface="+mn-cs"/>
              </a:defRPr>
            </a:lvl9pPr>
          </a:lstStyle>
          <a:p>
            <a:pPr marL="0" indent="0" algn="ctr">
              <a:buFont typeface="Arial" pitchFamily="34" charset="0"/>
              <a:buNone/>
            </a:pPr>
            <a:br>
              <a:rPr lang="en-US" sz="2700" dirty="0"/>
            </a:br>
            <a:r>
              <a:rPr lang="en-US" sz="2700" dirty="0"/>
              <a:t>Mindful abstraction</a:t>
            </a:r>
            <a:br>
              <a:rPr lang="en-US" sz="2700" dirty="0"/>
            </a:br>
            <a:endParaRPr lang="en-US" sz="2700" dirty="0"/>
          </a:p>
          <a:p>
            <a:pPr marL="0" indent="0" algn="ctr">
              <a:buFont typeface="Arial" pitchFamily="34" charset="0"/>
              <a:buNone/>
            </a:pPr>
            <a:r>
              <a:rPr lang="en-US" sz="1600" dirty="0"/>
              <a:t>(Mindful Abstraction: taking knowledge out of a specific context and generalizing it)</a:t>
            </a:r>
          </a:p>
        </p:txBody>
      </p:sp>
      <p:sp>
        <p:nvSpPr>
          <p:cNvPr id="5" name="Content Placeholder 2"/>
          <p:cNvSpPr txBox="1">
            <a:spLocks/>
          </p:cNvSpPr>
          <p:nvPr/>
        </p:nvSpPr>
        <p:spPr>
          <a:xfrm>
            <a:off x="6120268" y="2670256"/>
            <a:ext cx="2158096" cy="1667356"/>
          </a:xfrm>
          <a:prstGeom prst="ellipse">
            <a:avLst/>
          </a:prstGeom>
          <a:solidFill>
            <a:schemeClr val="lt1">
              <a:alpha val="73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dk1"/>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dk1"/>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dk1"/>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dk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dk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dk1"/>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dk1"/>
                </a:solidFill>
                <a:latin typeface="+mn-lt"/>
                <a:ea typeface="+mn-ea"/>
                <a:cs typeface="+mn-cs"/>
              </a:defRPr>
            </a:lvl9pPr>
          </a:lstStyle>
          <a:p>
            <a:pPr marL="0" indent="0" algn="ctr">
              <a:buFont typeface="Arial" pitchFamily="34" charset="0"/>
              <a:buNone/>
            </a:pPr>
            <a:r>
              <a:rPr lang="en-US" sz="2700" dirty="0"/>
              <a:t>New situation</a:t>
            </a:r>
          </a:p>
        </p:txBody>
      </p:sp>
      <p:sp>
        <p:nvSpPr>
          <p:cNvPr id="6" name="Content Placeholder 2"/>
          <p:cNvSpPr txBox="1">
            <a:spLocks/>
          </p:cNvSpPr>
          <p:nvPr/>
        </p:nvSpPr>
        <p:spPr>
          <a:xfrm>
            <a:off x="6731779" y="4504870"/>
            <a:ext cx="2158096" cy="1667356"/>
          </a:xfrm>
          <a:prstGeom prst="ellipse">
            <a:avLst/>
          </a:prstGeom>
          <a:solidFill>
            <a:schemeClr val="lt1">
              <a:alpha val="74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dk1"/>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dk1"/>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dk1"/>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dk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dk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dk1"/>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dk1"/>
                </a:solidFill>
                <a:latin typeface="+mn-lt"/>
                <a:ea typeface="+mn-ea"/>
                <a:cs typeface="+mn-cs"/>
              </a:defRPr>
            </a:lvl9pPr>
          </a:lstStyle>
          <a:p>
            <a:pPr marL="0" indent="0" algn="ctr">
              <a:buFont typeface="Arial" pitchFamily="34" charset="0"/>
              <a:buNone/>
            </a:pPr>
            <a:r>
              <a:rPr lang="en-US" sz="2700" dirty="0"/>
              <a:t>New situation</a:t>
            </a:r>
          </a:p>
        </p:txBody>
      </p:sp>
      <p:sp>
        <p:nvSpPr>
          <p:cNvPr id="8" name="Content Placeholder 2"/>
          <p:cNvSpPr txBox="1">
            <a:spLocks/>
          </p:cNvSpPr>
          <p:nvPr/>
        </p:nvSpPr>
        <p:spPr>
          <a:xfrm>
            <a:off x="4726083" y="1318507"/>
            <a:ext cx="2158096" cy="1667356"/>
          </a:xfrm>
          <a:prstGeom prst="ellipse">
            <a:avLst/>
          </a:prstGeom>
          <a:solidFill>
            <a:schemeClr val="lt1">
              <a:alpha val="7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dk1"/>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dk1"/>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dk1"/>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dk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dk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dk1"/>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dk1"/>
                </a:solidFill>
                <a:latin typeface="+mn-lt"/>
                <a:ea typeface="+mn-ea"/>
                <a:cs typeface="+mn-cs"/>
              </a:defRPr>
            </a:lvl9pPr>
          </a:lstStyle>
          <a:p>
            <a:pPr marL="0" indent="0" algn="ctr">
              <a:buFont typeface="Arial" pitchFamily="34" charset="0"/>
              <a:buNone/>
            </a:pPr>
            <a:r>
              <a:rPr lang="en-US" sz="2700" dirty="0"/>
              <a:t>New situation</a:t>
            </a:r>
          </a:p>
        </p:txBody>
      </p:sp>
      <p:sp>
        <p:nvSpPr>
          <p:cNvPr id="10" name="Content Placeholder 2"/>
          <p:cNvSpPr txBox="1">
            <a:spLocks/>
          </p:cNvSpPr>
          <p:nvPr/>
        </p:nvSpPr>
        <p:spPr>
          <a:xfrm>
            <a:off x="1126791" y="5005744"/>
            <a:ext cx="2158096" cy="1291698"/>
          </a:xfrm>
          <a:prstGeom prst="ellipse">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dk1"/>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dk1"/>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dk1"/>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dk1"/>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dk1"/>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dk1"/>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dk1"/>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dk1"/>
                </a:solidFill>
                <a:latin typeface="+mn-lt"/>
                <a:ea typeface="+mn-ea"/>
                <a:cs typeface="+mn-cs"/>
              </a:defRPr>
            </a:lvl9pPr>
          </a:lstStyle>
          <a:p>
            <a:pPr marL="0" indent="0" algn="ctr">
              <a:buFont typeface="Arial" pitchFamily="34" charset="0"/>
              <a:buNone/>
            </a:pPr>
            <a:r>
              <a:rPr lang="en-US" sz="2200" dirty="0"/>
              <a:t>Specific Learning</a:t>
            </a:r>
          </a:p>
        </p:txBody>
      </p:sp>
      <p:sp>
        <p:nvSpPr>
          <p:cNvPr id="12" name="TextBox 11"/>
          <p:cNvSpPr txBox="1"/>
          <p:nvPr/>
        </p:nvSpPr>
        <p:spPr>
          <a:xfrm rot="19775978">
            <a:off x="2753372" y="4843414"/>
            <a:ext cx="1695528" cy="624978"/>
          </a:xfrm>
          <a:prstGeom prst="rightArrow">
            <a:avLst/>
          </a:prstGeom>
          <a:solidFill>
            <a:srgbClr val="824F1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13" name="TextBox 12"/>
          <p:cNvSpPr txBox="1"/>
          <p:nvPr/>
        </p:nvSpPr>
        <p:spPr>
          <a:xfrm rot="17379052">
            <a:off x="5043975" y="2727892"/>
            <a:ext cx="1104570" cy="515941"/>
          </a:xfrm>
          <a:prstGeom prst="rightArrow">
            <a:avLst/>
          </a:prstGeom>
          <a:solidFill>
            <a:schemeClr val="accent4"/>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14" name="TextBox 13"/>
          <p:cNvSpPr txBox="1"/>
          <p:nvPr/>
        </p:nvSpPr>
        <p:spPr>
          <a:xfrm rot="1562761">
            <a:off x="6057436" y="4747773"/>
            <a:ext cx="1104570" cy="515941"/>
          </a:xfrm>
          <a:prstGeom prst="rightArrow">
            <a:avLst/>
          </a:prstGeom>
          <a:solidFill>
            <a:srgbClr val="824F1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15" name="TextBox 14"/>
          <p:cNvSpPr txBox="1"/>
          <p:nvPr/>
        </p:nvSpPr>
        <p:spPr>
          <a:xfrm rot="20293018">
            <a:off x="6077433" y="3833021"/>
            <a:ext cx="729566" cy="556343"/>
          </a:xfrm>
          <a:prstGeom prst="rightArrow">
            <a:avLst/>
          </a:prstGeom>
          <a:solidFill>
            <a:srgbClr val="824F1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dirty="0"/>
          </a:p>
        </p:txBody>
      </p:sp>
      <p:sp>
        <p:nvSpPr>
          <p:cNvPr id="7" name="TextBox 6">
            <a:extLst>
              <a:ext uri="{FF2B5EF4-FFF2-40B4-BE49-F238E27FC236}">
                <a16:creationId xmlns:a16="http://schemas.microsoft.com/office/drawing/2014/main" id="{AE2349FE-E5D4-DC45-ACE6-17A08F81BDDB}"/>
              </a:ext>
            </a:extLst>
          </p:cNvPr>
          <p:cNvSpPr txBox="1"/>
          <p:nvPr/>
        </p:nvSpPr>
        <p:spPr>
          <a:xfrm>
            <a:off x="-8251" y="6290669"/>
            <a:ext cx="2665666" cy="584775"/>
          </a:xfrm>
          <a:prstGeom prst="rect">
            <a:avLst/>
          </a:prstGeom>
          <a:noFill/>
        </p:spPr>
        <p:txBody>
          <a:bodyPr wrap="none" rtlCol="0">
            <a:spAutoFit/>
          </a:bodyPr>
          <a:lstStyle/>
          <a:p>
            <a:r>
              <a:rPr lang="en-US" sz="1600" dirty="0"/>
              <a:t>Salomon and Perkins, 1989; </a:t>
            </a:r>
          </a:p>
          <a:p>
            <a:r>
              <a:rPr lang="en-US" sz="1600" dirty="0"/>
              <a:t>Driscoll, 2013</a:t>
            </a:r>
          </a:p>
        </p:txBody>
      </p:sp>
    </p:spTree>
    <p:extLst>
      <p:ext uri="{BB962C8B-B14F-4D97-AF65-F5344CB8AC3E}">
        <p14:creationId xmlns:p14="http://schemas.microsoft.com/office/powerpoint/2010/main" val="755589212"/>
      </p:ext>
    </p:extLst>
  </p:cSld>
  <p:clrMapOvr>
    <a:masterClrMapping/>
  </p:clrMapOvr>
  <mc:AlternateContent xmlns:mc="http://schemas.openxmlformats.org/markup-compatibility/2006" xmlns:p14="http://schemas.microsoft.com/office/powerpoint/2010/main">
    <mc:Choice Requires="p14">
      <p:transition spd="slow" p14:dur="2000" advTm="33246"/>
    </mc:Choice>
    <mc:Fallback xmlns="">
      <p:transition xmlns:p14="http://schemas.microsoft.com/office/powerpoint/2010/main" spd="slow" advTm="3324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45" y="314979"/>
            <a:ext cx="7691719" cy="1143000"/>
          </a:xfrm>
        </p:spPr>
        <p:txBody>
          <a:bodyPr/>
          <a:lstStyle/>
          <a:p>
            <a:r>
              <a:rPr lang="en-US" dirty="0"/>
              <a:t>Mindful Abstraction</a:t>
            </a:r>
          </a:p>
        </p:txBody>
      </p:sp>
      <p:pic>
        <p:nvPicPr>
          <p:cNvPr id="4" name="Picture 3" descr="amal_thin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428" y="2998943"/>
            <a:ext cx="4035193" cy="4024015"/>
          </a:xfrm>
          <a:prstGeom prst="rect">
            <a:avLst/>
          </a:prstGeom>
        </p:spPr>
      </p:pic>
      <p:sp>
        <p:nvSpPr>
          <p:cNvPr id="5" name="Oval 4"/>
          <p:cNvSpPr/>
          <p:nvPr/>
        </p:nvSpPr>
        <p:spPr>
          <a:xfrm>
            <a:off x="254000" y="1608647"/>
            <a:ext cx="6072909" cy="5080000"/>
          </a:xfrm>
          <a:prstGeom prst="ellipse">
            <a:avLst/>
          </a:prstGeom>
          <a:solidFill>
            <a:schemeClr val="tx2">
              <a:lumMod val="20000"/>
              <a:lumOff val="80000"/>
            </a:schemeClr>
          </a:solidFill>
          <a:ln w="762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2113716" y="1772498"/>
            <a:ext cx="2542106" cy="769441"/>
          </a:xfrm>
          <a:prstGeom prst="rect">
            <a:avLst/>
          </a:prstGeom>
          <a:noFill/>
        </p:spPr>
        <p:txBody>
          <a:bodyPr wrap="none" rtlCol="0">
            <a:spAutoFit/>
          </a:bodyPr>
          <a:lstStyle/>
          <a:p>
            <a:pPr algn="ctr"/>
            <a:r>
              <a:rPr lang="en-US" sz="2200" dirty="0"/>
              <a:t>Knowledge in other</a:t>
            </a:r>
          </a:p>
          <a:p>
            <a:pPr algn="ctr"/>
            <a:r>
              <a:rPr lang="en-US" sz="2200" dirty="0"/>
              <a:t> college classes</a:t>
            </a:r>
          </a:p>
        </p:txBody>
      </p:sp>
      <p:sp>
        <p:nvSpPr>
          <p:cNvPr id="7" name="Oval 6"/>
          <p:cNvSpPr/>
          <p:nvPr/>
        </p:nvSpPr>
        <p:spPr>
          <a:xfrm>
            <a:off x="812253" y="2600321"/>
            <a:ext cx="4889477" cy="4090057"/>
          </a:xfrm>
          <a:prstGeom prst="ellipse">
            <a:avLst/>
          </a:prstGeom>
          <a:solidFill>
            <a:schemeClr val="tx2">
              <a:lumMod val="40000"/>
              <a:lumOff val="60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p:cNvSpPr txBox="1"/>
          <p:nvPr/>
        </p:nvSpPr>
        <p:spPr>
          <a:xfrm>
            <a:off x="2041580" y="2914840"/>
            <a:ext cx="2614242" cy="769441"/>
          </a:xfrm>
          <a:prstGeom prst="rect">
            <a:avLst/>
          </a:prstGeom>
          <a:noFill/>
        </p:spPr>
        <p:txBody>
          <a:bodyPr wrap="none" rtlCol="0">
            <a:spAutoFit/>
          </a:bodyPr>
          <a:lstStyle/>
          <a:p>
            <a:pPr algn="ctr"/>
            <a:r>
              <a:rPr lang="en-US" sz="2200" dirty="0"/>
              <a:t>Knowledge in other </a:t>
            </a:r>
          </a:p>
          <a:p>
            <a:pPr algn="ctr"/>
            <a:r>
              <a:rPr lang="en-US" sz="2200" dirty="0"/>
              <a:t>Disciplinary classes</a:t>
            </a:r>
          </a:p>
        </p:txBody>
      </p:sp>
      <p:sp>
        <p:nvSpPr>
          <p:cNvPr id="9" name="Oval 8"/>
          <p:cNvSpPr/>
          <p:nvPr/>
        </p:nvSpPr>
        <p:spPr>
          <a:xfrm>
            <a:off x="1093821" y="3872538"/>
            <a:ext cx="4331225" cy="2796316"/>
          </a:xfrm>
          <a:prstGeom prst="ellipse">
            <a:avLst/>
          </a:prstGeom>
          <a:solidFill>
            <a:schemeClr val="tx2">
              <a:lumMod val="60000"/>
              <a:lumOff val="40000"/>
            </a:schemeClr>
          </a:solidFill>
          <a:ln w="76200">
            <a:solidFill>
              <a:srgbClr val="1D1E0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TextBox 9"/>
          <p:cNvSpPr txBox="1"/>
          <p:nvPr/>
        </p:nvSpPr>
        <p:spPr>
          <a:xfrm>
            <a:off x="2295545" y="4249052"/>
            <a:ext cx="1977587" cy="769441"/>
          </a:xfrm>
          <a:prstGeom prst="rect">
            <a:avLst/>
          </a:prstGeom>
          <a:noFill/>
        </p:spPr>
        <p:txBody>
          <a:bodyPr wrap="none" rtlCol="0">
            <a:spAutoFit/>
          </a:bodyPr>
          <a:lstStyle/>
          <a:p>
            <a:pPr algn="ctr"/>
            <a:r>
              <a:rPr lang="en-US" sz="2200" dirty="0"/>
              <a:t>Knowledge in </a:t>
            </a:r>
          </a:p>
          <a:p>
            <a:pPr algn="ctr"/>
            <a:r>
              <a:rPr lang="en-US" sz="2200" dirty="0"/>
              <a:t>a specific class</a:t>
            </a:r>
          </a:p>
        </p:txBody>
      </p:sp>
      <p:sp>
        <p:nvSpPr>
          <p:cNvPr id="11" name="Oval 10"/>
          <p:cNvSpPr/>
          <p:nvPr/>
        </p:nvSpPr>
        <p:spPr>
          <a:xfrm>
            <a:off x="1719838" y="5165696"/>
            <a:ext cx="3095100" cy="1481634"/>
          </a:xfrm>
          <a:prstGeom prst="ellipse">
            <a:avLst/>
          </a:prstGeom>
          <a:solidFill>
            <a:srgbClr val="94AB67"/>
          </a:solidFill>
          <a:ln>
            <a:solidFill>
              <a:srgbClr val="1D1E0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2099162" y="5434591"/>
            <a:ext cx="2377574" cy="1107996"/>
          </a:xfrm>
          <a:prstGeom prst="rect">
            <a:avLst/>
          </a:prstGeom>
          <a:noFill/>
        </p:spPr>
        <p:txBody>
          <a:bodyPr wrap="none" rtlCol="0">
            <a:spAutoFit/>
          </a:bodyPr>
          <a:lstStyle/>
          <a:p>
            <a:pPr algn="ctr"/>
            <a:r>
              <a:rPr lang="en-US" sz="2200" dirty="0"/>
              <a:t>Specific skills</a:t>
            </a:r>
          </a:p>
          <a:p>
            <a:pPr algn="ctr"/>
            <a:r>
              <a:rPr lang="en-US" sz="2200" dirty="0"/>
              <a:t>for an assignment</a:t>
            </a:r>
          </a:p>
          <a:p>
            <a:pPr algn="ctr"/>
            <a:r>
              <a:rPr lang="en-US" sz="2200" dirty="0"/>
              <a:t>or activity</a:t>
            </a:r>
          </a:p>
        </p:txBody>
      </p:sp>
      <p:sp>
        <p:nvSpPr>
          <p:cNvPr id="13" name="TextBox 12"/>
          <p:cNvSpPr txBox="1"/>
          <p:nvPr/>
        </p:nvSpPr>
        <p:spPr>
          <a:xfrm>
            <a:off x="6082439" y="1463233"/>
            <a:ext cx="2722925" cy="1154162"/>
          </a:xfrm>
          <a:prstGeom prst="rect">
            <a:avLst/>
          </a:prstGeom>
          <a:noFill/>
        </p:spPr>
        <p:txBody>
          <a:bodyPr wrap="none" rtlCol="0">
            <a:spAutoFit/>
          </a:bodyPr>
          <a:lstStyle/>
          <a:p>
            <a:pPr algn="ctr"/>
            <a:r>
              <a:rPr lang="en-US" sz="2300" dirty="0"/>
              <a:t>Knowledge beyond </a:t>
            </a:r>
          </a:p>
          <a:p>
            <a:pPr algn="ctr"/>
            <a:r>
              <a:rPr lang="en-US" sz="2300" dirty="0"/>
              <a:t>College (workplace, </a:t>
            </a:r>
          </a:p>
          <a:p>
            <a:pPr algn="ctr"/>
            <a:r>
              <a:rPr lang="en-US" sz="2300" dirty="0"/>
              <a:t>civic, personal)</a:t>
            </a:r>
          </a:p>
        </p:txBody>
      </p:sp>
    </p:spTree>
    <p:extLst>
      <p:ext uri="{BB962C8B-B14F-4D97-AF65-F5344CB8AC3E}">
        <p14:creationId xmlns:p14="http://schemas.microsoft.com/office/powerpoint/2010/main" val="2913215186"/>
      </p:ext>
    </p:extLst>
  </p:cSld>
  <p:clrMapOvr>
    <a:masterClrMapping/>
  </p:clrMapOvr>
  <mc:AlternateContent xmlns:mc="http://schemas.openxmlformats.org/markup-compatibility/2006" xmlns:p14="http://schemas.microsoft.com/office/powerpoint/2010/main">
    <mc:Choice Requires="p14">
      <p:transition spd="slow" p14:dur="2000" advTm="45161"/>
    </mc:Choice>
    <mc:Fallback xmlns="">
      <p:transition xmlns:p14="http://schemas.microsoft.com/office/powerpoint/2010/main" spd="slow" advTm="451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45" y="314979"/>
            <a:ext cx="7691719" cy="1143000"/>
          </a:xfrm>
        </p:spPr>
        <p:txBody>
          <a:bodyPr/>
          <a:lstStyle/>
          <a:p>
            <a:r>
              <a:rPr lang="en-US" dirty="0"/>
              <a:t>Mindful Abstraction</a:t>
            </a:r>
          </a:p>
        </p:txBody>
      </p:sp>
      <p:sp>
        <p:nvSpPr>
          <p:cNvPr id="5" name="Oval 4"/>
          <p:cNvSpPr/>
          <p:nvPr/>
        </p:nvSpPr>
        <p:spPr>
          <a:xfrm>
            <a:off x="254000" y="1608647"/>
            <a:ext cx="6072909" cy="5080000"/>
          </a:xfrm>
          <a:prstGeom prst="ellipse">
            <a:avLst/>
          </a:prstGeom>
          <a:solidFill>
            <a:schemeClr val="tx2">
              <a:lumMod val="20000"/>
              <a:lumOff val="80000"/>
            </a:schemeClr>
          </a:solidFill>
          <a:ln>
            <a:solidFill>
              <a:schemeClr val="bg2">
                <a:lumMod val="1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1623732" y="2114001"/>
            <a:ext cx="3909532" cy="430887"/>
          </a:xfrm>
          <a:prstGeom prst="rect">
            <a:avLst/>
          </a:prstGeom>
          <a:noFill/>
        </p:spPr>
        <p:txBody>
          <a:bodyPr wrap="none" rtlCol="0">
            <a:spAutoFit/>
          </a:bodyPr>
          <a:lstStyle/>
          <a:p>
            <a:r>
              <a:rPr lang="en-US" sz="2200" b="1" dirty="0"/>
              <a:t>Knowledge in College Classes</a:t>
            </a:r>
          </a:p>
        </p:txBody>
      </p:sp>
      <p:sp>
        <p:nvSpPr>
          <p:cNvPr id="7" name="Oval 6"/>
          <p:cNvSpPr/>
          <p:nvPr/>
        </p:nvSpPr>
        <p:spPr>
          <a:xfrm>
            <a:off x="848414" y="2579071"/>
            <a:ext cx="4889477" cy="4090057"/>
          </a:xfrm>
          <a:prstGeom prst="ellipse">
            <a:avLst/>
          </a:prstGeom>
          <a:solidFill>
            <a:schemeClr val="tx2">
              <a:lumMod val="40000"/>
              <a:lumOff val="60000"/>
            </a:schemeClr>
          </a:solidFill>
          <a:ln>
            <a:solidFill>
              <a:schemeClr val="bg2">
                <a:lumMod val="1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27353" y="2891323"/>
            <a:ext cx="2113968" cy="769441"/>
          </a:xfrm>
          <a:prstGeom prst="rect">
            <a:avLst/>
          </a:prstGeom>
          <a:noFill/>
        </p:spPr>
        <p:txBody>
          <a:bodyPr wrap="none" rtlCol="0">
            <a:spAutoFit/>
          </a:bodyPr>
          <a:lstStyle/>
          <a:p>
            <a:pPr algn="ctr"/>
            <a:r>
              <a:rPr lang="en-US" sz="2200" b="1" dirty="0"/>
              <a:t>Knowledge in </a:t>
            </a:r>
          </a:p>
          <a:p>
            <a:pPr algn="ctr"/>
            <a:r>
              <a:rPr lang="en-US" sz="2200" b="1" dirty="0"/>
              <a:t>English Classes</a:t>
            </a:r>
          </a:p>
        </p:txBody>
      </p:sp>
      <p:sp>
        <p:nvSpPr>
          <p:cNvPr id="9" name="Oval 8"/>
          <p:cNvSpPr/>
          <p:nvPr/>
        </p:nvSpPr>
        <p:spPr>
          <a:xfrm>
            <a:off x="1093821" y="3872538"/>
            <a:ext cx="4331225" cy="2796316"/>
          </a:xfrm>
          <a:prstGeom prst="ellipse">
            <a:avLst/>
          </a:prstGeom>
          <a:solidFill>
            <a:schemeClr val="tx2">
              <a:lumMod val="60000"/>
              <a:lumOff val="40000"/>
            </a:schemeClr>
          </a:solidFill>
          <a:ln>
            <a:solidFill>
              <a:srgbClr val="1D1E0E"/>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2295545" y="4249052"/>
            <a:ext cx="1977587" cy="769441"/>
          </a:xfrm>
          <a:prstGeom prst="rect">
            <a:avLst/>
          </a:prstGeom>
          <a:noFill/>
        </p:spPr>
        <p:txBody>
          <a:bodyPr wrap="none" rtlCol="0">
            <a:spAutoFit/>
          </a:bodyPr>
          <a:lstStyle/>
          <a:p>
            <a:pPr algn="ctr"/>
            <a:r>
              <a:rPr lang="en-US" sz="2200" b="1" dirty="0"/>
              <a:t>Knowledge in </a:t>
            </a:r>
          </a:p>
          <a:p>
            <a:pPr algn="ctr"/>
            <a:r>
              <a:rPr lang="en-US" sz="2200" b="1" dirty="0"/>
              <a:t>a specific class</a:t>
            </a:r>
          </a:p>
        </p:txBody>
      </p:sp>
      <p:sp>
        <p:nvSpPr>
          <p:cNvPr id="11" name="Oval 10"/>
          <p:cNvSpPr/>
          <p:nvPr/>
        </p:nvSpPr>
        <p:spPr>
          <a:xfrm>
            <a:off x="1719838" y="5165696"/>
            <a:ext cx="3095100" cy="1481634"/>
          </a:xfrm>
          <a:prstGeom prst="ellipse">
            <a:avLst/>
          </a:prstGeom>
          <a:solidFill>
            <a:srgbClr val="94AB67"/>
          </a:solidFill>
          <a:ln>
            <a:solidFill>
              <a:srgbClr val="1D1E0E"/>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2099162" y="5434591"/>
            <a:ext cx="2377574" cy="1107996"/>
          </a:xfrm>
          <a:prstGeom prst="rect">
            <a:avLst/>
          </a:prstGeom>
          <a:noFill/>
        </p:spPr>
        <p:txBody>
          <a:bodyPr wrap="none" rtlCol="0">
            <a:spAutoFit/>
          </a:bodyPr>
          <a:lstStyle/>
          <a:p>
            <a:pPr algn="ctr"/>
            <a:r>
              <a:rPr lang="en-US" sz="2200" b="1" dirty="0"/>
              <a:t>Specific skills</a:t>
            </a:r>
          </a:p>
          <a:p>
            <a:pPr algn="ctr"/>
            <a:r>
              <a:rPr lang="en-US" sz="2200" b="1" dirty="0"/>
              <a:t>for an assignment</a:t>
            </a:r>
          </a:p>
          <a:p>
            <a:pPr algn="ctr"/>
            <a:r>
              <a:rPr lang="en-US" sz="2200" b="1" dirty="0"/>
              <a:t>or activity</a:t>
            </a:r>
          </a:p>
        </p:txBody>
      </p:sp>
      <p:sp>
        <p:nvSpPr>
          <p:cNvPr id="13" name="TextBox 12"/>
          <p:cNvSpPr txBox="1"/>
          <p:nvPr/>
        </p:nvSpPr>
        <p:spPr>
          <a:xfrm>
            <a:off x="5484955" y="1608647"/>
            <a:ext cx="3710118" cy="446276"/>
          </a:xfrm>
          <a:prstGeom prst="rect">
            <a:avLst/>
          </a:prstGeom>
          <a:noFill/>
        </p:spPr>
        <p:txBody>
          <a:bodyPr wrap="none" rtlCol="0">
            <a:spAutoFit/>
          </a:bodyPr>
          <a:lstStyle/>
          <a:p>
            <a:r>
              <a:rPr lang="en-US" sz="2300" b="1" dirty="0"/>
              <a:t>Knowledge beyond College</a:t>
            </a:r>
          </a:p>
        </p:txBody>
      </p:sp>
      <p:cxnSp>
        <p:nvCxnSpPr>
          <p:cNvPr id="15" name="Straight Arrow Connector 14"/>
          <p:cNvCxnSpPr/>
          <p:nvPr/>
        </p:nvCxnSpPr>
        <p:spPr>
          <a:xfrm flipV="1">
            <a:off x="4468954" y="5018493"/>
            <a:ext cx="345984" cy="685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4621354" y="3906403"/>
            <a:ext cx="345984" cy="685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4814938" y="2891323"/>
            <a:ext cx="345984" cy="685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H="1" flipV="1">
            <a:off x="1551294" y="2749533"/>
            <a:ext cx="436057" cy="6852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flipV="1">
            <a:off x="1623732" y="3906618"/>
            <a:ext cx="436057" cy="6852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flipV="1">
            <a:off x="1841760" y="5018492"/>
            <a:ext cx="436057" cy="6852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5252054" y="2064236"/>
            <a:ext cx="345984" cy="6852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flipV="1">
            <a:off x="1333265" y="1721587"/>
            <a:ext cx="436057" cy="6852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3" name="Picture 22" descr="amal_thinks.png">
            <a:extLst>
              <a:ext uri="{FF2B5EF4-FFF2-40B4-BE49-F238E27FC236}">
                <a16:creationId xmlns:a16="http://schemas.microsoft.com/office/drawing/2014/main" id="{07AB0FA4-B48E-8147-BBA7-12C7681C3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428" y="2998943"/>
            <a:ext cx="4035193" cy="4024015"/>
          </a:xfrm>
          <a:prstGeom prst="rect">
            <a:avLst/>
          </a:prstGeom>
        </p:spPr>
      </p:pic>
    </p:spTree>
    <p:extLst>
      <p:ext uri="{BB962C8B-B14F-4D97-AF65-F5344CB8AC3E}">
        <p14:creationId xmlns:p14="http://schemas.microsoft.com/office/powerpoint/2010/main" val="3473416798"/>
      </p:ext>
    </p:extLst>
  </p:cSld>
  <p:clrMapOvr>
    <a:masterClrMapping/>
  </p:clrMapOvr>
  <mc:AlternateContent xmlns:mc="http://schemas.openxmlformats.org/markup-compatibility/2006" xmlns:p14="http://schemas.microsoft.com/office/powerpoint/2010/main">
    <mc:Choice Requires="p14">
      <p:transition spd="slow" p14:dur="2000" advTm="12508"/>
    </mc:Choice>
    <mc:Fallback xmlns="">
      <p:transition xmlns:p14="http://schemas.microsoft.com/office/powerpoint/2010/main" spd="slow" advTm="125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55F9-D0C2-284A-8DB4-1F83393D187E}"/>
              </a:ext>
            </a:extLst>
          </p:cNvPr>
          <p:cNvSpPr>
            <a:spLocks noGrp="1"/>
          </p:cNvSpPr>
          <p:nvPr>
            <p:ph type="title"/>
          </p:nvPr>
        </p:nvSpPr>
        <p:spPr>
          <a:xfrm>
            <a:off x="814631" y="2571482"/>
            <a:ext cx="7691719" cy="1143000"/>
          </a:xfrm>
        </p:spPr>
        <p:txBody>
          <a:bodyPr/>
          <a:lstStyle/>
          <a:p>
            <a:r>
              <a:rPr lang="en-US" dirty="0"/>
              <a:t>How can we promote mindful abstraction, and thus, transfer?</a:t>
            </a:r>
          </a:p>
        </p:txBody>
      </p:sp>
    </p:spTree>
    <p:extLst>
      <p:ext uri="{BB962C8B-B14F-4D97-AF65-F5344CB8AC3E}">
        <p14:creationId xmlns:p14="http://schemas.microsoft.com/office/powerpoint/2010/main" val="346615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t>For successful transfer students need:</a:t>
            </a:r>
            <a:endParaRPr lang="en-US" sz="3600" dirty="0"/>
          </a:p>
        </p:txBody>
      </p:sp>
      <p:sp>
        <p:nvSpPr>
          <p:cNvPr id="6" name="Content Placeholder 5"/>
          <p:cNvSpPr>
            <a:spLocks noGrp="1"/>
          </p:cNvSpPr>
          <p:nvPr>
            <p:ph idx="1"/>
          </p:nvPr>
        </p:nvSpPr>
        <p:spPr>
          <a:xfrm>
            <a:off x="726141" y="1586753"/>
            <a:ext cx="7691719" cy="4854494"/>
          </a:xfrm>
        </p:spPr>
        <p:txBody>
          <a:bodyPr>
            <a:normAutofit fontScale="92500" lnSpcReduction="10000"/>
          </a:bodyPr>
          <a:lstStyle/>
          <a:p>
            <a:r>
              <a:rPr lang="en-US" dirty="0">
                <a:solidFill>
                  <a:schemeClr val="tx1"/>
                </a:solidFill>
              </a:rPr>
              <a:t>Rich, initial learning contexts that support content development and transfer</a:t>
            </a:r>
          </a:p>
          <a:p>
            <a:pPr lvl="1"/>
            <a:r>
              <a:rPr lang="en-US" dirty="0">
                <a:solidFill>
                  <a:schemeClr val="tx1"/>
                </a:solidFill>
              </a:rPr>
              <a:t>Clear and direct activities in classes that facilitate transfer </a:t>
            </a:r>
          </a:p>
          <a:p>
            <a:pPr lvl="1"/>
            <a:r>
              <a:rPr lang="en-US" dirty="0">
                <a:solidFill>
                  <a:schemeClr val="tx1"/>
                </a:solidFill>
              </a:rPr>
              <a:t>Understanding how learning works and themselves as learners</a:t>
            </a:r>
          </a:p>
          <a:p>
            <a:pPr lvl="1"/>
            <a:r>
              <a:rPr lang="en-US" dirty="0">
                <a:solidFill>
                  <a:schemeClr val="tx1"/>
                </a:solidFill>
              </a:rPr>
              <a:t>Explicit discussion and activities that connect learning between domains</a:t>
            </a:r>
          </a:p>
          <a:p>
            <a:pPr lvl="1"/>
            <a:r>
              <a:rPr lang="en-US" dirty="0">
                <a:solidFill>
                  <a:schemeClr val="tx1"/>
                </a:solidFill>
              </a:rPr>
              <a:t>Encouraging</a:t>
            </a:r>
            <a:r>
              <a:rPr lang="en-US" i="1" dirty="0">
                <a:solidFill>
                  <a:schemeClr val="tx1"/>
                </a:solidFill>
              </a:rPr>
              <a:t> mindful abstraction </a:t>
            </a:r>
            <a:r>
              <a:rPr lang="en-US" dirty="0">
                <a:solidFill>
                  <a:schemeClr val="tx1"/>
                </a:solidFill>
              </a:rPr>
              <a:t>of</a:t>
            </a:r>
            <a:r>
              <a:rPr lang="en-US" i="1" dirty="0">
                <a:solidFill>
                  <a:schemeClr val="tx1"/>
                </a:solidFill>
              </a:rPr>
              <a:t> </a:t>
            </a:r>
            <a:r>
              <a:rPr lang="en-US" dirty="0">
                <a:solidFill>
                  <a:schemeClr val="tx1"/>
                </a:solidFill>
              </a:rPr>
              <a:t>their learning so that they can transfer </a:t>
            </a:r>
          </a:p>
          <a:p>
            <a:r>
              <a:rPr lang="en-US" dirty="0">
                <a:solidFill>
                  <a:schemeClr val="tx1"/>
                </a:solidFill>
              </a:rPr>
              <a:t>Support structures for long-term learning, to engage in </a:t>
            </a:r>
            <a:r>
              <a:rPr lang="en-US" i="1" dirty="0">
                <a:solidFill>
                  <a:schemeClr val="tx1"/>
                </a:solidFill>
              </a:rPr>
              <a:t>connecting their learning</a:t>
            </a:r>
            <a:r>
              <a:rPr lang="en-US" dirty="0">
                <a:solidFill>
                  <a:schemeClr val="tx1"/>
                </a:solidFill>
              </a:rPr>
              <a:t> to new places</a:t>
            </a:r>
            <a:endParaRPr lang="en-US" i="1" dirty="0">
              <a:solidFill>
                <a:schemeClr val="tx1"/>
              </a:solidFill>
            </a:endParaRPr>
          </a:p>
          <a:p>
            <a:pPr lvl="1"/>
            <a:r>
              <a:rPr lang="en-US" dirty="0">
                <a:solidFill>
                  <a:schemeClr val="tx1"/>
                </a:solidFill>
              </a:rPr>
              <a:t>Opportunities throughout the curricula to encourage transfer and cultivate a “transfer focused mindset”</a:t>
            </a:r>
          </a:p>
          <a:p>
            <a:pPr lvl="1"/>
            <a:endParaRPr lang="en-US" dirty="0"/>
          </a:p>
        </p:txBody>
      </p:sp>
      <p:sp>
        <p:nvSpPr>
          <p:cNvPr id="2" name="TextBox 1">
            <a:extLst>
              <a:ext uri="{FF2B5EF4-FFF2-40B4-BE49-F238E27FC236}">
                <a16:creationId xmlns:a16="http://schemas.microsoft.com/office/drawing/2014/main" id="{D3ADC6CE-977B-9B45-ADBE-23EFFF8B45F6}"/>
              </a:ext>
            </a:extLst>
          </p:cNvPr>
          <p:cNvSpPr txBox="1"/>
          <p:nvPr/>
        </p:nvSpPr>
        <p:spPr>
          <a:xfrm>
            <a:off x="86061" y="6488668"/>
            <a:ext cx="1552028" cy="369332"/>
          </a:xfrm>
          <a:prstGeom prst="rect">
            <a:avLst/>
          </a:prstGeom>
          <a:noFill/>
        </p:spPr>
        <p:txBody>
          <a:bodyPr wrap="none" rtlCol="0">
            <a:spAutoFit/>
          </a:bodyPr>
          <a:lstStyle/>
          <a:p>
            <a:r>
              <a:rPr lang="en-US" dirty="0"/>
              <a:t>Driscoll, 2013</a:t>
            </a:r>
          </a:p>
        </p:txBody>
      </p:sp>
    </p:spTree>
    <p:extLst>
      <p:ext uri="{BB962C8B-B14F-4D97-AF65-F5344CB8AC3E}">
        <p14:creationId xmlns:p14="http://schemas.microsoft.com/office/powerpoint/2010/main" val="2402778831"/>
      </p:ext>
    </p:extLst>
  </p:cSld>
  <p:clrMapOvr>
    <a:masterClrMapping/>
  </p:clrMapOvr>
  <mc:AlternateContent xmlns:mc="http://schemas.openxmlformats.org/markup-compatibility/2006" xmlns:p14="http://schemas.microsoft.com/office/powerpoint/2010/main">
    <mc:Choice Requires="p14">
      <p:transition spd="slow" p14:dur="2000" advTm="67130"/>
    </mc:Choice>
    <mc:Fallback xmlns="">
      <p:transition xmlns:p14="http://schemas.microsoft.com/office/powerpoint/2010/main" spd="slow" advTm="6713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E48C-74A5-E043-B6EC-6854983589F1}"/>
              </a:ext>
            </a:extLst>
          </p:cNvPr>
          <p:cNvSpPr>
            <a:spLocks noGrp="1"/>
          </p:cNvSpPr>
          <p:nvPr>
            <p:ph type="title"/>
          </p:nvPr>
        </p:nvSpPr>
        <p:spPr>
          <a:xfrm>
            <a:off x="848061" y="944899"/>
            <a:ext cx="7691719" cy="1143000"/>
          </a:xfrm>
        </p:spPr>
        <p:txBody>
          <a:bodyPr/>
          <a:lstStyle/>
          <a:p>
            <a:r>
              <a:rPr lang="en-US" dirty="0"/>
              <a:t>Connection is the key to transfer. </a:t>
            </a:r>
          </a:p>
        </p:txBody>
      </p:sp>
      <p:sp>
        <p:nvSpPr>
          <p:cNvPr id="4" name="Oval 3">
            <a:extLst>
              <a:ext uri="{FF2B5EF4-FFF2-40B4-BE49-F238E27FC236}">
                <a16:creationId xmlns:a16="http://schemas.microsoft.com/office/drawing/2014/main" id="{F45D463F-2AA3-E440-B97F-04241AF52FA8}"/>
              </a:ext>
            </a:extLst>
          </p:cNvPr>
          <p:cNvSpPr/>
          <p:nvPr/>
        </p:nvSpPr>
        <p:spPr>
          <a:xfrm>
            <a:off x="3362960" y="3285252"/>
            <a:ext cx="2661920" cy="2418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tx1"/>
                </a:solidFill>
              </a:rPr>
              <a:t>Your Course</a:t>
            </a:r>
          </a:p>
          <a:p>
            <a:pPr algn="ctr"/>
            <a:endParaRPr lang="en-US" sz="3600" b="1" dirty="0">
              <a:solidFill>
                <a:schemeClr val="tx1"/>
              </a:solidFill>
            </a:endParaRPr>
          </a:p>
        </p:txBody>
      </p:sp>
      <p:sp>
        <p:nvSpPr>
          <p:cNvPr id="5" name="TextBox 4">
            <a:extLst>
              <a:ext uri="{FF2B5EF4-FFF2-40B4-BE49-F238E27FC236}">
                <a16:creationId xmlns:a16="http://schemas.microsoft.com/office/drawing/2014/main" id="{04C41AF0-DFDB-E141-9AAA-C8F9E33531EB}"/>
              </a:ext>
            </a:extLst>
          </p:cNvPr>
          <p:cNvSpPr txBox="1"/>
          <p:nvPr/>
        </p:nvSpPr>
        <p:spPr>
          <a:xfrm>
            <a:off x="848061" y="4741870"/>
            <a:ext cx="1669175" cy="461665"/>
          </a:xfrm>
          <a:prstGeom prst="rect">
            <a:avLst/>
          </a:prstGeom>
          <a:noFill/>
        </p:spPr>
        <p:txBody>
          <a:bodyPr wrap="none" rtlCol="0">
            <a:spAutoFit/>
          </a:bodyPr>
          <a:lstStyle/>
          <a:p>
            <a:r>
              <a:rPr lang="en-US" sz="2400" b="1" dirty="0"/>
              <a:t>Transfer in</a:t>
            </a:r>
          </a:p>
        </p:txBody>
      </p:sp>
      <p:sp>
        <p:nvSpPr>
          <p:cNvPr id="6" name="TextBox 5">
            <a:extLst>
              <a:ext uri="{FF2B5EF4-FFF2-40B4-BE49-F238E27FC236}">
                <a16:creationId xmlns:a16="http://schemas.microsoft.com/office/drawing/2014/main" id="{AF238DB0-BD2F-8241-A2EB-4C1268819ED5}"/>
              </a:ext>
            </a:extLst>
          </p:cNvPr>
          <p:cNvSpPr txBox="1"/>
          <p:nvPr/>
        </p:nvSpPr>
        <p:spPr>
          <a:xfrm>
            <a:off x="6499465" y="4754879"/>
            <a:ext cx="1845505" cy="461665"/>
          </a:xfrm>
          <a:prstGeom prst="rect">
            <a:avLst/>
          </a:prstGeom>
          <a:noFill/>
        </p:spPr>
        <p:txBody>
          <a:bodyPr wrap="none" rtlCol="0">
            <a:spAutoFit/>
          </a:bodyPr>
          <a:lstStyle/>
          <a:p>
            <a:r>
              <a:rPr lang="en-US" sz="2400" b="1" dirty="0"/>
              <a:t>Transfer out</a:t>
            </a:r>
          </a:p>
        </p:txBody>
      </p:sp>
      <p:sp>
        <p:nvSpPr>
          <p:cNvPr id="7" name="TextBox 6">
            <a:extLst>
              <a:ext uri="{FF2B5EF4-FFF2-40B4-BE49-F238E27FC236}">
                <a16:creationId xmlns:a16="http://schemas.microsoft.com/office/drawing/2014/main" id="{A0AF0884-12A4-3F47-8626-F38B0B4CB012}"/>
              </a:ext>
            </a:extLst>
          </p:cNvPr>
          <p:cNvSpPr txBox="1"/>
          <p:nvPr/>
        </p:nvSpPr>
        <p:spPr>
          <a:xfrm>
            <a:off x="3993985" y="4932061"/>
            <a:ext cx="1399870" cy="830997"/>
          </a:xfrm>
          <a:prstGeom prst="rect">
            <a:avLst/>
          </a:prstGeom>
          <a:noFill/>
        </p:spPr>
        <p:txBody>
          <a:bodyPr wrap="none" rtlCol="0">
            <a:spAutoFit/>
          </a:bodyPr>
          <a:lstStyle/>
          <a:p>
            <a:pPr algn="ctr"/>
            <a:r>
              <a:rPr lang="en-US" sz="2400" b="1" dirty="0"/>
              <a:t>Transfer </a:t>
            </a:r>
          </a:p>
          <a:p>
            <a:pPr algn="ctr"/>
            <a:r>
              <a:rPr lang="en-US" sz="2400" b="1" dirty="0"/>
              <a:t>within</a:t>
            </a:r>
          </a:p>
        </p:txBody>
      </p:sp>
      <p:sp>
        <p:nvSpPr>
          <p:cNvPr id="8" name="TextBox 7">
            <a:extLst>
              <a:ext uri="{FF2B5EF4-FFF2-40B4-BE49-F238E27FC236}">
                <a16:creationId xmlns:a16="http://schemas.microsoft.com/office/drawing/2014/main" id="{80A5647E-1BC3-9146-ADE2-03B89E6E333F}"/>
              </a:ext>
            </a:extLst>
          </p:cNvPr>
          <p:cNvSpPr txBox="1"/>
          <p:nvPr/>
        </p:nvSpPr>
        <p:spPr>
          <a:xfrm>
            <a:off x="3578807" y="6089412"/>
            <a:ext cx="2230226" cy="461665"/>
          </a:xfrm>
          <a:prstGeom prst="rect">
            <a:avLst/>
          </a:prstGeom>
          <a:noFill/>
        </p:spPr>
        <p:txBody>
          <a:bodyPr wrap="none" rtlCol="0">
            <a:spAutoFit/>
          </a:bodyPr>
          <a:lstStyle/>
          <a:p>
            <a:r>
              <a:rPr lang="en-US" sz="2400" b="1" dirty="0"/>
              <a:t>Transfer across</a:t>
            </a:r>
          </a:p>
        </p:txBody>
      </p:sp>
      <p:cxnSp>
        <p:nvCxnSpPr>
          <p:cNvPr id="10" name="Straight Arrow Connector 9">
            <a:extLst>
              <a:ext uri="{FF2B5EF4-FFF2-40B4-BE49-F238E27FC236}">
                <a16:creationId xmlns:a16="http://schemas.microsoft.com/office/drawing/2014/main" id="{CCE66925-3FFD-EF47-B1C9-809CA6644543}"/>
              </a:ext>
            </a:extLst>
          </p:cNvPr>
          <p:cNvCxnSpPr/>
          <p:nvPr/>
        </p:nvCxnSpPr>
        <p:spPr>
          <a:xfrm>
            <a:off x="1666240" y="4494292"/>
            <a:ext cx="1524000" cy="0"/>
          </a:xfrm>
          <a:prstGeom prst="straightConnector1">
            <a:avLst/>
          </a:prstGeom>
          <a:ln w="152400">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EF2DB0F-1BF2-0B4D-B440-91A16DC65569}"/>
              </a:ext>
            </a:extLst>
          </p:cNvPr>
          <p:cNvCxnSpPr/>
          <p:nvPr/>
        </p:nvCxnSpPr>
        <p:spPr>
          <a:xfrm>
            <a:off x="6350000" y="4487703"/>
            <a:ext cx="1524000" cy="0"/>
          </a:xfrm>
          <a:prstGeom prst="straightConnector1">
            <a:avLst/>
          </a:prstGeom>
          <a:ln w="1524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09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Workshop Overview </a:t>
            </a:r>
          </a:p>
        </p:txBody>
      </p:sp>
      <p:sp>
        <p:nvSpPr>
          <p:cNvPr id="3" name="Content Placeholder 2"/>
          <p:cNvSpPr>
            <a:spLocks noGrp="1"/>
          </p:cNvSpPr>
          <p:nvPr>
            <p:ph idx="1"/>
          </p:nvPr>
        </p:nvSpPr>
        <p:spPr>
          <a:xfrm>
            <a:off x="726141" y="1586753"/>
            <a:ext cx="8014210" cy="5021034"/>
          </a:xfrm>
        </p:spPr>
        <p:txBody>
          <a:bodyPr>
            <a:normAutofit/>
          </a:bodyPr>
          <a:lstStyle/>
          <a:p>
            <a:r>
              <a:rPr lang="en-US" dirty="0">
                <a:solidFill>
                  <a:schemeClr val="tx1"/>
                </a:solidFill>
              </a:rPr>
              <a:t>Activity #1 - Block Activity </a:t>
            </a:r>
          </a:p>
          <a:p>
            <a:r>
              <a:rPr lang="en-US" dirty="0">
                <a:solidFill>
                  <a:schemeClr val="tx1"/>
                </a:solidFill>
              </a:rPr>
              <a:t>Part I: Introduction to Learning Transfer &amp; Challenges</a:t>
            </a:r>
          </a:p>
          <a:p>
            <a:pPr lvl="1"/>
            <a:r>
              <a:rPr lang="en-US" dirty="0">
                <a:solidFill>
                  <a:schemeClr val="tx1"/>
                </a:solidFill>
              </a:rPr>
              <a:t>Activity #2: Key Challenges</a:t>
            </a:r>
          </a:p>
          <a:p>
            <a:r>
              <a:rPr lang="en-US" dirty="0">
                <a:solidFill>
                  <a:schemeClr val="tx1"/>
                </a:solidFill>
              </a:rPr>
              <a:t>Part II: Teaching for Transfer</a:t>
            </a:r>
          </a:p>
          <a:p>
            <a:pPr lvl="1"/>
            <a:r>
              <a:rPr lang="en-US" dirty="0">
                <a:solidFill>
                  <a:schemeClr val="tx1"/>
                </a:solidFill>
              </a:rPr>
              <a:t>Activity #3: Transfer Planning</a:t>
            </a:r>
          </a:p>
          <a:p>
            <a:pPr lvl="1"/>
            <a:r>
              <a:rPr lang="en-US" dirty="0">
                <a:solidFill>
                  <a:schemeClr val="tx1"/>
                </a:solidFill>
              </a:rPr>
              <a:t>Discussion and Questions</a:t>
            </a:r>
          </a:p>
        </p:txBody>
      </p:sp>
    </p:spTree>
  </p:cSld>
  <p:clrMapOvr>
    <a:masterClrMapping/>
  </p:clrMapOvr>
  <mc:AlternateContent xmlns:mc="http://schemas.openxmlformats.org/markup-compatibility/2006" xmlns:p14="http://schemas.microsoft.com/office/powerpoint/2010/main">
    <mc:Choice Requires="p14">
      <p:transition spd="slow" p14:dur="2000" advTm="38674"/>
    </mc:Choice>
    <mc:Fallback xmlns="">
      <p:transition xmlns:p14="http://schemas.microsoft.com/office/powerpoint/2010/main" spd="slow" advTm="386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9523-73C4-3A4D-9C17-88B949DC78E6}"/>
              </a:ext>
            </a:extLst>
          </p:cNvPr>
          <p:cNvSpPr>
            <a:spLocks noGrp="1"/>
          </p:cNvSpPr>
          <p:nvPr>
            <p:ph type="title"/>
          </p:nvPr>
        </p:nvSpPr>
        <p:spPr/>
        <p:txBody>
          <a:bodyPr/>
          <a:lstStyle/>
          <a:p>
            <a:r>
              <a:rPr lang="en-US" sz="4000" dirty="0"/>
              <a:t>Beginning of Term: Activating Prior Knowledge or “Transfer In”</a:t>
            </a:r>
          </a:p>
        </p:txBody>
      </p:sp>
      <p:sp>
        <p:nvSpPr>
          <p:cNvPr id="3" name="Content Placeholder 2">
            <a:extLst>
              <a:ext uri="{FF2B5EF4-FFF2-40B4-BE49-F238E27FC236}">
                <a16:creationId xmlns:a16="http://schemas.microsoft.com/office/drawing/2014/main" id="{65DE0F0F-3801-B940-A5B5-3C23BDDDCFD5}"/>
              </a:ext>
            </a:extLst>
          </p:cNvPr>
          <p:cNvSpPr>
            <a:spLocks noGrp="1"/>
          </p:cNvSpPr>
          <p:nvPr>
            <p:ph idx="1"/>
          </p:nvPr>
        </p:nvSpPr>
        <p:spPr>
          <a:xfrm>
            <a:off x="406400" y="1918448"/>
            <a:ext cx="8534399" cy="4522992"/>
          </a:xfrm>
        </p:spPr>
        <p:txBody>
          <a:bodyPr>
            <a:normAutofit/>
          </a:bodyPr>
          <a:lstStyle/>
          <a:p>
            <a:r>
              <a:rPr lang="en-US" dirty="0">
                <a:solidFill>
                  <a:schemeClr val="tx1"/>
                </a:solidFill>
              </a:rPr>
              <a:t>Reflection and activities at beginning of course to activate prior knowledge and help students bring it into the course</a:t>
            </a:r>
          </a:p>
          <a:p>
            <a:pPr lvl="1"/>
            <a:r>
              <a:rPr lang="en-US" dirty="0">
                <a:solidFill>
                  <a:schemeClr val="tx1"/>
                </a:solidFill>
              </a:rPr>
              <a:t>Examples: </a:t>
            </a:r>
          </a:p>
          <a:p>
            <a:pPr lvl="2"/>
            <a:r>
              <a:rPr lang="en-US" dirty="0">
                <a:solidFill>
                  <a:schemeClr val="tx1"/>
                </a:solidFill>
              </a:rPr>
              <a:t>Creating a “toolkit” that a students describe at the start of the term and “add to” throughout the term (threshold concepts)</a:t>
            </a:r>
          </a:p>
          <a:p>
            <a:pPr lvl="2"/>
            <a:r>
              <a:rPr lang="en-US" dirty="0">
                <a:solidFill>
                  <a:schemeClr val="tx1"/>
                </a:solidFill>
              </a:rPr>
              <a:t>Reflecting on previous learning experiences and key knowledge</a:t>
            </a:r>
          </a:p>
          <a:p>
            <a:pPr lvl="2"/>
            <a:r>
              <a:rPr lang="en-US" dirty="0">
                <a:solidFill>
                  <a:schemeClr val="tx1"/>
                </a:solidFill>
              </a:rPr>
              <a:t>Asking them to engage with use prior knowledge and then showing how it will be built upon in course</a:t>
            </a:r>
          </a:p>
          <a:p>
            <a:pPr lvl="2"/>
            <a:r>
              <a:rPr lang="en-US" dirty="0">
                <a:solidFill>
                  <a:schemeClr val="tx1"/>
                </a:solidFill>
              </a:rPr>
              <a:t>Activities that require them to draw upon previous prerequisite course knowledge (accountability)</a:t>
            </a:r>
          </a:p>
        </p:txBody>
      </p:sp>
      <p:sp>
        <p:nvSpPr>
          <p:cNvPr id="4" name="TextBox 3">
            <a:extLst>
              <a:ext uri="{FF2B5EF4-FFF2-40B4-BE49-F238E27FC236}">
                <a16:creationId xmlns:a16="http://schemas.microsoft.com/office/drawing/2014/main" id="{1A9C7FEB-0F9A-054D-91DE-A184C441E106}"/>
              </a:ext>
            </a:extLst>
          </p:cNvPr>
          <p:cNvSpPr txBox="1"/>
          <p:nvPr/>
        </p:nvSpPr>
        <p:spPr>
          <a:xfrm>
            <a:off x="0" y="6441440"/>
            <a:ext cx="2937022" cy="369332"/>
          </a:xfrm>
          <a:prstGeom prst="rect">
            <a:avLst/>
          </a:prstGeom>
          <a:noFill/>
        </p:spPr>
        <p:txBody>
          <a:bodyPr wrap="none" rtlCol="0">
            <a:spAutoFit/>
          </a:bodyPr>
          <a:lstStyle/>
          <a:p>
            <a:r>
              <a:rPr lang="en-US" dirty="0"/>
              <a:t>Driscoll, 2016; Haskell 2001</a:t>
            </a:r>
          </a:p>
        </p:txBody>
      </p:sp>
    </p:spTree>
    <p:extLst>
      <p:ext uri="{BB962C8B-B14F-4D97-AF65-F5344CB8AC3E}">
        <p14:creationId xmlns:p14="http://schemas.microsoft.com/office/powerpoint/2010/main" val="155144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1B3A-CE7D-994E-975D-4CF5D44D56D6}"/>
              </a:ext>
            </a:extLst>
          </p:cNvPr>
          <p:cNvSpPr>
            <a:spLocks noGrp="1"/>
          </p:cNvSpPr>
          <p:nvPr>
            <p:ph type="title"/>
          </p:nvPr>
        </p:nvSpPr>
        <p:spPr/>
        <p:txBody>
          <a:bodyPr/>
          <a:lstStyle/>
          <a:p>
            <a:r>
              <a:rPr lang="en-US" dirty="0"/>
              <a:t>Mindful Abstraction</a:t>
            </a:r>
          </a:p>
        </p:txBody>
      </p:sp>
      <p:sp>
        <p:nvSpPr>
          <p:cNvPr id="3" name="Content Placeholder 2">
            <a:extLst>
              <a:ext uri="{FF2B5EF4-FFF2-40B4-BE49-F238E27FC236}">
                <a16:creationId xmlns:a16="http://schemas.microsoft.com/office/drawing/2014/main" id="{F36205BE-E5E7-264B-A8CE-DF3C4D432F7A}"/>
              </a:ext>
            </a:extLst>
          </p:cNvPr>
          <p:cNvSpPr>
            <a:spLocks noGrp="1"/>
          </p:cNvSpPr>
          <p:nvPr>
            <p:ph idx="1"/>
          </p:nvPr>
        </p:nvSpPr>
        <p:spPr>
          <a:xfrm>
            <a:off x="406399" y="1457979"/>
            <a:ext cx="8249921" cy="5030689"/>
          </a:xfrm>
        </p:spPr>
        <p:txBody>
          <a:bodyPr>
            <a:normAutofit fontScale="77500" lnSpcReduction="20000"/>
          </a:bodyPr>
          <a:lstStyle/>
          <a:p>
            <a:r>
              <a:rPr lang="en-US" dirty="0">
                <a:solidFill>
                  <a:schemeClr val="tx1"/>
                </a:solidFill>
              </a:rPr>
              <a:t>Disciplinary: Drawing upon real-world examples and real-world experts</a:t>
            </a:r>
          </a:p>
          <a:p>
            <a:pPr lvl="1"/>
            <a:r>
              <a:rPr lang="en-US" dirty="0">
                <a:solidFill>
                  <a:schemeClr val="tx1"/>
                </a:solidFill>
              </a:rPr>
              <a:t>Interviewing professionals practicing in the field</a:t>
            </a:r>
          </a:p>
          <a:p>
            <a:pPr lvl="1"/>
            <a:r>
              <a:rPr lang="en-US" dirty="0">
                <a:solidFill>
                  <a:schemeClr val="tx1"/>
                </a:solidFill>
              </a:rPr>
              <a:t>Professional problems and case studies</a:t>
            </a:r>
          </a:p>
          <a:p>
            <a:pPr lvl="1"/>
            <a:r>
              <a:rPr lang="en-US" dirty="0">
                <a:solidFill>
                  <a:schemeClr val="tx1"/>
                </a:solidFill>
              </a:rPr>
              <a:t>Professional practices, statements, procedures</a:t>
            </a:r>
          </a:p>
          <a:p>
            <a:pPr lvl="1"/>
            <a:r>
              <a:rPr lang="en-US" dirty="0">
                <a:solidFill>
                  <a:schemeClr val="tx1"/>
                </a:solidFill>
              </a:rPr>
              <a:t>Interviewing and internship experiences</a:t>
            </a:r>
          </a:p>
          <a:p>
            <a:r>
              <a:rPr lang="en-US" dirty="0">
                <a:solidFill>
                  <a:schemeClr val="tx1"/>
                </a:solidFill>
              </a:rPr>
              <a:t>General Education: Stressing professional competencies gained through coursework </a:t>
            </a:r>
          </a:p>
          <a:p>
            <a:pPr lvl="1"/>
            <a:r>
              <a:rPr lang="en-US" dirty="0">
                <a:solidFill>
                  <a:schemeClr val="tx1"/>
                </a:solidFill>
              </a:rPr>
              <a:t>Connection of skills to career goals</a:t>
            </a:r>
          </a:p>
          <a:p>
            <a:pPr lvl="1"/>
            <a:r>
              <a:rPr lang="en-US" dirty="0">
                <a:solidFill>
                  <a:schemeClr val="tx1"/>
                </a:solidFill>
              </a:rPr>
              <a:t>Developing a professional knowledge base</a:t>
            </a:r>
          </a:p>
          <a:p>
            <a:pPr lvl="1"/>
            <a:r>
              <a:rPr lang="en-US" dirty="0">
                <a:solidFill>
                  <a:schemeClr val="tx1"/>
                </a:solidFill>
              </a:rPr>
              <a:t>Encouraging transfer between concurrent courses</a:t>
            </a:r>
          </a:p>
          <a:p>
            <a:r>
              <a:rPr lang="en-US" dirty="0">
                <a:solidFill>
                  <a:schemeClr val="tx1"/>
                </a:solidFill>
              </a:rPr>
              <a:t>After any such practices:</a:t>
            </a:r>
          </a:p>
          <a:p>
            <a:pPr lvl="1"/>
            <a:r>
              <a:rPr lang="en-US" dirty="0">
                <a:solidFill>
                  <a:schemeClr val="tx1"/>
                </a:solidFill>
              </a:rPr>
              <a:t>Reflection on what they learned, integrating this knowledge, and moving forward with it</a:t>
            </a:r>
          </a:p>
          <a:p>
            <a:endParaRPr lang="en-US" dirty="0"/>
          </a:p>
        </p:txBody>
      </p:sp>
      <p:sp>
        <p:nvSpPr>
          <p:cNvPr id="4" name="TextBox 3">
            <a:extLst>
              <a:ext uri="{FF2B5EF4-FFF2-40B4-BE49-F238E27FC236}">
                <a16:creationId xmlns:a16="http://schemas.microsoft.com/office/drawing/2014/main" id="{AAA00047-CE01-5F47-8B42-967253F4BA07}"/>
              </a:ext>
            </a:extLst>
          </p:cNvPr>
          <p:cNvSpPr txBox="1"/>
          <p:nvPr/>
        </p:nvSpPr>
        <p:spPr>
          <a:xfrm>
            <a:off x="0" y="6488668"/>
            <a:ext cx="4335802" cy="369332"/>
          </a:xfrm>
          <a:prstGeom prst="rect">
            <a:avLst/>
          </a:prstGeom>
          <a:noFill/>
        </p:spPr>
        <p:txBody>
          <a:bodyPr wrap="none" rtlCol="0">
            <a:spAutoFit/>
          </a:bodyPr>
          <a:lstStyle/>
          <a:p>
            <a:r>
              <a:rPr lang="en-US" dirty="0"/>
              <a:t>Salomon and Perkins, 1989; Driscoll, 2011</a:t>
            </a:r>
          </a:p>
        </p:txBody>
      </p:sp>
    </p:spTree>
    <p:extLst>
      <p:ext uri="{BB962C8B-B14F-4D97-AF65-F5344CB8AC3E}">
        <p14:creationId xmlns:p14="http://schemas.microsoft.com/office/powerpoint/2010/main" val="74553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96C8-EA30-BF48-B320-180BA07674AC}"/>
              </a:ext>
            </a:extLst>
          </p:cNvPr>
          <p:cNvSpPr>
            <a:spLocks noGrp="1"/>
          </p:cNvSpPr>
          <p:nvPr>
            <p:ph type="title"/>
          </p:nvPr>
        </p:nvSpPr>
        <p:spPr/>
        <p:txBody>
          <a:bodyPr/>
          <a:lstStyle/>
          <a:p>
            <a:r>
              <a:rPr lang="en-US" sz="4800" dirty="0"/>
              <a:t>Encouraging “Transfer out”</a:t>
            </a:r>
          </a:p>
        </p:txBody>
      </p:sp>
      <p:sp>
        <p:nvSpPr>
          <p:cNvPr id="3" name="Content Placeholder 2">
            <a:extLst>
              <a:ext uri="{FF2B5EF4-FFF2-40B4-BE49-F238E27FC236}">
                <a16:creationId xmlns:a16="http://schemas.microsoft.com/office/drawing/2014/main" id="{4676137A-18F9-0046-B3BC-AB4B8F2F9581}"/>
              </a:ext>
            </a:extLst>
          </p:cNvPr>
          <p:cNvSpPr>
            <a:spLocks noGrp="1"/>
          </p:cNvSpPr>
          <p:nvPr>
            <p:ph idx="1"/>
          </p:nvPr>
        </p:nvSpPr>
        <p:spPr>
          <a:xfrm>
            <a:off x="726141" y="1457979"/>
            <a:ext cx="7884160" cy="5227301"/>
          </a:xfrm>
        </p:spPr>
        <p:txBody>
          <a:bodyPr>
            <a:normAutofit/>
          </a:bodyPr>
          <a:lstStyle/>
          <a:p>
            <a:r>
              <a:rPr lang="en-US" dirty="0">
                <a:solidFill>
                  <a:schemeClr val="tx1"/>
                </a:solidFill>
              </a:rPr>
              <a:t>Asking students to use the same developing skillset for a variety of different problems in the course to “generalize” the knowledge</a:t>
            </a:r>
          </a:p>
          <a:p>
            <a:pPr lvl="1"/>
            <a:r>
              <a:rPr lang="en-US" dirty="0">
                <a:solidFill>
                  <a:schemeClr val="tx1"/>
                </a:solidFill>
              </a:rPr>
              <a:t>Encouraging transfer between courses and subjects</a:t>
            </a:r>
          </a:p>
          <a:p>
            <a:pPr lvl="1"/>
            <a:r>
              <a:rPr lang="en-US" dirty="0">
                <a:solidFill>
                  <a:schemeClr val="tx1"/>
                </a:solidFill>
              </a:rPr>
              <a:t>Encouraging transfer between college and workplace/professional contexts</a:t>
            </a:r>
          </a:p>
          <a:p>
            <a:r>
              <a:rPr lang="en-US" dirty="0">
                <a:solidFill>
                  <a:schemeClr val="tx1"/>
                </a:solidFill>
              </a:rPr>
              <a:t>Reflective activity and self-identity as a growing professional with a key set of expertise</a:t>
            </a:r>
          </a:p>
          <a:p>
            <a:r>
              <a:rPr lang="en-US" dirty="0">
                <a:solidFill>
                  <a:schemeClr val="tx1"/>
                </a:solidFill>
              </a:rPr>
              <a:t>Reflect on the learning in the course and where it goes next</a:t>
            </a:r>
          </a:p>
        </p:txBody>
      </p:sp>
    </p:spTree>
    <p:extLst>
      <p:ext uri="{BB962C8B-B14F-4D97-AF65-F5344CB8AC3E}">
        <p14:creationId xmlns:p14="http://schemas.microsoft.com/office/powerpoint/2010/main" val="2272508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B5DB-C80F-A94F-98AD-0FDFA7A72932}"/>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2549383B-9ABF-A74F-927F-81904AE4F8B1}"/>
              </a:ext>
            </a:extLst>
          </p:cNvPr>
          <p:cNvSpPr>
            <a:spLocks noGrp="1"/>
          </p:cNvSpPr>
          <p:nvPr>
            <p:ph idx="1"/>
          </p:nvPr>
        </p:nvSpPr>
        <p:spPr>
          <a:xfrm>
            <a:off x="325120" y="1457979"/>
            <a:ext cx="8493759" cy="5211762"/>
          </a:xfrm>
        </p:spPr>
        <p:txBody>
          <a:bodyPr>
            <a:normAutofit/>
          </a:bodyPr>
          <a:lstStyle/>
          <a:p>
            <a:r>
              <a:rPr lang="en-US" dirty="0">
                <a:solidFill>
                  <a:schemeClr val="tx1"/>
                </a:solidFill>
              </a:rPr>
              <a:t>Consider building several activities into your course (or other educational experience).  Choose one or more of the three:</a:t>
            </a:r>
          </a:p>
          <a:p>
            <a:pPr lvl="1"/>
            <a:r>
              <a:rPr lang="en-US" b="1" dirty="0">
                <a:solidFill>
                  <a:schemeClr val="tx1"/>
                </a:solidFill>
              </a:rPr>
              <a:t>Design a “transfer in” activity or assignment </a:t>
            </a:r>
            <a:r>
              <a:rPr lang="en-US" dirty="0">
                <a:solidFill>
                  <a:schemeClr val="tx1"/>
                </a:solidFill>
              </a:rPr>
              <a:t>that focuses on prior knowledge and activating (or adapting/expanding) what students already know</a:t>
            </a:r>
          </a:p>
          <a:p>
            <a:pPr lvl="1"/>
            <a:r>
              <a:rPr lang="en-US" b="1" dirty="0">
                <a:solidFill>
                  <a:schemeClr val="tx1"/>
                </a:solidFill>
              </a:rPr>
              <a:t>Design a “mindful abstraction” activity or assignment</a:t>
            </a:r>
            <a:r>
              <a:rPr lang="en-US" dirty="0">
                <a:solidFill>
                  <a:schemeClr val="tx1"/>
                </a:solidFill>
              </a:rPr>
              <a:t> that helps students take knowledge from you course beyond a specific activity or assignment during the semester</a:t>
            </a:r>
            <a:endParaRPr lang="en-US" b="1" dirty="0">
              <a:solidFill>
                <a:schemeClr val="tx1"/>
              </a:solidFill>
            </a:endParaRPr>
          </a:p>
          <a:p>
            <a:pPr lvl="1"/>
            <a:r>
              <a:rPr lang="en-US" b="1" dirty="0">
                <a:solidFill>
                  <a:schemeClr val="tx1"/>
                </a:solidFill>
              </a:rPr>
              <a:t>Design a “transfer out” activity or assignment </a:t>
            </a:r>
            <a:r>
              <a:rPr lang="en-US" dirty="0">
                <a:solidFill>
                  <a:schemeClr val="tx1"/>
                </a:solidFill>
              </a:rPr>
              <a:t>that fosters mindful abstraction and primes them for detecting, electing, and connecting to new contexts beyond the course/semester</a:t>
            </a:r>
          </a:p>
          <a:p>
            <a:endParaRPr lang="en-US" dirty="0"/>
          </a:p>
        </p:txBody>
      </p:sp>
    </p:spTree>
    <p:extLst>
      <p:ext uri="{BB962C8B-B14F-4D97-AF65-F5344CB8AC3E}">
        <p14:creationId xmlns:p14="http://schemas.microsoft.com/office/powerpoint/2010/main" val="301644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E0717-219E-A94C-B51D-C95D2489CA1B}"/>
              </a:ext>
            </a:extLst>
          </p:cNvPr>
          <p:cNvSpPr>
            <a:spLocks noGrp="1"/>
          </p:cNvSpPr>
          <p:nvPr>
            <p:ph type="title"/>
          </p:nvPr>
        </p:nvSpPr>
        <p:spPr>
          <a:xfrm>
            <a:off x="490818" y="2944906"/>
            <a:ext cx="8162365" cy="914400"/>
          </a:xfrm>
        </p:spPr>
        <p:txBody>
          <a:bodyPr/>
          <a:lstStyle/>
          <a:p>
            <a:r>
              <a:rPr lang="en-US" dirty="0"/>
              <a:t>Questions and Discussion</a:t>
            </a:r>
          </a:p>
        </p:txBody>
      </p:sp>
    </p:spTree>
    <p:extLst>
      <p:ext uri="{BB962C8B-B14F-4D97-AF65-F5344CB8AC3E}">
        <p14:creationId xmlns:p14="http://schemas.microsoft.com/office/powerpoint/2010/main" val="201024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6141" y="-159160"/>
            <a:ext cx="7691719" cy="1143000"/>
          </a:xfrm>
        </p:spPr>
        <p:txBody>
          <a:bodyPr/>
          <a:lstStyle/>
          <a:p>
            <a:r>
              <a:rPr lang="en-US" dirty="0"/>
              <a:t>References</a:t>
            </a:r>
          </a:p>
        </p:txBody>
      </p:sp>
      <p:sp>
        <p:nvSpPr>
          <p:cNvPr id="6" name="Content Placeholder 5"/>
          <p:cNvSpPr>
            <a:spLocks noGrp="1"/>
          </p:cNvSpPr>
          <p:nvPr>
            <p:ph idx="1"/>
          </p:nvPr>
        </p:nvSpPr>
        <p:spPr>
          <a:xfrm>
            <a:off x="186267" y="846663"/>
            <a:ext cx="8720666" cy="5621867"/>
          </a:xfrm>
        </p:spPr>
        <p:txBody>
          <a:bodyPr>
            <a:noAutofit/>
          </a:bodyPr>
          <a:lstStyle/>
          <a:p>
            <a:pPr>
              <a:spcBef>
                <a:spcPts val="0"/>
              </a:spcBef>
            </a:pPr>
            <a:r>
              <a:rPr lang="en-US" sz="1400" dirty="0"/>
              <a:t>DePalma, M. J. and Ringer, J. (2011). Toward a theory of adaptive transfer: Expanding disciplinary discussions of ‘‘transfer’’ in second-language writing and composition studies. </a:t>
            </a:r>
            <a:r>
              <a:rPr lang="en-US" sz="1400" i="1" dirty="0"/>
              <a:t>Journal of Second Language Writing</a:t>
            </a:r>
            <a:r>
              <a:rPr lang="en-US" sz="1400" dirty="0"/>
              <a:t>, 20, 134-147. </a:t>
            </a:r>
            <a:r>
              <a:rPr lang="pl-PL" sz="1400" dirty="0"/>
              <a:t>doi:10.1016/j.jslw.2011.02.003 </a:t>
            </a:r>
            <a:endParaRPr lang="en-US" sz="1400" dirty="0"/>
          </a:p>
          <a:p>
            <a:pPr>
              <a:spcBef>
                <a:spcPts val="0"/>
              </a:spcBef>
            </a:pPr>
            <a:r>
              <a:rPr lang="en-US" sz="1400" dirty="0" err="1"/>
              <a:t>DePalma</a:t>
            </a:r>
            <a:r>
              <a:rPr lang="en-US" sz="1400" dirty="0"/>
              <a:t>, M. J. and Ringer, J. (2013). Adaptive transfer, genre knowledge, and implications for research and pedagogy: A response. </a:t>
            </a:r>
            <a:r>
              <a:rPr lang="en-US" sz="1400" i="1" dirty="0"/>
              <a:t>Journal of Second Language Writing, </a:t>
            </a:r>
            <a:r>
              <a:rPr lang="en-US" sz="1400" dirty="0"/>
              <a:t>22, 465-470. </a:t>
            </a:r>
          </a:p>
          <a:p>
            <a:pPr>
              <a:spcBef>
                <a:spcPts val="0"/>
              </a:spcBef>
            </a:pPr>
            <a:r>
              <a:rPr lang="en-US" sz="1400" dirty="0"/>
              <a:t>Driscoll, D. L., &amp; Harcourt, S. (2012). Training vs. learning: Transfer of learning in a peer tutoring course and beyond. </a:t>
            </a:r>
            <a:r>
              <a:rPr lang="en-US" sz="1400" i="1" dirty="0"/>
              <a:t>Writing Lab Newsletter, 36</a:t>
            </a:r>
            <a:r>
              <a:rPr lang="en-US" sz="1400" dirty="0"/>
              <a:t>(7–8), 1–6. </a:t>
            </a:r>
            <a:r>
              <a:rPr lang="pl-PL" sz="1400" dirty="0"/>
              <a:t>http://</a:t>
            </a:r>
            <a:r>
              <a:rPr lang="pl-PL" sz="1400" dirty="0" err="1"/>
              <a:t>dx.doi.org</a:t>
            </a:r>
            <a:r>
              <a:rPr lang="pl-PL" sz="1400" dirty="0"/>
              <a:t>/10.1016/j.jslw.2013.09.002 </a:t>
            </a:r>
          </a:p>
          <a:p>
            <a:pPr>
              <a:spcBef>
                <a:spcPts val="0"/>
              </a:spcBef>
            </a:pPr>
            <a:r>
              <a:rPr lang="en-US" sz="1400" b="1" dirty="0"/>
              <a:t>Driscoll, D. L.</a:t>
            </a:r>
            <a:r>
              <a:rPr lang="en-US" sz="1400" dirty="0"/>
              <a:t> (2017).  Ideals and realities in students’ literacy development: Writing Center/ELT collaborations to support learning transfer</a:t>
            </a:r>
            <a:r>
              <a:rPr lang="en-US" sz="1400" i="1" dirty="0"/>
              <a:t>. TESOL Arabia Perspectives</a:t>
            </a:r>
            <a:r>
              <a:rPr lang="en-US" sz="1400" dirty="0"/>
              <a:t>. Vol 24 No. 3, November Issue. </a:t>
            </a:r>
          </a:p>
          <a:p>
            <a:pPr>
              <a:spcBef>
                <a:spcPts val="0"/>
              </a:spcBef>
            </a:pPr>
            <a:r>
              <a:rPr lang="en-US" sz="1400" b="1" dirty="0"/>
              <a:t>Driscoll, D. L.</a:t>
            </a:r>
            <a:r>
              <a:rPr lang="en-US" sz="1400" dirty="0"/>
              <a:t> and Powell, R. (2016).  States, traits, and dispositions: The impact of emotion on writing development and writing transfer across college courses and beyond. </a:t>
            </a:r>
            <a:r>
              <a:rPr lang="en-US" sz="1400" i="1" dirty="0"/>
              <a:t>Composition Forum </a:t>
            </a:r>
            <a:r>
              <a:rPr lang="en-US" sz="1400" dirty="0"/>
              <a:t>(Special Issue on Emotions) 34</a:t>
            </a:r>
            <a:r>
              <a:rPr lang="en-US" sz="1400" i="1" dirty="0"/>
              <a:t>. </a:t>
            </a:r>
            <a:endParaRPr lang="en-US" sz="1400" dirty="0"/>
          </a:p>
          <a:p>
            <a:pPr>
              <a:spcBef>
                <a:spcPts val="0"/>
              </a:spcBef>
            </a:pPr>
            <a:r>
              <a:rPr lang="en-US" sz="1400" dirty="0"/>
              <a:t>Haskell, R. E. (2000). </a:t>
            </a:r>
            <a:r>
              <a:rPr lang="en-US" sz="1400" i="1" dirty="0"/>
              <a:t>Transfer of learning: Cognition and instruction</a:t>
            </a:r>
            <a:r>
              <a:rPr lang="en-US" sz="1400" dirty="0"/>
              <a:t>. New York: Academic Press. </a:t>
            </a:r>
          </a:p>
          <a:p>
            <a:pPr>
              <a:spcBef>
                <a:spcPts val="0"/>
              </a:spcBef>
            </a:pPr>
            <a:r>
              <a:rPr lang="en-US" sz="1400" dirty="0"/>
              <a:t>Herrington, A. J. (1985). Writing in academic settings: A study of the context for writing in two college chemical engineering courses. </a:t>
            </a:r>
            <a:r>
              <a:rPr lang="en-US" sz="1400" i="1" dirty="0"/>
              <a:t>Research in the Teaching of English, 19</a:t>
            </a:r>
            <a:r>
              <a:rPr lang="en-US" sz="1400" dirty="0"/>
              <a:t>, 331–361. </a:t>
            </a:r>
          </a:p>
          <a:p>
            <a:pPr>
              <a:spcBef>
                <a:spcPts val="0"/>
              </a:spcBef>
            </a:pPr>
            <a:r>
              <a:rPr lang="en-US" sz="1400" dirty="0"/>
              <a:t>Herrington A. J. &amp; Curtis, M.  (1990). </a:t>
            </a:r>
            <a:r>
              <a:rPr lang="en-US" sz="1400" i="1" dirty="0"/>
              <a:t>Persons in Process</a:t>
            </a:r>
            <a:r>
              <a:rPr lang="en-US" sz="1400" dirty="0"/>
              <a:t>.  Urbana, IL: NCTE</a:t>
            </a:r>
          </a:p>
          <a:p>
            <a:pPr>
              <a:spcBef>
                <a:spcPts val="0"/>
              </a:spcBef>
            </a:pPr>
            <a:r>
              <a:rPr lang="en-US" sz="1400" dirty="0"/>
              <a:t>Haskell, R. E. (2000). </a:t>
            </a:r>
            <a:r>
              <a:rPr lang="en-US" sz="1400" i="1" dirty="0"/>
              <a:t>Transfer of learning: Cognition and instruction</a:t>
            </a:r>
            <a:r>
              <a:rPr lang="en-US" sz="1400" dirty="0"/>
              <a:t>. New York: Academic Press. </a:t>
            </a:r>
          </a:p>
          <a:p>
            <a:pPr>
              <a:spcBef>
                <a:spcPts val="0"/>
              </a:spcBef>
            </a:pPr>
            <a:r>
              <a:rPr lang="en-US" sz="1400" dirty="0"/>
              <a:t>National Research Council. (2000). </a:t>
            </a:r>
            <a:r>
              <a:rPr lang="en-US" sz="1400" i="1" dirty="0"/>
              <a:t>How people learn: Brain, mind, experience, and school: Expanded edition</a:t>
            </a:r>
            <a:r>
              <a:rPr lang="en-US" sz="1400" dirty="0"/>
              <a:t>. National Academies Press.</a:t>
            </a:r>
          </a:p>
          <a:p>
            <a:pPr>
              <a:spcBef>
                <a:spcPts val="0"/>
              </a:spcBef>
            </a:pPr>
            <a:r>
              <a:rPr lang="en-US" sz="1400" dirty="0"/>
              <a:t>James, M. (2006). Teaching for transfer in ELT. </a:t>
            </a:r>
            <a:r>
              <a:rPr lang="en-US" sz="1400" i="1" dirty="0"/>
              <a:t>ELT Journal</a:t>
            </a:r>
            <a:r>
              <a:rPr lang="en-US" sz="1400" dirty="0"/>
              <a:t>, 60.2, 151-159. </a:t>
            </a:r>
            <a:r>
              <a:rPr lang="fr-FR" sz="1400" dirty="0"/>
              <a:t>doi:10.1093/</a:t>
            </a:r>
            <a:r>
              <a:rPr lang="fr-FR" sz="1400" dirty="0" err="1"/>
              <a:t>elt</a:t>
            </a:r>
            <a:r>
              <a:rPr lang="fr-FR" sz="1400" dirty="0"/>
              <a:t>/cci102 </a:t>
            </a:r>
            <a:endParaRPr lang="en-US" sz="1400" dirty="0"/>
          </a:p>
          <a:p>
            <a:pPr>
              <a:spcBef>
                <a:spcPts val="0"/>
              </a:spcBef>
            </a:pPr>
            <a:r>
              <a:rPr lang="en-US" sz="1400" dirty="0"/>
              <a:t>Perkins, D. N., &amp; Salomon, G. (2012). Knowledge to go: A motivational and dispositional view of transfer. </a:t>
            </a:r>
            <a:r>
              <a:rPr lang="en-US" sz="1400" i="1" dirty="0"/>
              <a:t>Educational Psychologist, 47</a:t>
            </a:r>
            <a:r>
              <a:rPr lang="en-US" sz="1400" dirty="0"/>
              <a:t>(3), 248–258. </a:t>
            </a:r>
            <a:r>
              <a:rPr lang="en-US" sz="1400" dirty="0" err="1"/>
              <a:t>doi</a:t>
            </a:r>
            <a:r>
              <a:rPr lang="en-US" sz="1400" dirty="0"/>
              <a:t>: 10.1080/00461520.2012.693354 </a:t>
            </a:r>
          </a:p>
          <a:p>
            <a:pPr>
              <a:spcBef>
                <a:spcPts val="0"/>
              </a:spcBef>
            </a:pPr>
            <a:r>
              <a:rPr lang="en-US" sz="1400" dirty="0"/>
              <a:t>Thompson, I. and </a:t>
            </a:r>
            <a:r>
              <a:rPr lang="en-US" sz="1400" dirty="0" err="1"/>
              <a:t>Malkewicz</a:t>
            </a:r>
            <a:r>
              <a:rPr lang="en-US" sz="1400" dirty="0"/>
              <a:t>, M. J. (2015). </a:t>
            </a:r>
            <a:r>
              <a:rPr lang="en-US" sz="1400" i="1" dirty="0"/>
              <a:t>Talk about Writing</a:t>
            </a:r>
            <a:r>
              <a:rPr lang="en-US" sz="1400" dirty="0"/>
              <a:t>. New York: Routledge. </a:t>
            </a:r>
          </a:p>
        </p:txBody>
      </p:sp>
    </p:spTree>
    <p:extLst>
      <p:ext uri="{BB962C8B-B14F-4D97-AF65-F5344CB8AC3E}">
        <p14:creationId xmlns:p14="http://schemas.microsoft.com/office/powerpoint/2010/main" val="175684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5DA9-9F32-C44E-A047-30388298A2E2}"/>
              </a:ext>
            </a:extLst>
          </p:cNvPr>
          <p:cNvSpPr>
            <a:spLocks noGrp="1"/>
          </p:cNvSpPr>
          <p:nvPr>
            <p:ph type="title"/>
          </p:nvPr>
        </p:nvSpPr>
        <p:spPr>
          <a:xfrm>
            <a:off x="2331416" y="2532039"/>
            <a:ext cx="5418867" cy="2265001"/>
          </a:xfrm>
        </p:spPr>
        <p:txBody>
          <a:bodyPr/>
          <a:lstStyle/>
          <a:p>
            <a:r>
              <a:rPr lang="en-US" dirty="0"/>
              <a:t>Opening Activity: Block Activity</a:t>
            </a:r>
            <a:br>
              <a:rPr lang="en-US" dirty="0"/>
            </a:br>
            <a:br>
              <a:rPr lang="en-US" dirty="0"/>
            </a:br>
            <a:r>
              <a:rPr lang="en-US" sz="3600" dirty="0"/>
              <a:t>Once you are finished, with your partner consider: what does this teach us about learning and teaching?</a:t>
            </a:r>
          </a:p>
        </p:txBody>
      </p:sp>
      <p:pic>
        <p:nvPicPr>
          <p:cNvPr id="1026" name="Picture 2" descr="Image result for wooden blocks">
            <a:extLst>
              <a:ext uri="{FF2B5EF4-FFF2-40B4-BE49-F238E27FC236}">
                <a16:creationId xmlns:a16="http://schemas.microsoft.com/office/drawing/2014/main" id="{41C973F9-610A-D640-AA33-55DEE0536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720" y="1075306"/>
            <a:ext cx="5277816" cy="517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6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50" y="3800730"/>
            <a:ext cx="8162365" cy="914400"/>
          </a:xfrm>
        </p:spPr>
        <p:txBody>
          <a:bodyPr/>
          <a:lstStyle/>
          <a:p>
            <a:br>
              <a:rPr lang="en-US" dirty="0"/>
            </a:br>
            <a:r>
              <a:rPr lang="en-US" dirty="0"/>
              <a:t>Introduction to </a:t>
            </a:r>
            <a:br>
              <a:rPr lang="en-US" dirty="0"/>
            </a:br>
            <a:r>
              <a:rPr lang="en-US" dirty="0"/>
              <a:t>Learning Transfer &amp; Challenges with Transfer</a:t>
            </a:r>
          </a:p>
        </p:txBody>
      </p:sp>
    </p:spTree>
    <p:extLst>
      <p:ext uri="{BB962C8B-B14F-4D97-AF65-F5344CB8AC3E}">
        <p14:creationId xmlns:p14="http://schemas.microsoft.com/office/powerpoint/2010/main" val="2170824745"/>
      </p:ext>
    </p:extLst>
  </p:cSld>
  <p:clrMapOvr>
    <a:masterClrMapping/>
  </p:clrMapOvr>
  <mc:AlternateContent xmlns:mc="http://schemas.openxmlformats.org/markup-compatibility/2006" xmlns:p14="http://schemas.microsoft.com/office/powerpoint/2010/main">
    <mc:Choice Requires="p14">
      <p:transition spd="slow" p14:dur="2000" advTm="37808"/>
    </mc:Choice>
    <mc:Fallback xmlns="">
      <p:transition xmlns:p14="http://schemas.microsoft.com/office/powerpoint/2010/main" spd="slow" advTm="378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8000" y="1143000"/>
            <a:ext cx="8128000" cy="4572000"/>
          </a:xfrm>
          <a:prstGeom prst="rect">
            <a:avLst/>
          </a:prstGeom>
        </p:spPr>
      </p:pic>
      <p:sp>
        <p:nvSpPr>
          <p:cNvPr id="5" name="TextBox 4"/>
          <p:cNvSpPr txBox="1"/>
          <p:nvPr/>
        </p:nvSpPr>
        <p:spPr>
          <a:xfrm>
            <a:off x="3302000" y="4749800"/>
            <a:ext cx="2244525" cy="369332"/>
          </a:xfrm>
          <a:prstGeom prst="rect">
            <a:avLst/>
          </a:prstGeom>
          <a:noFill/>
        </p:spPr>
        <p:txBody>
          <a:bodyPr wrap="none" rtlCol="0">
            <a:spAutoFit/>
          </a:bodyPr>
          <a:lstStyle/>
          <a:p>
            <a:r>
              <a:rPr lang="en-US" dirty="0">
                <a:solidFill>
                  <a:srgbClr val="FFFFFF"/>
                </a:solidFill>
              </a:rPr>
              <a:t>High School Courses</a:t>
            </a:r>
          </a:p>
        </p:txBody>
      </p:sp>
      <p:sp>
        <p:nvSpPr>
          <p:cNvPr id="6" name="TextBox 5"/>
          <p:cNvSpPr txBox="1"/>
          <p:nvPr/>
        </p:nvSpPr>
        <p:spPr>
          <a:xfrm>
            <a:off x="4648200" y="3945334"/>
            <a:ext cx="2396810" cy="369332"/>
          </a:xfrm>
          <a:prstGeom prst="rect">
            <a:avLst/>
          </a:prstGeom>
          <a:noFill/>
        </p:spPr>
        <p:txBody>
          <a:bodyPr wrap="none" rtlCol="0">
            <a:spAutoFit/>
          </a:bodyPr>
          <a:lstStyle/>
          <a:p>
            <a:r>
              <a:rPr lang="en-US" dirty="0">
                <a:solidFill>
                  <a:srgbClr val="FFFFFF"/>
                </a:solidFill>
              </a:rPr>
              <a:t>Introductory Courses </a:t>
            </a:r>
          </a:p>
        </p:txBody>
      </p:sp>
      <p:sp>
        <p:nvSpPr>
          <p:cNvPr id="7" name="TextBox 6"/>
          <p:cNvSpPr txBox="1"/>
          <p:nvPr/>
        </p:nvSpPr>
        <p:spPr>
          <a:xfrm>
            <a:off x="6057900" y="3059668"/>
            <a:ext cx="2287806" cy="369332"/>
          </a:xfrm>
          <a:prstGeom prst="rect">
            <a:avLst/>
          </a:prstGeom>
          <a:noFill/>
        </p:spPr>
        <p:txBody>
          <a:bodyPr wrap="none" rtlCol="0">
            <a:spAutoFit/>
          </a:bodyPr>
          <a:lstStyle/>
          <a:p>
            <a:r>
              <a:rPr lang="en-US" dirty="0">
                <a:solidFill>
                  <a:srgbClr val="FFFFFF"/>
                </a:solidFill>
              </a:rPr>
              <a:t>Disciplinary Courses </a:t>
            </a:r>
          </a:p>
        </p:txBody>
      </p:sp>
      <p:sp>
        <p:nvSpPr>
          <p:cNvPr id="8" name="TextBox 7"/>
          <p:cNvSpPr txBox="1"/>
          <p:nvPr/>
        </p:nvSpPr>
        <p:spPr>
          <a:xfrm>
            <a:off x="7360625" y="2329934"/>
            <a:ext cx="1237275" cy="369332"/>
          </a:xfrm>
          <a:prstGeom prst="rect">
            <a:avLst/>
          </a:prstGeom>
          <a:noFill/>
        </p:spPr>
        <p:txBody>
          <a:bodyPr wrap="none" rtlCol="0">
            <a:spAutoFit/>
          </a:bodyPr>
          <a:lstStyle/>
          <a:p>
            <a:r>
              <a:rPr lang="en-US" dirty="0">
                <a:solidFill>
                  <a:srgbClr val="FFFFFF"/>
                </a:solidFill>
              </a:rPr>
              <a:t>Workplace</a:t>
            </a:r>
          </a:p>
        </p:txBody>
      </p:sp>
    </p:spTree>
    <p:extLst>
      <p:ext uri="{BB962C8B-B14F-4D97-AF65-F5344CB8AC3E}">
        <p14:creationId xmlns:p14="http://schemas.microsoft.com/office/powerpoint/2010/main" val="907696904"/>
      </p:ext>
    </p:extLst>
  </p:cSld>
  <p:clrMapOvr>
    <a:masterClrMapping/>
  </p:clrMapOvr>
  <mc:AlternateContent xmlns:mc="http://schemas.openxmlformats.org/markup-compatibility/2006" xmlns:p14="http://schemas.microsoft.com/office/powerpoint/2010/main">
    <mc:Choice Requires="p14">
      <p:transition spd="slow" p14:dur="2000" advTm="79089"/>
    </mc:Choice>
    <mc:Fallback xmlns="">
      <p:transition xmlns:p14="http://schemas.microsoft.com/office/powerpoint/2010/main" spd="slow" advTm="790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6141" y="2901547"/>
            <a:ext cx="7691719" cy="1143000"/>
          </a:xfrm>
        </p:spPr>
        <p:txBody>
          <a:bodyPr/>
          <a:lstStyle/>
          <a:p>
            <a:r>
              <a:rPr lang="en-US" sz="4000" b="1" dirty="0"/>
              <a:t>Transfer of Learning: </a:t>
            </a:r>
            <a:r>
              <a:rPr lang="en-US" sz="4000" dirty="0"/>
              <a:t>The ability of a learner to use, repurpose, adapt, or build upon prior learning experiences in new situations</a:t>
            </a:r>
          </a:p>
        </p:txBody>
      </p:sp>
    </p:spTree>
    <p:extLst>
      <p:ext uri="{BB962C8B-B14F-4D97-AF65-F5344CB8AC3E}">
        <p14:creationId xmlns:p14="http://schemas.microsoft.com/office/powerpoint/2010/main" val="1514777074"/>
      </p:ext>
    </p:extLst>
  </p:cSld>
  <p:clrMapOvr>
    <a:masterClrMapping/>
  </p:clrMapOvr>
  <mc:AlternateContent xmlns:mc="http://schemas.openxmlformats.org/markup-compatibility/2006" xmlns:p14="http://schemas.microsoft.com/office/powerpoint/2010/main">
    <mc:Choice Requires="p14">
      <p:transition spd="slow" p14:dur="2000" advTm="34514"/>
    </mc:Choice>
    <mc:Fallback xmlns="">
      <p:transition xmlns:p14="http://schemas.microsoft.com/office/powerpoint/2010/main" spd="slow" advTm="345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971-8FB8-3D4F-B40E-0A058B767D64}"/>
              </a:ext>
            </a:extLst>
          </p:cNvPr>
          <p:cNvSpPr>
            <a:spLocks noGrp="1"/>
          </p:cNvSpPr>
          <p:nvPr>
            <p:ph type="title"/>
          </p:nvPr>
        </p:nvSpPr>
        <p:spPr>
          <a:xfrm>
            <a:off x="703839" y="2790549"/>
            <a:ext cx="7691719" cy="1143000"/>
          </a:xfrm>
        </p:spPr>
        <p:txBody>
          <a:bodyPr/>
          <a:lstStyle/>
          <a:p>
            <a:r>
              <a:rPr lang="en-US" dirty="0"/>
              <a:t>Transfer = Learning </a:t>
            </a:r>
            <a:br>
              <a:rPr lang="en-US" dirty="0"/>
            </a:br>
            <a:br>
              <a:rPr lang="en-US" dirty="0"/>
            </a:br>
            <a:r>
              <a:rPr lang="en-US" sz="3600" dirty="0"/>
              <a:t>(National Research Council, 2000)</a:t>
            </a:r>
          </a:p>
        </p:txBody>
      </p:sp>
    </p:spTree>
    <p:extLst>
      <p:ext uri="{BB962C8B-B14F-4D97-AF65-F5344CB8AC3E}">
        <p14:creationId xmlns:p14="http://schemas.microsoft.com/office/powerpoint/2010/main" val="144785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4000" y="1660160"/>
            <a:ext cx="1498600" cy="1489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High School English</a:t>
            </a:r>
          </a:p>
        </p:txBody>
      </p:sp>
      <p:sp>
        <p:nvSpPr>
          <p:cNvPr id="7" name="Oval 6"/>
          <p:cNvSpPr/>
          <p:nvPr/>
        </p:nvSpPr>
        <p:spPr>
          <a:xfrm>
            <a:off x="2171700" y="969429"/>
            <a:ext cx="1609611" cy="19946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 College Writing Courses</a:t>
            </a:r>
          </a:p>
        </p:txBody>
      </p:sp>
      <p:sp>
        <p:nvSpPr>
          <p:cNvPr id="8" name="Oval 7"/>
          <p:cNvSpPr/>
          <p:nvPr/>
        </p:nvSpPr>
        <p:spPr>
          <a:xfrm>
            <a:off x="4200411" y="1443375"/>
            <a:ext cx="2136889" cy="19230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t>Disciplinary</a:t>
            </a:r>
          </a:p>
          <a:p>
            <a:pPr algn="ctr"/>
            <a:r>
              <a:rPr lang="en-US" sz="2000" b="1" dirty="0"/>
              <a:t>Courses with Writing</a:t>
            </a:r>
          </a:p>
        </p:txBody>
      </p:sp>
      <p:sp>
        <p:nvSpPr>
          <p:cNvPr id="10" name="Oval 9"/>
          <p:cNvSpPr/>
          <p:nvPr/>
        </p:nvSpPr>
        <p:spPr>
          <a:xfrm>
            <a:off x="6621630" y="1041031"/>
            <a:ext cx="2136889" cy="192301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b="1" dirty="0"/>
              <a:t>Writing in the Workplace and Beyond</a:t>
            </a:r>
            <a:endParaRPr lang="en-US" sz="2000" b="1" dirty="0"/>
          </a:p>
        </p:txBody>
      </p:sp>
      <p:cxnSp>
        <p:nvCxnSpPr>
          <p:cNvPr id="17" name="Straight Arrow Connector 16"/>
          <p:cNvCxnSpPr/>
          <p:nvPr/>
        </p:nvCxnSpPr>
        <p:spPr>
          <a:xfrm flipH="1" flipV="1">
            <a:off x="1054100" y="3238500"/>
            <a:ext cx="254000" cy="75742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1" name="Straight Arrow Connector 20"/>
          <p:cNvCxnSpPr/>
          <p:nvPr/>
        </p:nvCxnSpPr>
        <p:spPr>
          <a:xfrm flipV="1">
            <a:off x="1689100" y="1956840"/>
            <a:ext cx="482600" cy="12065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3781311" y="1718350"/>
            <a:ext cx="482600" cy="23849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5" name="Straight Arrow Connector 24"/>
          <p:cNvCxnSpPr/>
          <p:nvPr/>
        </p:nvCxnSpPr>
        <p:spPr>
          <a:xfrm flipV="1">
            <a:off x="6337300" y="2081340"/>
            <a:ext cx="433444" cy="14575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2" name="Picture 1" descr="amal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826586"/>
            <a:ext cx="3098800" cy="4527691"/>
          </a:xfrm>
          <a:prstGeom prst="rect">
            <a:avLst/>
          </a:prstGeom>
        </p:spPr>
      </p:pic>
      <p:sp>
        <p:nvSpPr>
          <p:cNvPr id="3" name="TextBox 2">
            <a:extLst>
              <a:ext uri="{FF2B5EF4-FFF2-40B4-BE49-F238E27FC236}">
                <a16:creationId xmlns:a16="http://schemas.microsoft.com/office/drawing/2014/main" id="{CA423C49-4D9A-7A48-83AB-ACF900A423F1}"/>
              </a:ext>
            </a:extLst>
          </p:cNvPr>
          <p:cNvSpPr txBox="1"/>
          <p:nvPr/>
        </p:nvSpPr>
        <p:spPr>
          <a:xfrm>
            <a:off x="3781312" y="4734560"/>
            <a:ext cx="4292722" cy="954107"/>
          </a:xfrm>
          <a:prstGeom prst="rect">
            <a:avLst/>
          </a:prstGeom>
          <a:noFill/>
        </p:spPr>
        <p:txBody>
          <a:bodyPr wrap="square" rtlCol="0">
            <a:spAutoFit/>
          </a:bodyPr>
          <a:lstStyle/>
          <a:p>
            <a:r>
              <a:rPr lang="en-US" sz="2800" dirty="0"/>
              <a:t>Example from my discipline: Writing</a:t>
            </a:r>
          </a:p>
        </p:txBody>
      </p:sp>
    </p:spTree>
    <p:extLst>
      <p:ext uri="{BB962C8B-B14F-4D97-AF65-F5344CB8AC3E}">
        <p14:creationId xmlns:p14="http://schemas.microsoft.com/office/powerpoint/2010/main" val="2524139040"/>
      </p:ext>
    </p:extLst>
  </p:cSld>
  <p:clrMapOvr>
    <a:masterClrMapping/>
  </p:clrMapOvr>
  <mc:AlternateContent xmlns:mc="http://schemas.openxmlformats.org/markup-compatibility/2006" xmlns:p14="http://schemas.microsoft.com/office/powerpoint/2010/main">
    <mc:Choice Requires="p14">
      <p:transition spd="slow" p14:dur="2000" advTm="69713"/>
    </mc:Choice>
    <mc:Fallback xmlns="">
      <p:transition xmlns:p14="http://schemas.microsoft.com/office/powerpoint/2010/main" spd="slow" advTm="697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6141" y="360947"/>
            <a:ext cx="7691719" cy="6208295"/>
          </a:xfrm>
        </p:spPr>
        <p:txBody>
          <a:bodyPr>
            <a:normAutofit/>
          </a:bodyPr>
          <a:lstStyle/>
          <a:p>
            <a:r>
              <a:rPr lang="en-US" dirty="0">
                <a:solidFill>
                  <a:schemeClr val="tx1"/>
                </a:solidFill>
              </a:rPr>
              <a:t>“….transfer is like an </a:t>
            </a:r>
            <a:r>
              <a:rPr lang="en-US" b="1" dirty="0">
                <a:solidFill>
                  <a:schemeClr val="tx1"/>
                </a:solidFill>
              </a:rPr>
              <a:t>antibiotic resistant bacterium</a:t>
            </a:r>
            <a:r>
              <a:rPr lang="en-US" dirty="0">
                <a:solidFill>
                  <a:schemeClr val="tx1"/>
                </a:solidFill>
              </a:rPr>
              <a:t>, whatever we attack it with, it won’t go away.” (Haskell, 2001)</a:t>
            </a:r>
          </a:p>
          <a:p>
            <a:r>
              <a:rPr lang="en-US" dirty="0">
                <a:solidFill>
                  <a:schemeClr val="tx1"/>
                </a:solidFill>
              </a:rPr>
              <a:t>“Transfer of learning is </a:t>
            </a:r>
            <a:r>
              <a:rPr lang="en-US" i="1" dirty="0">
                <a:solidFill>
                  <a:schemeClr val="tx1"/>
                </a:solidFill>
              </a:rPr>
              <a:t>universally accepted as the ultimate aim of teaching</a:t>
            </a:r>
            <a:r>
              <a:rPr lang="en-US" dirty="0">
                <a:solidFill>
                  <a:schemeClr val="tx1"/>
                </a:solidFill>
              </a:rPr>
              <a:t>. However, achieving this goal is one of teaching’s </a:t>
            </a:r>
            <a:r>
              <a:rPr lang="en-US" i="1" dirty="0">
                <a:solidFill>
                  <a:schemeClr val="tx1"/>
                </a:solidFill>
              </a:rPr>
              <a:t>most formidable problems</a:t>
            </a:r>
            <a:r>
              <a:rPr lang="en-US" dirty="0">
                <a:solidFill>
                  <a:schemeClr val="tx1"/>
                </a:solidFill>
              </a:rPr>
              <a:t>.  Researchers have been more successful in showing how people fail to transfer learning than they have in producing it, and teachers and employers alike bemoan </a:t>
            </a:r>
            <a:r>
              <a:rPr lang="en-US" i="1" dirty="0">
                <a:solidFill>
                  <a:schemeClr val="tx1"/>
                </a:solidFill>
              </a:rPr>
              <a:t>students’ </a:t>
            </a:r>
            <a:r>
              <a:rPr lang="en-US" b="1" i="1" dirty="0">
                <a:solidFill>
                  <a:schemeClr val="tx1"/>
                </a:solidFill>
              </a:rPr>
              <a:t>inability to use what they have learned</a:t>
            </a:r>
            <a:r>
              <a:rPr lang="en-US" dirty="0">
                <a:solidFill>
                  <a:schemeClr val="tx1"/>
                </a:solidFill>
              </a:rPr>
              <a:t>.” —Ann </a:t>
            </a:r>
            <a:r>
              <a:rPr lang="en-US" dirty="0" err="1">
                <a:solidFill>
                  <a:schemeClr val="tx1"/>
                </a:solidFill>
              </a:rPr>
              <a:t>McKeough</a:t>
            </a:r>
            <a:r>
              <a:rPr lang="en-US" dirty="0">
                <a:solidFill>
                  <a:schemeClr val="tx1"/>
                </a:solidFill>
              </a:rPr>
              <a:t>, Judy </a:t>
            </a:r>
            <a:r>
              <a:rPr lang="en-US" dirty="0" err="1">
                <a:solidFill>
                  <a:schemeClr val="tx1"/>
                </a:solidFill>
              </a:rPr>
              <a:t>Lupart</a:t>
            </a:r>
            <a:r>
              <a:rPr lang="en-US" dirty="0">
                <a:solidFill>
                  <a:schemeClr val="tx1"/>
                </a:solidFill>
              </a:rPr>
              <a:t>, and Anthony Marini, </a:t>
            </a:r>
            <a:r>
              <a:rPr lang="en-US" i="1" dirty="0">
                <a:solidFill>
                  <a:schemeClr val="tx1"/>
                </a:solidFill>
              </a:rPr>
              <a:t>Teaching for Transfer </a:t>
            </a:r>
            <a:r>
              <a:rPr lang="en-US" dirty="0">
                <a:solidFill>
                  <a:schemeClr val="tx1"/>
                </a:solidFill>
              </a:rPr>
              <a:t>(1995)</a:t>
            </a:r>
            <a:endParaRPr lang="en-US" i="1" dirty="0">
              <a:solidFill>
                <a:schemeClr val="tx1"/>
              </a:solidFill>
            </a:endParaRPr>
          </a:p>
          <a:p>
            <a:r>
              <a:rPr lang="en-US" dirty="0">
                <a:solidFill>
                  <a:schemeClr val="tx1"/>
                </a:solidFill>
              </a:rPr>
              <a:t>“100+ years of research suggests that students are more likely to fail to transfer than to succeed.” – </a:t>
            </a:r>
            <a:r>
              <a:rPr lang="en-US" dirty="0" err="1">
                <a:solidFill>
                  <a:schemeClr val="tx1"/>
                </a:solidFill>
              </a:rPr>
              <a:t>McKeough</a:t>
            </a:r>
            <a:r>
              <a:rPr lang="en-US" dirty="0">
                <a:solidFill>
                  <a:schemeClr val="tx1"/>
                </a:solidFill>
              </a:rPr>
              <a:t>, </a:t>
            </a:r>
            <a:r>
              <a:rPr lang="en-US" dirty="0" err="1">
                <a:solidFill>
                  <a:schemeClr val="tx1"/>
                </a:solidFill>
              </a:rPr>
              <a:t>Lupart</a:t>
            </a:r>
            <a:r>
              <a:rPr lang="en-US" dirty="0">
                <a:solidFill>
                  <a:schemeClr val="tx1"/>
                </a:solidFill>
              </a:rPr>
              <a:t>, and Marini (1995)</a:t>
            </a:r>
          </a:p>
          <a:p>
            <a:endParaRPr lang="en-US" dirty="0"/>
          </a:p>
          <a:p>
            <a:endParaRPr lang="en-US" dirty="0"/>
          </a:p>
        </p:txBody>
      </p:sp>
    </p:spTree>
    <p:extLst>
      <p:ext uri="{BB962C8B-B14F-4D97-AF65-F5344CB8AC3E}">
        <p14:creationId xmlns:p14="http://schemas.microsoft.com/office/powerpoint/2010/main" val="86491639"/>
      </p:ext>
    </p:extLst>
  </p:cSld>
  <p:clrMapOvr>
    <a:masterClrMapping/>
  </p:clrMapOvr>
  <mc:AlternateContent xmlns:mc="http://schemas.openxmlformats.org/markup-compatibility/2006" xmlns:p14="http://schemas.microsoft.com/office/powerpoint/2010/main">
    <mc:Choice Requires="p14">
      <p:transition spd="slow" p14:dur="2000" advTm="94008"/>
    </mc:Choice>
    <mc:Fallback xmlns="">
      <p:transition xmlns:p14="http://schemas.microsoft.com/office/powerpoint/2010/main" spd="slow" advTm="94008"/>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majorFont>
      <a:minorFont>
        <a:latin typeface="Calisto MT"/>
        <a:ea typeface=""/>
        <a:cs typeface=""/>
        <a:font script="Jpan" typeface="ＭＳ Ｐ明朝"/>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18831</TotalTime>
  <Words>2022</Words>
  <Application>Microsoft Office PowerPoint</Application>
  <PresentationFormat>On-screen Show (4:3)</PresentationFormat>
  <Paragraphs>186</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Calisto MT</vt:lpstr>
      <vt:lpstr>Wingdings</vt:lpstr>
      <vt:lpstr>Venture</vt:lpstr>
      <vt:lpstr>Learning that Persists: Facilitating Transfer Across Courses, Disciplines, and Contexts</vt:lpstr>
      <vt:lpstr>Workshop Overview </vt:lpstr>
      <vt:lpstr>Opening Activity: Block Activity  Once you are finished, with your partner consider: what does this teach us about learning and teaching?</vt:lpstr>
      <vt:lpstr> Introduction to  Learning Transfer &amp; Challenges with Transfer</vt:lpstr>
      <vt:lpstr>PowerPoint Presentation</vt:lpstr>
      <vt:lpstr>Transfer of Learning: The ability of a learner to use, repurpose, adapt, or build upon prior learning experiences in new situations</vt:lpstr>
      <vt:lpstr>Transfer = Learning   (National Research Council, 2000)</vt:lpstr>
      <vt:lpstr>PowerPoint Presentation</vt:lpstr>
      <vt:lpstr>PowerPoint Presentation</vt:lpstr>
      <vt:lpstr>Challenges with Transfer</vt:lpstr>
      <vt:lpstr>Activity:  Have you experienced these or “transfer challenges” in your own teaching?  How do they manifest?  What are areas that you see your students most struggle with with regards to learning transfer? (consider making a list)</vt:lpstr>
      <vt:lpstr>Mechanisms that Help Facilitate Transfer</vt:lpstr>
      <vt:lpstr>What can transfer?</vt:lpstr>
      <vt:lpstr>Mindful Abstraction</vt:lpstr>
      <vt:lpstr>Mindful Abstraction</vt:lpstr>
      <vt:lpstr>Mindful Abstraction</vt:lpstr>
      <vt:lpstr>How can we promote mindful abstraction, and thus, transfer?</vt:lpstr>
      <vt:lpstr>For successful transfer students need:</vt:lpstr>
      <vt:lpstr>Connection is the key to transfer. </vt:lpstr>
      <vt:lpstr>Beginning of Term: Activating Prior Knowledge or “Transfer In”</vt:lpstr>
      <vt:lpstr>Mindful Abstraction</vt:lpstr>
      <vt:lpstr>Encouraging “Transfer out”</vt:lpstr>
      <vt:lpstr>Activity</vt:lpstr>
      <vt:lpstr>Questions and 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Transfer and Metacognition as Frameworks for Success in College Writing and Beyond</dc:title>
  <dc:creator>Dana Driscoll</dc:creator>
  <cp:lastModifiedBy>Ann Schweitzer</cp:lastModifiedBy>
  <cp:revision>298</cp:revision>
  <cp:lastPrinted>2016-04-14T17:26:33Z</cp:lastPrinted>
  <dcterms:created xsi:type="dcterms:W3CDTF">2015-08-04T20:21:44Z</dcterms:created>
  <dcterms:modified xsi:type="dcterms:W3CDTF">2020-02-13T18:56:38Z</dcterms:modified>
</cp:coreProperties>
</file>