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64" r:id="rId2"/>
    <p:sldId id="266" r:id="rId3"/>
    <p:sldId id="267" r:id="rId4"/>
    <p:sldId id="260" r:id="rId5"/>
    <p:sldId id="284" r:id="rId6"/>
    <p:sldId id="261" r:id="rId7"/>
    <p:sldId id="258" r:id="rId8"/>
    <p:sldId id="285" r:id="rId9"/>
    <p:sldId id="25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7" r:id="rId21"/>
    <p:sldId id="279" r:id="rId22"/>
    <p:sldId id="280" r:id="rId23"/>
    <p:sldId id="281" r:id="rId24"/>
    <p:sldId id="286" r:id="rId25"/>
    <p:sldId id="27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4718" autoAdjust="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outlineViewPr>
    <p:cViewPr>
      <p:scale>
        <a:sx n="33" d="100"/>
        <a:sy n="33" d="100"/>
      </p:scale>
      <p:origin x="0" y="-21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47015-DB66-4E34-9776-AC73BA14E49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8088-6796-4734-BDDC-86FF1D7A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8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25BE-B28D-4042-8B76-CE718774F9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6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2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34695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26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3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25BE-B28D-4042-8B76-CE718774F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9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9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7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2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27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4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9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78088-6796-4734-BDDC-86FF1D7A1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707C3-E1A2-4A98-9982-AB04C0758D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6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2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7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3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1" y="1441866"/>
            <a:ext cx="5393599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1" y="3793602"/>
            <a:ext cx="5393599" cy="179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320334" y="6241346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2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1" y="593366"/>
            <a:ext cx="113607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7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4" y="6241346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6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1" y="1673700"/>
            <a:ext cx="11360799" cy="252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1" y="4304566"/>
            <a:ext cx="113607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20334" y="6241346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57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3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AB64-E61B-4FD1-95B9-4295AE5BF93D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F73D2-6B5B-4A8D-BB2D-74B750D1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78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omizer.org/form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institute.org/how-to-fl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ippedclass.com/too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13013"/>
            <a:ext cx="8610600" cy="1293028"/>
          </a:xfrm>
        </p:spPr>
        <p:txBody>
          <a:bodyPr>
            <a:noAutofit/>
          </a:bodyPr>
          <a:lstStyle/>
          <a:p>
            <a:r>
              <a:rPr lang="en-US" sz="5400" b="1" i="1" dirty="0" smtClean="0"/>
              <a:t>Shake Things Up With Diverse In-Class Activities</a:t>
            </a:r>
            <a:endParaRPr 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21024"/>
            <a:ext cx="10820400" cy="3073149"/>
          </a:xfrm>
        </p:spPr>
        <p:txBody>
          <a:bodyPr/>
          <a:lstStyle/>
          <a:p>
            <a:r>
              <a:rPr lang="en-US" b="1" dirty="0" smtClean="0"/>
              <a:t>Mimi Benjamin </a:t>
            </a:r>
            <a:r>
              <a:rPr lang="en-US" dirty="0" smtClean="0"/>
              <a:t>- Assistant Professor, Department of Student Affairs in Higher Education</a:t>
            </a:r>
          </a:p>
          <a:p>
            <a:r>
              <a:rPr lang="en-US" b="1" dirty="0" smtClean="0"/>
              <a:t>Erin </a:t>
            </a:r>
            <a:r>
              <a:rPr lang="en-US" b="1" dirty="0" err="1" smtClean="0"/>
              <a:t>Conlin</a:t>
            </a:r>
            <a:r>
              <a:rPr lang="en-US" b="1" dirty="0" smtClean="0"/>
              <a:t> </a:t>
            </a:r>
            <a:r>
              <a:rPr lang="en-US" dirty="0" smtClean="0"/>
              <a:t>- Assistant Professor, Department of History</a:t>
            </a:r>
          </a:p>
          <a:p>
            <a:r>
              <a:rPr lang="en-US" b="1" dirty="0" err="1" smtClean="0"/>
              <a:t>Pao</a:t>
            </a:r>
            <a:r>
              <a:rPr lang="en-US" b="1" dirty="0" smtClean="0"/>
              <a:t> Ying Hsiao </a:t>
            </a:r>
            <a:r>
              <a:rPr lang="en-US" dirty="0" smtClean="0"/>
              <a:t>- Assistant Professor, Department of Food and Nutrition</a:t>
            </a:r>
          </a:p>
          <a:p>
            <a:r>
              <a:rPr lang="en-US" b="1" dirty="0" smtClean="0"/>
              <a:t>Brooke </a:t>
            </a:r>
            <a:r>
              <a:rPr lang="en-US" b="1" dirty="0" err="1" smtClean="0"/>
              <a:t>Mathna</a:t>
            </a:r>
            <a:r>
              <a:rPr lang="en-US" b="1" dirty="0" smtClean="0"/>
              <a:t> </a:t>
            </a:r>
            <a:r>
              <a:rPr lang="en-US" dirty="0" smtClean="0"/>
              <a:t>- Temporary Faculty, Department of Criminology and Criminal Justice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42923" y="3310467"/>
            <a:ext cx="5721399" cy="3293534"/>
          </a:xfrm>
        </p:spPr>
        <p:txBody>
          <a:bodyPr>
            <a:normAutofit/>
          </a:bodyPr>
          <a:lstStyle/>
          <a:p>
            <a:r>
              <a:rPr lang="en-US" dirty="0" smtClean="0"/>
              <a:t>Allows students to process information</a:t>
            </a:r>
          </a:p>
          <a:p>
            <a:pPr lvl="1"/>
            <a:r>
              <a:rPr lang="en-US" dirty="0" smtClean="0"/>
              <a:t>Especially useful for difficult concepts</a:t>
            </a:r>
          </a:p>
          <a:p>
            <a:r>
              <a:rPr lang="en-US" dirty="0" smtClean="0"/>
              <a:t>Fosters trust and communication</a:t>
            </a:r>
          </a:p>
          <a:p>
            <a:r>
              <a:rPr lang="en-US" dirty="0" smtClean="0"/>
              <a:t>Presents ‘teachable moments’</a:t>
            </a:r>
          </a:p>
          <a:p>
            <a:pPr lvl="1"/>
            <a:r>
              <a:rPr lang="en-US" strike="sngStrike" dirty="0" smtClean="0"/>
              <a:t>“Any questions?”</a:t>
            </a:r>
          </a:p>
          <a:p>
            <a:r>
              <a:rPr lang="en-US" dirty="0" smtClean="0"/>
              <a:t>No preparation or materials required</a:t>
            </a:r>
            <a:endParaRPr lang="en-US" dirty="0"/>
          </a:p>
        </p:txBody>
      </p:sp>
      <p:sp>
        <p:nvSpPr>
          <p:cNvPr id="20" name="Content Placeholder 10"/>
          <p:cNvSpPr>
            <a:spLocks noGrp="1"/>
          </p:cNvSpPr>
          <p:nvPr>
            <p:ph sz="half" idx="2"/>
          </p:nvPr>
        </p:nvSpPr>
        <p:spPr>
          <a:xfrm>
            <a:off x="6264322" y="3239827"/>
            <a:ext cx="5721399" cy="3293534"/>
          </a:xfrm>
        </p:spPr>
        <p:txBody>
          <a:bodyPr>
            <a:normAutofit/>
          </a:bodyPr>
          <a:lstStyle/>
          <a:p>
            <a:r>
              <a:rPr lang="en-US" dirty="0" smtClean="0"/>
              <a:t>Can be used with any size class</a:t>
            </a:r>
          </a:p>
          <a:p>
            <a:r>
              <a:rPr lang="en-US" dirty="0" smtClean="0"/>
              <a:t>Icon can be used on PPT slide as a prompt/reminder</a:t>
            </a:r>
          </a:p>
          <a:p>
            <a:r>
              <a:rPr lang="en-US" dirty="0" smtClean="0"/>
              <a:t>Short answer/essay questions make good T-P-S prompts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92" y="93133"/>
            <a:ext cx="7593542" cy="2962081"/>
          </a:xfrm>
          <a:prstGeom prst="rect">
            <a:avLst/>
          </a:prstGeom>
        </p:spPr>
      </p:pic>
      <p:pic>
        <p:nvPicPr>
          <p:cNvPr id="1028" name="Picture 4" descr="https://fall10ell.wikispaces.com/file/view/Unknown.jpeg/185450057/272x191/Unknow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798" y="5447511"/>
            <a:ext cx="1524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984" y="288885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Digestion activity</a:t>
            </a:r>
            <a:endParaRPr lang="en-US" sz="44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5071281" cy="4856330"/>
          </a:xfrm>
        </p:spPr>
        <p:txBody>
          <a:bodyPr>
            <a:normAutofit/>
          </a:bodyPr>
          <a:lstStyle/>
          <a:p>
            <a:r>
              <a:rPr lang="en-US" dirty="0" smtClean="0"/>
              <a:t>Announce ‘group quiz’ activity</a:t>
            </a:r>
          </a:p>
          <a:p>
            <a:r>
              <a:rPr lang="en-US" dirty="0" smtClean="0"/>
              <a:t>Assign each student a part of the digestive system (organ, enzyme, etc.)</a:t>
            </a:r>
          </a:p>
          <a:p>
            <a:r>
              <a:rPr lang="en-US" dirty="0" smtClean="0"/>
              <a:t>Responsible for knowing their part</a:t>
            </a:r>
          </a:p>
          <a:p>
            <a:r>
              <a:rPr lang="en-US" dirty="0" smtClean="0"/>
              <a:t>Students line up in order of digestive tract</a:t>
            </a:r>
          </a:p>
          <a:p>
            <a:pPr lvl="1"/>
            <a:r>
              <a:rPr lang="en-US" dirty="0" smtClean="0"/>
              <a:t>Digestion ambassadors</a:t>
            </a:r>
          </a:p>
          <a:p>
            <a:r>
              <a:rPr lang="en-US" dirty="0" smtClean="0"/>
              <a:t>Take turns telling classmates about their importance</a:t>
            </a:r>
          </a:p>
          <a:p>
            <a:r>
              <a:rPr lang="en-US" dirty="0" smtClean="0"/>
              <a:t>Follow-up questions are asked</a:t>
            </a:r>
          </a:p>
          <a:p>
            <a:r>
              <a:rPr lang="en-US" dirty="0" smtClean="0"/>
              <a:t>End with a “One-minute paper”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52" y="1438656"/>
            <a:ext cx="5117286" cy="527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300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328" y="532344"/>
            <a:ext cx="8610600" cy="1293028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Considerations for activity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Moderate preparation required</a:t>
            </a:r>
          </a:p>
          <a:p>
            <a:pPr lvl="1"/>
            <a:r>
              <a:rPr lang="en-US" dirty="0" smtClean="0"/>
              <a:t>Assign parts to students</a:t>
            </a:r>
          </a:p>
          <a:p>
            <a:pPr lvl="1"/>
            <a:r>
              <a:rPr lang="en-US" dirty="0" smtClean="0"/>
              <a:t>Randomly selection of the Digestion ambassadors</a:t>
            </a:r>
          </a:p>
          <a:p>
            <a:r>
              <a:rPr lang="en-US" dirty="0" smtClean="0"/>
              <a:t>Materials needed</a:t>
            </a:r>
          </a:p>
          <a:p>
            <a:pPr lvl="1"/>
            <a:r>
              <a:rPr lang="en-US" dirty="0" smtClean="0"/>
              <a:t>Index cards for each part</a:t>
            </a:r>
          </a:p>
          <a:p>
            <a:pPr lvl="1"/>
            <a:r>
              <a:rPr lang="en-US" dirty="0" smtClean="0"/>
              <a:t>Handout for students to take notes (optional)</a:t>
            </a:r>
          </a:p>
          <a:p>
            <a:pPr lvl="1"/>
            <a:r>
              <a:rPr lang="en-US" dirty="0" smtClean="0"/>
              <a:t>Space to line up</a:t>
            </a:r>
          </a:p>
          <a:p>
            <a:r>
              <a:rPr lang="en-US" dirty="0" smtClean="0"/>
              <a:t>May be more challenging with large classes (&gt;50 students)</a:t>
            </a:r>
          </a:p>
          <a:p>
            <a:r>
              <a:rPr lang="en-US" dirty="0" smtClean="0"/>
              <a:t>Gives student a change to practice public speaking and ‘thinking on their feet’</a:t>
            </a:r>
          </a:p>
          <a:p>
            <a:r>
              <a:rPr lang="en-US" dirty="0" smtClean="0"/>
              <a:t>Useful for auditory, visual, and kinesthetic learners</a:t>
            </a:r>
          </a:p>
        </p:txBody>
      </p:sp>
      <p:pic>
        <p:nvPicPr>
          <p:cNvPr id="2050" name="Picture 2" descr="http://www.marketsandmarketsblog.com/wp-content/uploads/2013/09/Things-to-Consider-in-Market-Re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78" y="2057020"/>
            <a:ext cx="35623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744" y="764373"/>
            <a:ext cx="8982456" cy="1293028"/>
          </a:xfrm>
        </p:spPr>
        <p:txBody>
          <a:bodyPr>
            <a:noAutofit/>
          </a:bodyPr>
          <a:lstStyle/>
          <a:p>
            <a:r>
              <a:rPr lang="en-US" b="1" i="1" dirty="0" smtClean="0"/>
              <a:t>Alternative to “curving” exam grades: </a:t>
            </a:r>
            <a:br>
              <a:rPr lang="en-US" b="1" i="1" dirty="0" smtClean="0"/>
            </a:br>
            <a:r>
              <a:rPr lang="en-US" b="1" i="1" dirty="0" smtClean="0"/>
              <a:t>Post-exam learning activity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91" y="5582481"/>
            <a:ext cx="5773618" cy="11873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“Condensed Item Analysis Report”</a:t>
            </a:r>
          </a:p>
          <a:p>
            <a:r>
              <a:rPr lang="en-US" sz="2000" dirty="0" smtClean="0"/>
              <a:t>Choose set of questions</a:t>
            </a:r>
          </a:p>
          <a:p>
            <a:r>
              <a:rPr lang="en-US" sz="2000" dirty="0" smtClean="0"/>
              <a:t>Can allow use of notes/book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45" y="2365247"/>
            <a:ext cx="8864129" cy="30547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32309" y="5582481"/>
            <a:ext cx="5773618" cy="1187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Add points earned to exam grade</a:t>
            </a:r>
          </a:p>
          <a:p>
            <a:r>
              <a:rPr lang="en-US" sz="2000" dirty="0" smtClean="0"/>
              <a:t>Allows another opportunity to review difficult concepts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Shared Techniques</a:t>
            </a:r>
            <a:endParaRPr lang="en-US" sz="44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Think, Pair, Share</a:t>
            </a:r>
            <a:r>
              <a:rPr lang="en-US" sz="3200" dirty="0" smtClean="0"/>
              <a:t> to discuss primary resources</a:t>
            </a:r>
          </a:p>
          <a:p>
            <a:endParaRPr lang="en-US" sz="3200" dirty="0" smtClean="0"/>
          </a:p>
          <a:p>
            <a:r>
              <a:rPr lang="en-US" sz="3200" dirty="0" smtClean="0"/>
              <a:t>“Expert for a Day” students supplement lecture content with material they researched &amp; prepared </a:t>
            </a:r>
          </a:p>
          <a:p>
            <a:pPr lvl="1"/>
            <a:r>
              <a:rPr lang="en-US" sz="3200" dirty="0" smtClean="0"/>
              <a:t>I review it ahead of time as a written assignment; provide feedback; assess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Incorporating </a:t>
            </a:r>
            <a:br>
              <a:rPr lang="en-US" sz="4400" b="1" i="1" dirty="0" smtClean="0"/>
            </a:br>
            <a:r>
              <a:rPr lang="en-US" sz="4400" b="1" i="1" dirty="0" smtClean="0"/>
              <a:t>Oral History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Making and understanding </a:t>
            </a:r>
            <a:r>
              <a:rPr lang="en-US" sz="3600" dirty="0"/>
              <a:t>h</a:t>
            </a:r>
            <a:r>
              <a:rPr lang="en-US" sz="3600" dirty="0" smtClean="0"/>
              <a:t>istory 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&amp;</a:t>
            </a:r>
          </a:p>
          <a:p>
            <a:pPr marL="0" indent="0" algn="ctr">
              <a:buNone/>
            </a:pPr>
            <a:r>
              <a:rPr lang="en-US" sz="3600" dirty="0" smtClean="0"/>
              <a:t>developing marketable technical skills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8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sz="half" idx="1"/>
          </p:nvPr>
        </p:nvSpPr>
        <p:spPr>
          <a:xfrm>
            <a:off x="685800" y="1584961"/>
            <a:ext cx="5334000" cy="463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2400"/>
              </a:spcAft>
              <a:buNone/>
            </a:pPr>
            <a:r>
              <a:rPr lang="en" sz="3600" dirty="0">
                <a:solidFill>
                  <a:schemeClr val="tx2"/>
                </a:solidFill>
              </a:rPr>
              <a:t>Why does history matter?</a:t>
            </a:r>
          </a:p>
          <a:p>
            <a:pPr algn="ctr" rtl="0">
              <a:spcBef>
                <a:spcPts val="0"/>
              </a:spcBef>
              <a:spcAft>
                <a:spcPts val="2400"/>
              </a:spcAft>
              <a:buNone/>
            </a:pPr>
            <a:r>
              <a:rPr lang="en" sz="3600" dirty="0">
                <a:solidFill>
                  <a:schemeClr val="tx2"/>
                </a:solidFill>
              </a:rPr>
              <a:t>What role do we play in history?</a:t>
            </a:r>
          </a:p>
          <a:p>
            <a:pPr algn="ctr" rtl="0">
              <a:spcBef>
                <a:spcPts val="0"/>
              </a:spcBef>
              <a:spcAft>
                <a:spcPts val="2400"/>
              </a:spcAft>
              <a:buNone/>
            </a:pPr>
            <a:r>
              <a:rPr lang="en" sz="3600" dirty="0">
                <a:solidFill>
                  <a:schemeClr val="tx2"/>
                </a:solidFill>
              </a:rPr>
              <a:t>How are historical narratives crafted?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sz="half" idx="2"/>
          </p:nvPr>
        </p:nvSpPr>
        <p:spPr>
          <a:xfrm>
            <a:off x="6172200" y="512065"/>
            <a:ext cx="5334000" cy="57066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FFFF"/>
                </a:solidFill>
              </a:rPr>
              <a:t>Understanding the lived experiences of “average people”</a:t>
            </a:r>
          </a:p>
          <a:p>
            <a:pPr rtl="0">
              <a:spcBef>
                <a:spcPts val="0"/>
              </a:spcBef>
              <a:buNone/>
            </a:pPr>
            <a:endParaRPr sz="36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rgbClr val="FFFFFF"/>
                </a:solidFill>
              </a:rPr>
              <a:t>Connecting the personal to the national</a:t>
            </a:r>
          </a:p>
        </p:txBody>
      </p:sp>
    </p:spTree>
    <p:extLst>
      <p:ext uri="{BB962C8B-B14F-4D97-AF65-F5344CB8AC3E}">
        <p14:creationId xmlns:p14="http://schemas.microsoft.com/office/powerpoint/2010/main" val="639600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The Project</a:t>
            </a:r>
            <a:endParaRPr lang="en-US" sz="4400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Conduct an interview (ideally with someone 50+ years old)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 a theme from his/her life </a:t>
            </a:r>
          </a:p>
          <a:p>
            <a:pPr lvl="1"/>
            <a:r>
              <a:rPr lang="en-US" sz="3200" dirty="0" smtClean="0"/>
              <a:t>Try to relate it to what we’ve talked about in class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Create a podcast, mini-film, or other multi-media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15600" y="731476"/>
            <a:ext cx="113607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1" i="1" dirty="0"/>
              <a:t>Project Overview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5873" y="1847530"/>
            <a:ext cx="11360799" cy="52248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" sz="2800" dirty="0"/>
              <a:t>15 week semester </a:t>
            </a:r>
            <a:endParaRPr lang="en-US" sz="2800" dirty="0" smtClean="0"/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" sz="2800" dirty="0" smtClean="0"/>
              <a:t>Week </a:t>
            </a:r>
            <a:r>
              <a:rPr lang="en" sz="2800" dirty="0"/>
              <a:t>1-8 introduce students to aspects of oral history: </a:t>
            </a:r>
            <a:endParaRPr lang="en-US" sz="2800" dirty="0" smtClean="0"/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sz="2800" dirty="0" smtClean="0"/>
              <a:t>	</a:t>
            </a:r>
            <a:r>
              <a:rPr lang="en" sz="2800" dirty="0" smtClean="0"/>
              <a:t>Week </a:t>
            </a:r>
            <a:r>
              <a:rPr lang="en" sz="2800" dirty="0"/>
              <a:t>5 Interview Proposal </a:t>
            </a:r>
            <a:r>
              <a:rPr lang="en" sz="2800" dirty="0" smtClean="0"/>
              <a:t>due</a:t>
            </a:r>
            <a:r>
              <a:rPr lang="en-US" sz="2800" dirty="0" smtClean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r>
              <a:rPr lang="en-US" sz="2800" dirty="0" smtClean="0"/>
              <a:t>	</a:t>
            </a:r>
            <a:r>
              <a:rPr lang="en" sz="2800" dirty="0" smtClean="0"/>
              <a:t>Week </a:t>
            </a:r>
            <a:r>
              <a:rPr lang="en" sz="2800" dirty="0"/>
              <a:t>6 Interview Guide due</a:t>
            </a:r>
          </a:p>
          <a:p>
            <a:pPr marL="914400" lvl="4" indent="0">
              <a:spcAft>
                <a:spcPts val="1200"/>
              </a:spcAft>
              <a:buSzPct val="100000"/>
              <a:buNone/>
            </a:pPr>
            <a:r>
              <a:rPr lang="en" sz="2800" dirty="0" smtClean="0"/>
              <a:t>Week </a:t>
            </a:r>
            <a:r>
              <a:rPr lang="en" sz="2800" dirty="0"/>
              <a:t>8 Interview </a:t>
            </a:r>
            <a:r>
              <a:rPr lang="en" sz="2800" dirty="0" smtClean="0"/>
              <a:t>du</a:t>
            </a:r>
            <a:r>
              <a:rPr lang="en-US" sz="2800" dirty="0" smtClean="0"/>
              <a:t>e</a:t>
            </a:r>
          </a:p>
          <a:p>
            <a:pPr marL="0" lvl="2" indent="0">
              <a:spcAft>
                <a:spcPts val="1200"/>
              </a:spcAft>
              <a:buSzPct val="100000"/>
              <a:buNone/>
            </a:pPr>
            <a:r>
              <a:rPr lang="en" sz="2800" dirty="0" smtClean="0"/>
              <a:t>Week </a:t>
            </a:r>
            <a:r>
              <a:rPr lang="en" sz="2800" dirty="0"/>
              <a:t>9 Audacity </a:t>
            </a:r>
            <a:r>
              <a:rPr lang="en" sz="2800" dirty="0" smtClean="0"/>
              <a:t>workshop</a:t>
            </a:r>
            <a:endParaRPr lang="en-US" sz="2800" dirty="0" smtClean="0"/>
          </a:p>
          <a:p>
            <a:pPr marL="0" lvl="2" indent="0">
              <a:spcAft>
                <a:spcPts val="1200"/>
              </a:spcAft>
              <a:buSzPct val="100000"/>
              <a:buNone/>
            </a:pPr>
            <a:r>
              <a:rPr lang="en" sz="2800" dirty="0" smtClean="0"/>
              <a:t>Week </a:t>
            </a:r>
            <a:r>
              <a:rPr lang="en" sz="2800" dirty="0"/>
              <a:t>12 First </a:t>
            </a:r>
            <a:r>
              <a:rPr lang="en-US" sz="2800" dirty="0" smtClean="0"/>
              <a:t>d</a:t>
            </a:r>
            <a:r>
              <a:rPr lang="en" sz="2800" dirty="0" smtClean="0"/>
              <a:t>raft </a:t>
            </a:r>
            <a:r>
              <a:rPr lang="en" sz="2800" dirty="0"/>
              <a:t>project </a:t>
            </a:r>
            <a:r>
              <a:rPr lang="en" sz="2800" dirty="0" smtClean="0"/>
              <a:t>du</a:t>
            </a:r>
            <a:r>
              <a:rPr lang="en-US" sz="2800" dirty="0" smtClean="0"/>
              <a:t>e + peer evaluation</a:t>
            </a:r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" sz="2800" dirty="0" smtClean="0"/>
              <a:t>Week </a:t>
            </a:r>
            <a:r>
              <a:rPr lang="en" sz="2800" dirty="0"/>
              <a:t>15 Final Oral History Project due</a:t>
            </a:r>
          </a:p>
        </p:txBody>
      </p:sp>
    </p:spTree>
    <p:extLst>
      <p:ext uri="{BB962C8B-B14F-4D97-AF65-F5344CB8AC3E}">
        <p14:creationId xmlns:p14="http://schemas.microsoft.com/office/powerpoint/2010/main" val="32406407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Sample Projects</a:t>
            </a:r>
            <a:endParaRPr lang="en-US" sz="44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3600" dirty="0" smtClean="0"/>
              <a:t>Podcast:</a:t>
            </a:r>
          </a:p>
          <a:p>
            <a:pPr marL="0" indent="0">
              <a:buNone/>
            </a:pPr>
            <a:r>
              <a:rPr lang="en-US" sz="3600" dirty="0" smtClean="0"/>
              <a:t>Family History &amp; the Vietnam War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86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752601"/>
            <a:ext cx="10678668" cy="437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dirty="0" smtClean="0"/>
              <a:t>Active learning is “anything that involves students in doing things and thinking about the things they are doing” (</a:t>
            </a:r>
            <a:r>
              <a:rPr lang="en-US" sz="3600" dirty="0" err="1" smtClean="0"/>
              <a:t>Bonwell</a:t>
            </a:r>
            <a:r>
              <a:rPr lang="en-US" sz="3600" dirty="0" smtClean="0"/>
              <a:t> &amp; </a:t>
            </a:r>
            <a:r>
              <a:rPr lang="en-US" sz="3600" dirty="0" err="1" smtClean="0"/>
              <a:t>Eison</a:t>
            </a:r>
            <a:r>
              <a:rPr lang="en-US" sz="3600" dirty="0" smtClean="0"/>
              <a:t>, 1991, p. 2).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lvl="1" indent="0" algn="r">
              <a:buNone/>
            </a:pPr>
            <a:r>
              <a:rPr lang="en-US" sz="1600" dirty="0" smtClean="0"/>
              <a:t> - </a:t>
            </a:r>
            <a:r>
              <a:rPr lang="en-US" sz="1600" dirty="0" err="1" smtClean="0"/>
              <a:t>Bonwell</a:t>
            </a:r>
            <a:r>
              <a:rPr lang="en-US" sz="1600" dirty="0"/>
              <a:t>, C.C. &amp; </a:t>
            </a:r>
            <a:r>
              <a:rPr lang="en-US" sz="1600" dirty="0" err="1"/>
              <a:t>Eison</a:t>
            </a:r>
            <a:r>
              <a:rPr lang="en-US" sz="1600" dirty="0"/>
              <a:t>, J.A. (1991) </a:t>
            </a:r>
            <a:r>
              <a:rPr lang="en-US" sz="1600" i="1" dirty="0"/>
              <a:t>Active learning:  Creating excitement in the classroom</a:t>
            </a:r>
            <a:r>
              <a:rPr lang="en-US" sz="1600" dirty="0"/>
              <a:t>.  ASHE-ERIC Higher Education Reports.  Washington, DC:  ERIC Clearinghouse on Higher Education, The George Washington University.</a:t>
            </a:r>
          </a:p>
          <a:p>
            <a:pPr marL="0" indent="0" algn="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94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Coal Mining in Germany – </a:t>
            </a:r>
            <a:r>
              <a:rPr lang="en-US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2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910358"/>
            <a:ext cx="11360799" cy="763500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Why incorporate </a:t>
            </a:r>
            <a:br>
              <a:rPr lang="en-US" sz="4400" b="1" i="1" dirty="0" smtClean="0"/>
            </a:br>
            <a:r>
              <a:rPr lang="en-US" sz="4400" b="1" i="1" dirty="0" smtClean="0"/>
              <a:t>oral history projects?</a:t>
            </a:r>
            <a:endParaRPr lang="en-US" sz="4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599" y="2450592"/>
            <a:ext cx="11360799" cy="41533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 smtClean="0"/>
              <a:t>Apply historical knowledge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 smtClean="0"/>
              <a:t>Connect the past and present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 smtClean="0"/>
              <a:t>Link personal, local, and national histories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 smtClean="0"/>
              <a:t>Engage students in “doing” history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200" dirty="0" smtClean="0"/>
              <a:t>Develop marketable technological skills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76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1241"/>
            <a:ext cx="6873240" cy="1600200"/>
          </a:xfrm>
        </p:spPr>
        <p:txBody>
          <a:bodyPr>
            <a:normAutofit/>
          </a:bodyPr>
          <a:lstStyle/>
          <a:p>
            <a:r>
              <a:rPr lang="en-US" sz="4900" b="1" i="1" dirty="0" smtClean="0"/>
              <a:t>Guest Speakers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495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2145793"/>
            <a:ext cx="6873240" cy="407289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Bringing in individuals students typically don’t have access to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Ask them to speak to the group for 10-15 minutes at the beginning of class (or when their schedules permit during the 2.5 hour class)</a:t>
            </a:r>
          </a:p>
          <a:p>
            <a:endParaRPr lang="en-US" sz="1800" dirty="0" smtClean="0"/>
          </a:p>
          <a:p>
            <a:r>
              <a:rPr lang="en-US" sz="1800" dirty="0" smtClean="0"/>
              <a:t>Skills, knowledge, experiences, attitudes needed from new professionals</a:t>
            </a:r>
          </a:p>
          <a:p>
            <a:endParaRPr lang="en-US" sz="1800" dirty="0" smtClean="0"/>
          </a:p>
          <a:p>
            <a:r>
              <a:rPr lang="en-US" sz="1800" dirty="0"/>
              <a:t>Tips</a:t>
            </a:r>
          </a:p>
          <a:p>
            <a:pPr lvl="1"/>
            <a:r>
              <a:rPr lang="en-US" sz="1800" dirty="0"/>
              <a:t>Check your equipment in advance</a:t>
            </a:r>
          </a:p>
          <a:p>
            <a:pPr lvl="1"/>
            <a:r>
              <a:rPr lang="en-US" sz="1800" dirty="0"/>
              <a:t>Identify ways to trouble-shoot if equipment fails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971318"/>
            <a:ext cx="11360799" cy="763500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Ideas gallery	</a:t>
            </a:r>
            <a:endParaRPr lang="en-US" sz="4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599" y="2060890"/>
            <a:ext cx="11360799" cy="4555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Materials needed:</a:t>
            </a:r>
          </a:p>
          <a:p>
            <a:pPr lvl="1"/>
            <a:r>
              <a:rPr lang="en-US" dirty="0" smtClean="0"/>
              <a:t>Large post-its/large sheets of paper (and tape)</a:t>
            </a:r>
          </a:p>
          <a:p>
            <a:pPr lvl="1"/>
            <a:r>
              <a:rPr lang="en-US" dirty="0" smtClean="0"/>
              <a:t>Markers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Ask students to respond to something on the paper</a:t>
            </a:r>
          </a:p>
          <a:p>
            <a:endParaRPr lang="en-US" dirty="0" smtClean="0"/>
          </a:p>
          <a:p>
            <a:r>
              <a:rPr lang="en-US" dirty="0" smtClean="0"/>
              <a:t>As they go around the room responding, they also view each other’s comments</a:t>
            </a:r>
          </a:p>
          <a:p>
            <a:endParaRPr lang="en-US" dirty="0" smtClean="0"/>
          </a:p>
          <a:p>
            <a:r>
              <a:rPr lang="en-US" dirty="0" smtClean="0"/>
              <a:t>Process as a large group</a:t>
            </a:r>
          </a:p>
          <a:p>
            <a:endParaRPr lang="en-US" dirty="0" smtClean="0"/>
          </a:p>
          <a:p>
            <a:r>
              <a:rPr lang="en-US" dirty="0" smtClean="0"/>
              <a:t>Type up and give to students</a:t>
            </a:r>
          </a:p>
          <a:p>
            <a:endParaRPr lang="en-US" dirty="0" smtClean="0"/>
          </a:p>
          <a:p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You need a space where people can move around</a:t>
            </a:r>
          </a:p>
          <a:p>
            <a:pPr lvl="1"/>
            <a:r>
              <a:rPr lang="en-US" dirty="0" smtClean="0"/>
              <a:t>Be sure that the markers won’t bleed onto the walls!</a:t>
            </a:r>
          </a:p>
          <a:p>
            <a:pPr lvl="1"/>
            <a:r>
              <a:rPr lang="en-US" dirty="0" smtClean="0"/>
              <a:t>Can ask them to generate ideas at their seats before moving around.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704508"/>
            <a:ext cx="10820400" cy="2802467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Additional tips</a:t>
            </a:r>
            <a:br>
              <a:rPr lang="en-US" sz="5400" b="1" i="1" dirty="0" smtClean="0"/>
            </a:br>
            <a:r>
              <a:rPr lang="en-US" sz="5400" b="1" i="1" dirty="0"/>
              <a:t> </a:t>
            </a:r>
            <a:r>
              <a:rPr lang="en-US" sz="5400" b="1" i="1" dirty="0" smtClean="0"/>
              <a:t>&amp; strategies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89306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/>
              <a:t>Random grading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2203577"/>
            <a:ext cx="6517943" cy="4351338"/>
          </a:xfrm>
        </p:spPr>
        <p:txBody>
          <a:bodyPr/>
          <a:lstStyle/>
          <a:p>
            <a:r>
              <a:rPr lang="en-US" dirty="0" smtClean="0"/>
              <a:t>Random number generator</a:t>
            </a:r>
          </a:p>
          <a:p>
            <a:pPr lvl="1"/>
            <a:r>
              <a:rPr lang="en-US" dirty="0" smtClean="0">
                <a:hlinkClick r:id="rId3"/>
              </a:rPr>
              <a:t>http://www.randomizer.org/form.htm</a:t>
            </a:r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Assigned Learning Checks for each chapter/topic</a:t>
            </a:r>
          </a:p>
          <a:p>
            <a:pPr lvl="1"/>
            <a:r>
              <a:rPr lang="en-US" dirty="0" smtClean="0"/>
              <a:t>Students had to complete 10 of 12 </a:t>
            </a:r>
          </a:p>
          <a:p>
            <a:pPr lvl="1"/>
            <a:r>
              <a:rPr lang="en-US" dirty="0" smtClean="0"/>
              <a:t>5 of the 10 were randomly selected for grading</a:t>
            </a:r>
          </a:p>
          <a:p>
            <a:pPr lvl="1"/>
            <a:r>
              <a:rPr lang="en-US" dirty="0" smtClean="0"/>
              <a:t>50% less grading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949" y="2311271"/>
            <a:ext cx="4922963" cy="36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 smtClean="0"/>
              <a:t>Questions?</a:t>
            </a:r>
            <a:endParaRPr lang="en-US" sz="8000" b="1" i="1" dirty="0"/>
          </a:p>
        </p:txBody>
      </p:sp>
    </p:spTree>
    <p:extLst>
      <p:ext uri="{BB962C8B-B14F-4D97-AF65-F5344CB8AC3E}">
        <p14:creationId xmlns:p14="http://schemas.microsoft.com/office/powerpoint/2010/main" val="25372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0" y="254000"/>
            <a:ext cx="6377940" cy="1295400"/>
          </a:xfrm>
        </p:spPr>
        <p:txBody>
          <a:bodyPr/>
          <a:lstStyle/>
          <a:p>
            <a:r>
              <a:rPr lang="en-US" b="1" i="1" dirty="0" smtClean="0"/>
              <a:t>Active Learning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02677" y="1549400"/>
            <a:ext cx="4040188" cy="5130799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Use ice breakers and warm-ups	</a:t>
            </a:r>
          </a:p>
          <a:p>
            <a:pPr lvl="0"/>
            <a:r>
              <a:rPr lang="en-US" sz="2000" dirty="0"/>
              <a:t>Polls/</a:t>
            </a:r>
            <a:r>
              <a:rPr lang="en-US" sz="2000" dirty="0" err="1"/>
              <a:t>i</a:t>
            </a:r>
            <a:r>
              <a:rPr lang="en-US" sz="2000" dirty="0"/>
              <a:t>-clickers </a:t>
            </a:r>
          </a:p>
          <a:p>
            <a:pPr lvl="0"/>
            <a:r>
              <a:rPr lang="en-US" sz="2000" dirty="0"/>
              <a:t>One-minute paper/quick reflection </a:t>
            </a:r>
          </a:p>
          <a:p>
            <a:pPr lvl="0"/>
            <a:r>
              <a:rPr lang="en-US" sz="2000" dirty="0"/>
              <a:t>Think-Pair-Share/Write-Pair-Share/TTYP (Turn To Your Partner)</a:t>
            </a:r>
          </a:p>
          <a:p>
            <a:pPr lvl="0"/>
            <a:r>
              <a:rPr lang="en-US" sz="2000" dirty="0"/>
              <a:t>Use technology – video, Skype, etc.</a:t>
            </a:r>
          </a:p>
          <a:p>
            <a:pPr lvl="0"/>
            <a:r>
              <a:rPr lang="en-US" sz="2000" dirty="0"/>
              <a:t>Journaling</a:t>
            </a:r>
          </a:p>
          <a:p>
            <a:pPr lvl="0"/>
            <a:r>
              <a:rPr lang="en-US" sz="2000" dirty="0"/>
              <a:t>Role Plays</a:t>
            </a:r>
          </a:p>
          <a:p>
            <a:pPr lvl="0"/>
            <a:r>
              <a:rPr lang="en-US" sz="2000" dirty="0"/>
              <a:t>Case studies/scenarios/debate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9501" y="1674327"/>
            <a:ext cx="4381499" cy="50058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Evaluating each other’s work/presentation</a:t>
            </a:r>
          </a:p>
          <a:p>
            <a:pPr lvl="0"/>
            <a:r>
              <a:rPr lang="en-US" dirty="0"/>
              <a:t>Student/group presentations</a:t>
            </a:r>
          </a:p>
          <a:p>
            <a:pPr lvl="0"/>
            <a:r>
              <a:rPr lang="en-US" dirty="0"/>
              <a:t>Simulations</a:t>
            </a:r>
          </a:p>
          <a:p>
            <a:pPr lvl="0"/>
            <a:r>
              <a:rPr lang="en-US" dirty="0"/>
              <a:t>Inner/outer circle activity with questions/topics</a:t>
            </a:r>
          </a:p>
          <a:p>
            <a:pPr lvl="0"/>
            <a:r>
              <a:rPr lang="en-US" dirty="0"/>
              <a:t>Designated expert</a:t>
            </a:r>
          </a:p>
          <a:p>
            <a:pPr lvl="0"/>
            <a:r>
              <a:rPr lang="en-US" dirty="0"/>
              <a:t>Gallery Walk</a:t>
            </a:r>
          </a:p>
          <a:p>
            <a:pPr lvl="0"/>
            <a:r>
              <a:rPr lang="en-US" dirty="0"/>
              <a:t>Games</a:t>
            </a:r>
          </a:p>
          <a:p>
            <a:pPr lvl="0"/>
            <a:r>
              <a:rPr lang="en-US" dirty="0"/>
              <a:t>Continuums</a:t>
            </a:r>
          </a:p>
          <a:p>
            <a:pPr lvl="0"/>
            <a:r>
              <a:rPr lang="en-US" dirty="0"/>
              <a:t>Brainstorming</a:t>
            </a:r>
          </a:p>
          <a:p>
            <a:r>
              <a:rPr lang="en-US" dirty="0"/>
              <a:t>Learning Cell</a:t>
            </a:r>
          </a:p>
          <a:p>
            <a:r>
              <a:rPr lang="en-US" dirty="0"/>
              <a:t>Jigsaw Group Projects</a:t>
            </a:r>
          </a:p>
          <a:p>
            <a:r>
              <a:rPr lang="en-US" dirty="0" err="1"/>
              <a:t>Sociogram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Flipped Classroom: </a:t>
            </a:r>
            <a:br>
              <a:rPr lang="en-US" sz="4400" b="1" i="1" dirty="0" smtClean="0"/>
            </a:br>
            <a:r>
              <a:rPr lang="en-US" sz="4400" b="1" i="1" dirty="0" smtClean="0"/>
              <a:t>How it Works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89632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Students watch one (or several) pre-recorded, short lectures</a:t>
            </a:r>
          </a:p>
          <a:p>
            <a:r>
              <a:rPr lang="en-US" sz="2800" dirty="0" smtClean="0"/>
              <a:t>Students can watch these videos at their own speed</a:t>
            </a:r>
          </a:p>
          <a:p>
            <a:pPr lvl="1"/>
            <a:r>
              <a:rPr lang="en-US" sz="2800" dirty="0" smtClean="0"/>
              <a:t> This is important because we know </a:t>
            </a:r>
            <a:r>
              <a:rPr lang="en-US" sz="2800" i="1" dirty="0" smtClean="0">
                <a:solidFill>
                  <a:srgbClr val="0070C0"/>
                </a:solidFill>
              </a:rPr>
              <a:t>EVERYONE learns DIFFERENTLY</a:t>
            </a:r>
            <a:endParaRPr lang="en-US" sz="2800" i="1" dirty="0" smtClean="0">
              <a:solidFill>
                <a:srgbClr val="FFCC00"/>
              </a:solidFill>
            </a:endParaRPr>
          </a:p>
          <a:p>
            <a:r>
              <a:rPr lang="en-US" sz="2800" dirty="0" smtClean="0"/>
              <a:t>Now students have a grasp on the material before they come into class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547" y="508341"/>
            <a:ext cx="8610600" cy="1293028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Bloom’s Taxonomy</a:t>
            </a:r>
            <a:endParaRPr lang="en-US" sz="4400" b="1" i="1" dirty="0"/>
          </a:p>
        </p:txBody>
      </p:sp>
      <p:sp>
        <p:nvSpPr>
          <p:cNvPr id="5" name="Left Arrow Callout 4"/>
          <p:cNvSpPr/>
          <p:nvPr/>
        </p:nvSpPr>
        <p:spPr>
          <a:xfrm>
            <a:off x="7628269" y="4590439"/>
            <a:ext cx="2125793" cy="1453453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 Lectures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847464" y="2187623"/>
            <a:ext cx="2402188" cy="2004234"/>
          </a:xfrm>
          <a:prstGeom prst="rightArrowCallout">
            <a:avLst>
              <a:gd name="adj1" fmla="val 25000"/>
              <a:gd name="adj2" fmla="val 49999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85" y="2187623"/>
            <a:ext cx="3780430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71" y="470346"/>
            <a:ext cx="9832759" cy="1320800"/>
          </a:xfrm>
        </p:spPr>
        <p:txBody>
          <a:bodyPr>
            <a:normAutofit/>
          </a:bodyPr>
          <a:lstStyle/>
          <a:p>
            <a:r>
              <a:rPr lang="en-US" sz="4400" b="1" i="1" dirty="0" smtClean="0"/>
              <a:t>Why Flipping the </a:t>
            </a:r>
            <a:br>
              <a:rPr lang="en-US" sz="4400" b="1" i="1" dirty="0" smtClean="0"/>
            </a:br>
            <a:r>
              <a:rPr lang="en-US" sz="4400" b="1" i="1" dirty="0" smtClean="0"/>
              <a:t>Classroom Matters</a:t>
            </a:r>
            <a:endParaRPr lang="en-US" sz="4400" b="1" i="1" dirty="0"/>
          </a:p>
        </p:txBody>
      </p:sp>
      <p:pic>
        <p:nvPicPr>
          <p:cNvPr id="1026" name="Picture 2" descr="external image cnC84g7mewUQnQUDnM24piKrV-mN_kXij3I5qJz5AkTeAnwHkIVDxybnbrqhRhDCg8G9zNDiCgCkbfYsh8qfZTOoqr0tR7GOm1d0SfF0oq18nj8JUkp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2" y="1826644"/>
            <a:ext cx="95154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7109"/>
            <a:ext cx="8610600" cy="1293028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Flipping the Classroom: Pros and Cons</a:t>
            </a:r>
            <a:endParaRPr lang="en-US" sz="4400" b="1" i="1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>
          <a:xfrm>
            <a:off x="600456" y="2645662"/>
            <a:ext cx="5334000" cy="4024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Helps busy and/or struggling students</a:t>
            </a:r>
            <a:endParaRPr lang="en-US" dirty="0"/>
          </a:p>
          <a:p>
            <a:r>
              <a:rPr lang="en-US" dirty="0" smtClean="0"/>
              <a:t>Helps ALL student excel</a:t>
            </a:r>
          </a:p>
          <a:p>
            <a:r>
              <a:rPr lang="en-US" dirty="0"/>
              <a:t>Students </a:t>
            </a:r>
            <a:r>
              <a:rPr lang="en-US" dirty="0" smtClean="0"/>
              <a:t>take </a:t>
            </a:r>
            <a:r>
              <a:rPr lang="en-US" dirty="0"/>
              <a:t>charge of their education</a:t>
            </a:r>
          </a:p>
          <a:p>
            <a:r>
              <a:rPr lang="en-US" dirty="0" smtClean="0"/>
              <a:t>Students can pause and rewind the teacher</a:t>
            </a:r>
          </a:p>
          <a:p>
            <a:r>
              <a:rPr lang="en-US" dirty="0" smtClean="0"/>
              <a:t>Increases student-teacher interaction</a:t>
            </a:r>
          </a:p>
          <a:p>
            <a:r>
              <a:rPr lang="en-US" dirty="0" smtClean="0"/>
              <a:t>Applied learning in the classroom</a:t>
            </a:r>
          </a:p>
          <a:p>
            <a:r>
              <a:rPr lang="en-US" dirty="0" smtClean="0"/>
              <a:t>Changes classroom management</a:t>
            </a:r>
          </a:p>
          <a:p>
            <a:r>
              <a:rPr lang="en-US" dirty="0" smtClean="0"/>
              <a:t>Educates parents</a:t>
            </a:r>
          </a:p>
          <a:p>
            <a:r>
              <a:rPr lang="en-US" dirty="0" smtClean="0"/>
              <a:t>Makes your class transparent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645663"/>
            <a:ext cx="5334000" cy="4024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everyone has internet/computer access</a:t>
            </a:r>
          </a:p>
          <a:p>
            <a:r>
              <a:rPr lang="en-US" dirty="0" smtClean="0"/>
              <a:t>Technological problems</a:t>
            </a:r>
          </a:p>
          <a:p>
            <a:r>
              <a:rPr lang="en-US" dirty="0" smtClean="0"/>
              <a:t>Students cannot ask questions during lecture for clarity of information</a:t>
            </a:r>
          </a:p>
          <a:p>
            <a:r>
              <a:rPr lang="en-US" dirty="0" smtClean="0"/>
              <a:t>Flipped homework is still homework </a:t>
            </a:r>
          </a:p>
          <a:p>
            <a:r>
              <a:rPr lang="en-US" dirty="0" smtClean="0"/>
              <a:t>Students may not watch videos</a:t>
            </a:r>
          </a:p>
          <a:p>
            <a:r>
              <a:rPr lang="en-US" dirty="0" smtClean="0"/>
              <a:t>Lecturing doesn’t equal learning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42728" y="2057401"/>
            <a:ext cx="3703320" cy="73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172200" y="2057401"/>
            <a:ext cx="3703320" cy="736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/>
              <a:t>Flipped Classroom: 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b="1" i="1" dirty="0" smtClean="0"/>
              <a:t>How To Do It</a:t>
            </a:r>
            <a:endParaRPr lang="en-US" sz="44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65360" y="2700816"/>
            <a:ext cx="437940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 upload lectures:</a:t>
            </a:r>
          </a:p>
          <a:p>
            <a:pPr lvl="1"/>
            <a:r>
              <a:rPr lang="en-US" sz="2000" dirty="0" err="1" smtClean="0"/>
              <a:t>Youtube</a:t>
            </a:r>
            <a:endParaRPr lang="en-US" sz="2000" dirty="0" smtClean="0"/>
          </a:p>
          <a:p>
            <a:pPr lvl="1"/>
            <a:r>
              <a:rPr lang="en-US" sz="2000" dirty="0" smtClean="0"/>
              <a:t>Google Drive</a:t>
            </a:r>
          </a:p>
          <a:p>
            <a:pPr lvl="1"/>
            <a:r>
              <a:rPr lang="en-US" sz="2000" dirty="0" smtClean="0"/>
              <a:t>Teacher Tube</a:t>
            </a:r>
          </a:p>
          <a:p>
            <a:pPr lvl="1"/>
            <a:r>
              <a:rPr lang="en-US" sz="2000" dirty="0" smtClean="0"/>
              <a:t>Screen Cast</a:t>
            </a:r>
          </a:p>
          <a:p>
            <a:pPr lvl="1"/>
            <a:r>
              <a:rPr lang="en-US" sz="2000" dirty="0" smtClean="0"/>
              <a:t>D2L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1820" y="2700816"/>
            <a:ext cx="437940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 record lectures:</a:t>
            </a:r>
          </a:p>
          <a:p>
            <a:pPr lvl="1"/>
            <a:r>
              <a:rPr lang="en-US" sz="2000" dirty="0"/>
              <a:t>iPod/iPad/computer</a:t>
            </a:r>
          </a:p>
          <a:p>
            <a:pPr marL="1090613" lvl="1"/>
            <a:r>
              <a:rPr lang="en-US" sz="2000" dirty="0"/>
              <a:t>Screen Cast O </a:t>
            </a:r>
            <a:r>
              <a:rPr lang="en-US" sz="2000" dirty="0" err="1"/>
              <a:t>Matic</a:t>
            </a:r>
            <a:endParaRPr lang="en-US" sz="2000" dirty="0"/>
          </a:p>
          <a:p>
            <a:pPr marL="1090613" lvl="1"/>
            <a:r>
              <a:rPr lang="en-US" sz="2000" dirty="0" err="1"/>
              <a:t>Quicktime</a:t>
            </a:r>
            <a:endParaRPr lang="en-US" sz="2000" dirty="0"/>
          </a:p>
          <a:p>
            <a:pPr marL="1090613" lvl="1"/>
            <a:r>
              <a:rPr lang="en-US" sz="2000" dirty="0"/>
              <a:t>Microsoft office Mix </a:t>
            </a:r>
          </a:p>
          <a:p>
            <a:pPr marL="1090613" lvl="1"/>
            <a:r>
              <a:rPr lang="en-US" sz="2000" dirty="0"/>
              <a:t>Ink to go </a:t>
            </a:r>
          </a:p>
          <a:p>
            <a:pPr marL="1090613" lvl="1"/>
            <a:r>
              <a:rPr lang="en-US" sz="2000" dirty="0"/>
              <a:t>Explain everything </a:t>
            </a:r>
            <a:br>
              <a:rPr lang="en-US" sz="2000" dirty="0"/>
            </a:br>
            <a:r>
              <a:rPr lang="en-US" sz="2000" dirty="0"/>
              <a:t>(app for ISO devices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5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Resources for </a:t>
            </a:r>
            <a:br>
              <a:rPr lang="en-US" sz="4400" b="1" i="1" dirty="0" smtClean="0"/>
            </a:br>
            <a:r>
              <a:rPr lang="en-US" sz="4400" b="1" i="1" dirty="0" smtClean="0"/>
              <a:t>The Flipped Classroom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6228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General </a:t>
            </a:r>
            <a:r>
              <a:rPr lang="en-US" b="1" dirty="0"/>
              <a:t>Instructions and “How To”:</a:t>
            </a:r>
          </a:p>
          <a:p>
            <a:r>
              <a:rPr lang="en-US" u="sng" dirty="0">
                <a:hlinkClick r:id="rId3"/>
              </a:rPr>
              <a:t>http://flippedinstitute.org/how-to-flip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Software to create/record </a:t>
            </a:r>
            <a:r>
              <a:rPr lang="en-US" b="1" dirty="0" smtClean="0"/>
              <a:t>videos &amp; </a:t>
            </a:r>
            <a:r>
              <a:rPr lang="en-US" b="1" dirty="0"/>
              <a:t>websites to upload videos:</a:t>
            </a:r>
          </a:p>
          <a:p>
            <a:r>
              <a:rPr lang="en-US" u="sng" dirty="0">
                <a:hlinkClick r:id="rId4"/>
              </a:rPr>
              <a:t>http://flippedclass.com/tools/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533</TotalTime>
  <Words>942</Words>
  <Application>Microsoft Office PowerPoint</Application>
  <PresentationFormat>Widescreen</PresentationFormat>
  <Paragraphs>218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Vapor Trail</vt:lpstr>
      <vt:lpstr>Shake Things Up With Diverse In-Class Activities</vt:lpstr>
      <vt:lpstr>PowerPoint Presentation</vt:lpstr>
      <vt:lpstr>Active Learning</vt:lpstr>
      <vt:lpstr>Flipped Classroom:  How it Works</vt:lpstr>
      <vt:lpstr>Bloom’s Taxonomy</vt:lpstr>
      <vt:lpstr>Why Flipping the  Classroom Matters</vt:lpstr>
      <vt:lpstr>Flipping the Classroom: Pros and Cons</vt:lpstr>
      <vt:lpstr>Flipped Classroom:  How To Do It</vt:lpstr>
      <vt:lpstr>Resources for  The Flipped Classroom</vt:lpstr>
      <vt:lpstr>PowerPoint Presentation</vt:lpstr>
      <vt:lpstr>Digestion activity</vt:lpstr>
      <vt:lpstr>Considerations for activity</vt:lpstr>
      <vt:lpstr>Alternative to “curving” exam grades:  Post-exam learning activity</vt:lpstr>
      <vt:lpstr>Shared Techniques</vt:lpstr>
      <vt:lpstr>Incorporating  Oral History</vt:lpstr>
      <vt:lpstr>PowerPoint Presentation</vt:lpstr>
      <vt:lpstr>The Project</vt:lpstr>
      <vt:lpstr>Project Overview</vt:lpstr>
      <vt:lpstr>Sample Projects</vt:lpstr>
      <vt:lpstr>The End of Coal Mining in Germany – video</vt:lpstr>
      <vt:lpstr>Why incorporate  oral history projects?</vt:lpstr>
      <vt:lpstr>Guest Speakers </vt:lpstr>
      <vt:lpstr>Ideas gallery </vt:lpstr>
      <vt:lpstr>Additional tips  &amp; strategies</vt:lpstr>
      <vt:lpstr>Random grading</vt:lpstr>
      <vt:lpstr>Questions?</vt:lpstr>
    </vt:vector>
  </TitlesOfParts>
  <Company>Indiana University of Pennsylvania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dc:creator>Ms. Brooke Elizabeth Mathna</dc:creator>
  <cp:lastModifiedBy>Mimi Benjamin</cp:lastModifiedBy>
  <cp:revision>23</cp:revision>
  <dcterms:created xsi:type="dcterms:W3CDTF">2015-10-26T17:09:54Z</dcterms:created>
  <dcterms:modified xsi:type="dcterms:W3CDTF">2015-11-13T14:27:23Z</dcterms:modified>
</cp:coreProperties>
</file>